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60" r:id="rId4"/>
    <p:sldId id="259" r:id="rId5"/>
    <p:sldId id="258" r:id="rId6"/>
    <p:sldId id="281" r:id="rId7"/>
    <p:sldId id="283" r:id="rId8"/>
    <p:sldId id="261" r:id="rId9"/>
    <p:sldId id="285" r:id="rId10"/>
    <p:sldId id="262" r:id="rId11"/>
    <p:sldId id="263" r:id="rId12"/>
    <p:sldId id="280" r:id="rId13"/>
    <p:sldId id="286" r:id="rId14"/>
    <p:sldId id="264" r:id="rId15"/>
    <p:sldId id="282" r:id="rId16"/>
    <p:sldId id="265" r:id="rId17"/>
    <p:sldId id="287" r:id="rId18"/>
    <p:sldId id="267" r:id="rId19"/>
    <p:sldId id="268" r:id="rId20"/>
    <p:sldId id="270" r:id="rId21"/>
    <p:sldId id="269" r:id="rId22"/>
    <p:sldId id="271" r:id="rId23"/>
    <p:sldId id="276" r:id="rId24"/>
    <p:sldId id="277" r:id="rId25"/>
    <p:sldId id="272" r:id="rId26"/>
    <p:sldId id="273" r:id="rId27"/>
    <p:sldId id="274" r:id="rId28"/>
    <p:sldId id="278"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85" autoAdjust="0"/>
  </p:normalViewPr>
  <p:slideViewPr>
    <p:cSldViewPr>
      <p:cViewPr varScale="1">
        <p:scale>
          <a:sx n="50" d="100"/>
          <a:sy n="50" d="100"/>
        </p:scale>
        <p:origin x="-102" y="-270"/>
      </p:cViewPr>
      <p:guideLst>
        <p:guide orient="horz" pos="2160"/>
        <p:guide pos="2880"/>
      </p:guideLst>
    </p:cSldViewPr>
  </p:slideViewPr>
  <p:notesTextViewPr>
    <p:cViewPr>
      <p:scale>
        <a:sx n="100" d="100"/>
        <a:sy n="100" d="100"/>
      </p:scale>
      <p:origin x="0" y="5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DC2BE-4F45-40EE-B5A5-8B2B2BD598B2}" type="datetimeFigureOut">
              <a:rPr lang="en-US" smtClean="0"/>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61984A-9E11-48DE-B370-DA6D30BF334E}" type="slidenum">
              <a:rPr lang="en-US" smtClean="0"/>
              <a:pPr/>
              <a:t>‹#›</a:t>
            </a:fld>
            <a:endParaRPr lang="en-US"/>
          </a:p>
        </p:txBody>
      </p:sp>
    </p:spTree>
    <p:extLst>
      <p:ext uri="{BB962C8B-B14F-4D97-AF65-F5344CB8AC3E}">
        <p14:creationId xmlns:p14="http://schemas.microsoft.com/office/powerpoint/2010/main" val="189490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i="1" dirty="0" smtClean="0"/>
              <a:t>How did this affect the economy of the cities?</a:t>
            </a:r>
          </a:p>
          <a:p>
            <a:r>
              <a:rPr lang="en-US" dirty="0" smtClean="0"/>
              <a:t>-Citizens are taxpayers,</a:t>
            </a:r>
            <a:r>
              <a:rPr lang="en-US" baseline="0" dirty="0" smtClean="0"/>
              <a:t> so when millions left for the suburbs, that’s millions of people’s taxes that were lost.  Cities didn’t have the funds to improve public schools or public transportation.</a:t>
            </a:r>
            <a:endParaRPr lang="en-US" dirty="0"/>
          </a:p>
        </p:txBody>
      </p:sp>
      <p:sp>
        <p:nvSpPr>
          <p:cNvPr id="4" name="Slide Number Placeholder 3"/>
          <p:cNvSpPr>
            <a:spLocks noGrp="1"/>
          </p:cNvSpPr>
          <p:nvPr>
            <p:ph type="sldNum" sz="quarter" idx="10"/>
          </p:nvPr>
        </p:nvSpPr>
        <p:spPr/>
        <p:txBody>
          <a:bodyPr/>
          <a:lstStyle/>
          <a:p>
            <a:fld id="{E661984A-9E11-48DE-B370-DA6D30BF334E}"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North Carolina passed the Pearsall Plan, which excused students from attending an integrated school, and recommended that the government pay private school tuition grants to parents whose children were assigned to the integrated public schools.</a:t>
            </a:r>
          </a:p>
          <a:p>
            <a:endParaRPr lang="en-US" dirty="0"/>
          </a:p>
        </p:txBody>
      </p:sp>
      <p:sp>
        <p:nvSpPr>
          <p:cNvPr id="4" name="Slide Number Placeholder 3"/>
          <p:cNvSpPr>
            <a:spLocks noGrp="1"/>
          </p:cNvSpPr>
          <p:nvPr>
            <p:ph type="sldNum" sz="quarter" idx="10"/>
          </p:nvPr>
        </p:nvSpPr>
        <p:spPr/>
        <p:txBody>
          <a:bodyPr/>
          <a:lstStyle/>
          <a:p>
            <a:fld id="{E661984A-9E11-48DE-B370-DA6D30BF334E}"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C9662AD-618B-4E38-A6ED-D935D85E95F0}" type="datetimeFigureOut">
              <a:rPr lang="en-US" smtClean="0"/>
              <a:pPr/>
              <a:t>12/9/2013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5295964-745E-419F-99E9-C0F8165F838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9662AD-618B-4E38-A6ED-D935D85E95F0}"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95964-745E-419F-99E9-C0F8165F83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C9662AD-618B-4E38-A6ED-D935D85E95F0}" type="datetimeFigureOut">
              <a:rPr lang="en-US" smtClean="0"/>
              <a:pPr/>
              <a:t>12/9/2013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5295964-745E-419F-99E9-C0F8165F83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C9662AD-618B-4E38-A6ED-D935D85E95F0}"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5295964-745E-419F-99E9-C0F8165F838A}"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C9662AD-618B-4E38-A6ED-D935D85E95F0}" type="datetimeFigureOut">
              <a:rPr lang="en-US" smtClean="0"/>
              <a:pPr/>
              <a:t>12/9/2013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5295964-745E-419F-99E9-C0F8165F838A}"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C9662AD-618B-4E38-A6ED-D935D85E95F0}" type="datetimeFigureOut">
              <a:rPr lang="en-US" smtClean="0"/>
              <a:pPr/>
              <a:t>12/9/2013</a:t>
            </a:fld>
            <a:endParaRPr lang="en-US"/>
          </a:p>
        </p:txBody>
      </p:sp>
      <p:sp>
        <p:nvSpPr>
          <p:cNvPr id="10" name="Slide Number Placeholder 9"/>
          <p:cNvSpPr>
            <a:spLocks noGrp="1"/>
          </p:cNvSpPr>
          <p:nvPr>
            <p:ph type="sldNum" sz="quarter" idx="16"/>
          </p:nvPr>
        </p:nvSpPr>
        <p:spPr/>
        <p:txBody>
          <a:bodyPr rtlCol="0"/>
          <a:lstStyle/>
          <a:p>
            <a:fld id="{95295964-745E-419F-99E9-C0F8165F838A}"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C9662AD-618B-4E38-A6ED-D935D85E95F0}" type="datetimeFigureOut">
              <a:rPr lang="en-US" smtClean="0"/>
              <a:pPr/>
              <a:t>12/9/2013</a:t>
            </a:fld>
            <a:endParaRPr lang="en-US"/>
          </a:p>
        </p:txBody>
      </p:sp>
      <p:sp>
        <p:nvSpPr>
          <p:cNvPr id="12" name="Slide Number Placeholder 11"/>
          <p:cNvSpPr>
            <a:spLocks noGrp="1"/>
          </p:cNvSpPr>
          <p:nvPr>
            <p:ph type="sldNum" sz="quarter" idx="16"/>
          </p:nvPr>
        </p:nvSpPr>
        <p:spPr/>
        <p:txBody>
          <a:bodyPr rtlCol="0"/>
          <a:lstStyle/>
          <a:p>
            <a:fld id="{95295964-745E-419F-99E9-C0F8165F838A}"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C9662AD-618B-4E38-A6ED-D935D85E95F0}" type="datetimeFigureOut">
              <a:rPr lang="en-US" smtClean="0"/>
              <a:pPr/>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5295964-745E-419F-99E9-C0F8165F83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662AD-618B-4E38-A6ED-D935D85E95F0}" type="datetimeFigureOut">
              <a:rPr lang="en-US" smtClean="0"/>
              <a:pPr/>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5295964-745E-419F-99E9-C0F8165F83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C9662AD-618B-4E38-A6ED-D935D85E95F0}"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5295964-745E-419F-99E9-C0F8165F838A}"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C9662AD-618B-4E38-A6ED-D935D85E95F0}" type="datetimeFigureOut">
              <a:rPr lang="en-US" smtClean="0"/>
              <a:pPr/>
              <a:t>12/9/2013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5295964-745E-419F-99E9-C0F8165F838A}"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C9662AD-618B-4E38-A6ED-D935D85E95F0}" type="datetimeFigureOut">
              <a:rPr lang="en-US" smtClean="0"/>
              <a:pPr/>
              <a:t>12/9/2013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5295964-745E-419F-99E9-C0F8165F83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File:Rosaparks_busdiagram.jpg"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Goal 11.2</a:t>
            </a:r>
            <a:endParaRPr lang="en-US" dirty="0"/>
          </a:p>
        </p:txBody>
      </p:sp>
      <p:sp>
        <p:nvSpPr>
          <p:cNvPr id="3" name="Subtitle 2"/>
          <p:cNvSpPr>
            <a:spLocks noGrp="1"/>
          </p:cNvSpPr>
          <p:nvPr>
            <p:ph type="subTitle" idx="1"/>
          </p:nvPr>
        </p:nvSpPr>
        <p:spPr/>
        <p:txBody>
          <a:bodyPr/>
          <a:lstStyle/>
          <a:p>
            <a:r>
              <a:rPr lang="en-US" dirty="0" smtClean="0"/>
              <a:t>The Civil Rights Movement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Enforcing the </a:t>
            </a:r>
            <a:r>
              <a:rPr lang="en-US" i="1" dirty="0" smtClean="0"/>
              <a:t>Brown</a:t>
            </a:r>
            <a:r>
              <a:rPr lang="en-US" dirty="0" smtClean="0"/>
              <a:t> Decision</a:t>
            </a:r>
            <a:endParaRPr lang="en-US" dirty="0"/>
          </a:p>
        </p:txBody>
      </p:sp>
      <p:sp>
        <p:nvSpPr>
          <p:cNvPr id="3" name="Content Placeholder 2"/>
          <p:cNvSpPr>
            <a:spLocks noGrp="1"/>
          </p:cNvSpPr>
          <p:nvPr>
            <p:ph sz="quarter" idx="1"/>
          </p:nvPr>
        </p:nvSpPr>
        <p:spPr>
          <a:xfrm>
            <a:off x="612648" y="1752600"/>
            <a:ext cx="4187952" cy="4495800"/>
          </a:xfrm>
        </p:spPr>
        <p:txBody>
          <a:bodyPr>
            <a:normAutofit fontScale="92500" lnSpcReduction="10000"/>
          </a:bodyPr>
          <a:lstStyle/>
          <a:p>
            <a:r>
              <a:rPr lang="en-US" dirty="0" smtClean="0"/>
              <a:t>In 1957, the Governor of Arkansas called in the National Guard to keep black students from entering Central High School in Little Rock.</a:t>
            </a:r>
          </a:p>
          <a:p>
            <a:pPr lvl="1"/>
            <a:r>
              <a:rPr lang="en-US" dirty="0" smtClean="0"/>
              <a:t>Eisenhower was forced to act, sending the Army to force integration for the nine black students (“Little Rock 9”).</a:t>
            </a:r>
          </a:p>
          <a:p>
            <a:pPr lvl="1"/>
            <a:endParaRPr lang="en-US" dirty="0"/>
          </a:p>
        </p:txBody>
      </p:sp>
      <p:pic>
        <p:nvPicPr>
          <p:cNvPr id="4" name="Picture 18" descr="army"/>
          <p:cNvPicPr>
            <a:picLocks noChangeAspect="1" noChangeArrowheads="1"/>
          </p:cNvPicPr>
          <p:nvPr/>
        </p:nvPicPr>
        <p:blipFill>
          <a:blip r:embed="rId2" cstate="print"/>
          <a:srcRect/>
          <a:stretch>
            <a:fillRect/>
          </a:stretch>
        </p:blipFill>
        <p:spPr bwMode="auto">
          <a:xfrm>
            <a:off x="4800600" y="1600200"/>
            <a:ext cx="4038600" cy="2514600"/>
          </a:xfrm>
          <a:prstGeom prst="rect">
            <a:avLst/>
          </a:prstGeom>
          <a:noFill/>
          <a:ln w="3175">
            <a:solidFill>
              <a:schemeClr val="accent1"/>
            </a:solidFill>
            <a:miter lim="800000"/>
            <a:headEnd/>
            <a:tailEnd/>
          </a:ln>
        </p:spPr>
      </p:pic>
      <p:pic>
        <p:nvPicPr>
          <p:cNvPr id="5" name="Picture 12" descr="br0130bs"/>
          <p:cNvPicPr preferRelativeResize="0">
            <a:picLocks noChangeAspect="1" noChangeArrowheads="1"/>
          </p:cNvPicPr>
          <p:nvPr/>
        </p:nvPicPr>
        <p:blipFill>
          <a:blip r:embed="rId3" cstate="print"/>
          <a:srcRect/>
          <a:stretch>
            <a:fillRect/>
          </a:stretch>
        </p:blipFill>
        <p:spPr bwMode="auto">
          <a:xfrm>
            <a:off x="4800600" y="4229100"/>
            <a:ext cx="4038600" cy="2476500"/>
          </a:xfrm>
          <a:prstGeom prst="rect">
            <a:avLst/>
          </a:prstGeom>
          <a:noFill/>
          <a:ln w="3175">
            <a:solidFill>
              <a:schemeClr val="accent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Little Rock Nine</a:t>
            </a:r>
            <a:endParaRPr lang="en-US" dirty="0"/>
          </a:p>
        </p:txBody>
      </p:sp>
      <p:pic>
        <p:nvPicPr>
          <p:cNvPr id="5" name="Picture 9" descr="kidsstudying"/>
          <p:cNvPicPr preferRelativeResize="0">
            <a:picLocks noChangeAspect="1" noChangeArrowheads="1"/>
          </p:cNvPicPr>
          <p:nvPr/>
        </p:nvPicPr>
        <p:blipFill>
          <a:blip r:embed="rId2" cstate="print"/>
          <a:srcRect b="21622"/>
          <a:stretch>
            <a:fillRect/>
          </a:stretch>
        </p:blipFill>
        <p:spPr bwMode="auto">
          <a:xfrm>
            <a:off x="914400" y="1825710"/>
            <a:ext cx="4206240" cy="2060489"/>
          </a:xfrm>
          <a:prstGeom prst="rect">
            <a:avLst/>
          </a:prstGeom>
          <a:noFill/>
          <a:ln w="3175">
            <a:solidFill>
              <a:schemeClr val="accent1"/>
            </a:solidFill>
            <a:miter lim="800000"/>
            <a:headEnd/>
            <a:tailEnd/>
          </a:ln>
        </p:spPr>
      </p:pic>
      <p:pic>
        <p:nvPicPr>
          <p:cNvPr id="6" name="Picture 3" descr="image"/>
          <p:cNvPicPr preferRelativeResize="0">
            <a:picLocks noChangeAspect="1" noChangeArrowheads="1"/>
          </p:cNvPicPr>
          <p:nvPr/>
        </p:nvPicPr>
        <p:blipFill>
          <a:blip r:embed="rId3" cstate="print"/>
          <a:srcRect t="5480" b="1364"/>
          <a:stretch>
            <a:fillRect/>
          </a:stretch>
        </p:blipFill>
        <p:spPr bwMode="auto">
          <a:xfrm>
            <a:off x="5257800" y="1828800"/>
            <a:ext cx="3429000" cy="2590800"/>
          </a:xfrm>
          <a:prstGeom prst="rect">
            <a:avLst/>
          </a:prstGeom>
          <a:noFill/>
          <a:ln w="3175">
            <a:solidFill>
              <a:schemeClr val="accent1"/>
            </a:solidFill>
            <a:miter lim="800000"/>
            <a:headEnd/>
            <a:tailEnd/>
          </a:ln>
        </p:spPr>
      </p:pic>
      <p:pic>
        <p:nvPicPr>
          <p:cNvPr id="7" name="Picture 11" descr="little%20rock%20nine"/>
          <p:cNvPicPr preferRelativeResize="0">
            <a:picLocks noChangeAspect="1" noChangeArrowheads="1"/>
          </p:cNvPicPr>
          <p:nvPr/>
        </p:nvPicPr>
        <p:blipFill>
          <a:blip r:embed="rId4" cstate="print"/>
          <a:srcRect/>
          <a:stretch>
            <a:fillRect/>
          </a:stretch>
        </p:blipFill>
        <p:spPr bwMode="auto">
          <a:xfrm>
            <a:off x="914400" y="4038599"/>
            <a:ext cx="4221480" cy="2590801"/>
          </a:xfrm>
          <a:prstGeom prst="rect">
            <a:avLst/>
          </a:prstGeom>
          <a:noFill/>
          <a:ln w="3175">
            <a:solidFill>
              <a:schemeClr val="accent1"/>
            </a:solidFill>
            <a:miter lim="800000"/>
            <a:headEnd/>
            <a:tailEnd/>
          </a:ln>
        </p:spPr>
      </p:pic>
      <p:pic>
        <p:nvPicPr>
          <p:cNvPr id="20482" name="Picture 2" descr="http://edtech2.boisestate.edu/croninv/images/civil%20rights/Littlerock_nine_cliff1066flickr.jpg"/>
          <p:cNvPicPr>
            <a:picLocks noChangeAspect="1" noChangeArrowheads="1"/>
          </p:cNvPicPr>
          <p:nvPr/>
        </p:nvPicPr>
        <p:blipFill>
          <a:blip r:embed="rId5" cstate="print"/>
          <a:srcRect/>
          <a:stretch>
            <a:fillRect/>
          </a:stretch>
        </p:blipFill>
        <p:spPr bwMode="auto">
          <a:xfrm>
            <a:off x="5257800" y="4619624"/>
            <a:ext cx="3429000" cy="2009776"/>
          </a:xfrm>
          <a:prstGeom prst="rect">
            <a:avLst/>
          </a:prstGeom>
          <a:noFill/>
          <a:ln w="3175">
            <a:solidFill>
              <a:schemeClr val="accent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Enforcing the </a:t>
            </a:r>
            <a:r>
              <a:rPr lang="en-US" i="1" dirty="0" smtClean="0"/>
              <a:t>Brown</a:t>
            </a:r>
            <a:r>
              <a:rPr lang="en-US" dirty="0" smtClean="0"/>
              <a:t> Decision</a:t>
            </a:r>
            <a:endParaRPr lang="en-US" dirty="0"/>
          </a:p>
        </p:txBody>
      </p:sp>
      <p:sp>
        <p:nvSpPr>
          <p:cNvPr id="3" name="Content Placeholder 2"/>
          <p:cNvSpPr>
            <a:spLocks noGrp="1"/>
          </p:cNvSpPr>
          <p:nvPr>
            <p:ph sz="quarter" idx="1"/>
          </p:nvPr>
        </p:nvSpPr>
        <p:spPr/>
        <p:txBody>
          <a:bodyPr>
            <a:normAutofit fontScale="92500"/>
          </a:bodyPr>
          <a:lstStyle/>
          <a:p>
            <a:r>
              <a:rPr lang="en-US" dirty="0" smtClean="0"/>
              <a:t>In 1962, Air Force veteran </a:t>
            </a:r>
            <a:r>
              <a:rPr lang="en-US" b="1" dirty="0" smtClean="0"/>
              <a:t>James Meredith</a:t>
            </a:r>
            <a:r>
              <a:rPr lang="en-US" dirty="0" smtClean="0"/>
              <a:t> won a federal court case to enroll at Ole Miss, but Governor Ross Barnett refused to let him register.</a:t>
            </a:r>
          </a:p>
          <a:p>
            <a:pPr lvl="1"/>
            <a:r>
              <a:rPr lang="en-US" dirty="0" smtClean="0"/>
              <a:t>“President Kennedy ordered federal marshals to escort Meredith to the registrar’s office.  Barnett responded with a heated radio appeal: “I call on every Mississippian to keep his faith and courage.  We will never surrender.”  </a:t>
            </a:r>
          </a:p>
          <a:p>
            <a:pPr lvl="1"/>
            <a:r>
              <a:rPr lang="en-US" dirty="0" smtClean="0"/>
              <a:t>2 people were killed in riots that followed, and federal marshals escorted Meredith to all of his courses.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the </a:t>
            </a:r>
            <a:r>
              <a:rPr lang="en-US" i="1" dirty="0" smtClean="0"/>
              <a:t>Brown </a:t>
            </a:r>
            <a:r>
              <a:rPr lang="en-US" dirty="0" smtClean="0"/>
              <a:t>Decision</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92500" lnSpcReduction="10000"/>
          </a:bodyPr>
          <a:lstStyle/>
          <a:p>
            <a:r>
              <a:rPr lang="en-US" i="1" dirty="0" smtClean="0"/>
              <a:t>Brown v. Board of Education</a:t>
            </a:r>
            <a:r>
              <a:rPr lang="en-US" dirty="0" smtClean="0"/>
              <a:t> was the first major step towards ending Jim Crow segregation in the U.S.</a:t>
            </a:r>
          </a:p>
          <a:p>
            <a:pPr lvl="1"/>
            <a:r>
              <a:rPr lang="en-US" dirty="0" smtClean="0"/>
              <a:t>The NAACP provided a model for other Civil Rights leaders to follow by citing the 14</a:t>
            </a:r>
            <a:r>
              <a:rPr lang="en-US" baseline="30000" dirty="0" smtClean="0"/>
              <a:t>th</a:t>
            </a:r>
            <a:r>
              <a:rPr lang="en-US" dirty="0" smtClean="0"/>
              <a:t> Amendment in their arguments.</a:t>
            </a:r>
          </a:p>
          <a:p>
            <a:pPr lvl="1"/>
            <a:r>
              <a:rPr lang="en-US" dirty="0" smtClean="0"/>
              <a:t>Resistance to enforce the decision revealed that Civil Rights leaders could not rely on the government to protect rights guaranteed in the Constitution.</a:t>
            </a:r>
          </a:p>
          <a:p>
            <a:pPr lvl="1"/>
            <a:endParaRPr lang="en-US" dirty="0" smtClean="0"/>
          </a:p>
          <a:p>
            <a:r>
              <a:rPr lang="en-US" dirty="0" smtClean="0"/>
              <a:t>New leaders would emerge to take charge of the movement.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Montgomery Bus Boycott, 1955</a:t>
            </a:r>
            <a:endParaRPr lang="en-US" dirty="0"/>
          </a:p>
        </p:txBody>
      </p:sp>
      <p:sp>
        <p:nvSpPr>
          <p:cNvPr id="4" name="Content Placeholder 3"/>
          <p:cNvSpPr>
            <a:spLocks noGrp="1"/>
          </p:cNvSpPr>
          <p:nvPr>
            <p:ph sz="quarter" idx="1"/>
          </p:nvPr>
        </p:nvSpPr>
        <p:spPr>
          <a:xfrm>
            <a:off x="612648" y="1600200"/>
            <a:ext cx="4264152" cy="4800600"/>
          </a:xfrm>
        </p:spPr>
        <p:txBody>
          <a:bodyPr>
            <a:normAutofit lnSpcReduction="10000"/>
          </a:bodyPr>
          <a:lstStyle/>
          <a:p>
            <a:r>
              <a:rPr lang="en-US" b="1" u="sng" dirty="0" smtClean="0"/>
              <a:t>Rosa Parks</a:t>
            </a:r>
            <a:r>
              <a:rPr lang="en-US" dirty="0" smtClean="0"/>
              <a:t> was a prominent woman in her community who is most known for refusing to give up her seat on a city bus for a white man.</a:t>
            </a:r>
          </a:p>
          <a:p>
            <a:pPr lvl="1"/>
            <a:r>
              <a:rPr lang="en-US" dirty="0" smtClean="0"/>
              <a:t>Her community rallied behind her to enforce a community-wide boycott of Montgomery buses.</a:t>
            </a:r>
          </a:p>
          <a:p>
            <a:endParaRPr lang="en-US" dirty="0" smtClean="0"/>
          </a:p>
        </p:txBody>
      </p:sp>
      <p:pic>
        <p:nvPicPr>
          <p:cNvPr id="21506" name="Picture 2" descr="http://upload.wikimedia.org/wikipedia/commons/thumb/6/65/Rosaparks_busdiagram.jpg/220px-Rosaparks_busdiagram.jpg">
            <a:hlinkClick r:id="rId2"/>
          </p:cNvPr>
          <p:cNvPicPr>
            <a:picLocks noChangeAspect="1" noChangeArrowheads="1"/>
          </p:cNvPicPr>
          <p:nvPr/>
        </p:nvPicPr>
        <p:blipFill>
          <a:blip r:embed="rId3" cstate="print"/>
          <a:srcRect l="33528" t="6780" r="19723" b="15254"/>
          <a:stretch>
            <a:fillRect/>
          </a:stretch>
        </p:blipFill>
        <p:spPr bwMode="auto">
          <a:xfrm>
            <a:off x="4953000" y="1600200"/>
            <a:ext cx="1806178" cy="3505200"/>
          </a:xfrm>
          <a:prstGeom prst="rect">
            <a:avLst/>
          </a:prstGeom>
          <a:noFill/>
          <a:ln w="3175">
            <a:solidFill>
              <a:schemeClr val="accent1"/>
            </a:solidFill>
          </a:ln>
        </p:spPr>
      </p:pic>
      <p:sp>
        <p:nvSpPr>
          <p:cNvPr id="21508" name="AutoShape 4" descr="data:image/jpeg;base64,/9j/4AAQSkZJRgABAQAAAQABAAD/2wCEAAkGBxQTEhUUExQWFhUXGRobGBgXFxwdHRwYHxoWFxoYFxgYHCggGB0nHBgYIjEhJSkrLi4uHCAzODMsNygtLisBCgoKBQUFDgUFDisZExkrKysrKysrKysrKysrKysrKysrKysrKysrKysrKysrKysrKysrKysrKysrKysrKysrK//AABEIALcBEwMBIgACEQEDEQH/xAAcAAABBQEBAQAAAAAAAAAAAAAGAAMEBQcBAgj/xABEEAABAgMFBQQIBAQFAwUAAAABAhEAAyEEBRIxQQZRYXGBEyKRoQcyQlKxwdHwYnKC4RQjovEzc5KywhUkQyVTY6PS/8QAFAEBAAAAAAAAAAAAAAAAAAAAAP/EABQRAQAAAAAAAAAAAAAAAAAAAAD/2gAMAwEAAhEDEQA/AMYUrLl8zHkmEo0HX4x5OcB0mOExyOQHXhPHITQCJiTYbxmSS8tZSeQNWIdiDoTEWOiAJZG29oT6wlr5pY+KSPhDd97VrnywgIEsH18KnxDQZBh8YHY6RAXVyXt2RoKmkafd1qE2RvU2TjPw8+EYukwYbMzVerKtDKI77SweDJUtJbmzZcoCHtH3p2BwasWehdqkn5Q/tpLZUqUliEIQnJiFYQoijULvzBhi3yFJnhBIU5BKlVOj56dByiXtndq/45h7aUYXYOyUhgcnpR/KAl3JZUyrNMUorS47ySHzyUkijcdfOBu4raETxiLpUVBzvKVJBbSpDwQXuZiLKgKNdCCUkjXukMFcICDAH0/OGVmkR7HbO1lpWc8jzFH65w6swHiaYn3Uf5Vo/wAs/OKxZixug/y7R/lmA83Sf5Y6/ExJmGkQ7oP8scz8TEuZAUt/CqP1fKKuLW//AGP1f8YqmgG8bfem6GbMhSalKgFZFqaw5Nl4u7qd8WNoRN7MArllKNMiwHKsBCEPS0vQN9iIEy07o7LmLILKIAzpR9zgQFrIlocmavANAkJWslwGwlaQM83PKJSLsM3GEKASn2ppSjoQlSmOfl0HcBOdRzf9hEmXeBlpwoDHUsPvPfARJ0gpUxYh2xJIKTXRQoYIQKxCuy+lB0LTIUheZmygW/WBjA5HPdFwm7JuDtGSU1JwTApg7Ym9YpqO8xAcOXgPV1AfxEkHVSh/9axGqgRl1wgG0yd2I/7VRqTwCAhR0QoD52VkOavgmPCo9q9Uc1fBEeFZwHIUKFAcjsIiFAJoUXV07LWq0MqXKOE+2vup5gq9YcngnsHowWW7WelO8ISVf1FvhAZ9DoQMD6uzcteOcEG29wy7GuWiXiLpJKlFyS40AAA6QOS5ZUQkM53lq8zQQHKdYdsdoMtaVCrEFt8STKkyyAvEtQUMQSQE4faSDniB1ypBHdCrsUxWJiCC5BIOVT0MBCE4C2AgE1SQFahQcHeQxeLH0gjBbEnEoJUEEkNRTJqku0U143gmfawtPdS4A/KHbLm0X+1l4hFos6mxBEpJwnInAE1I4vQQA/tTakqmsheKgxMCE4mGjs+9ooo0O59nlW3vpkpEof8AlWS6lZqI67myGWUUO0WyyrMqigocKt+0BYbE3MufLf1ZYKypRGgAyOTwrwSJa1IckBmJHAGu41gq9G1nE2xhBmMlC1dxvaUU1UdQxoPjArenZrmLcmWsqVhWDRQctlQ0ahgIxMWVz/4do/yjArKvD3k195NCeYyi3um+kpExJr2iCkaEHSmR6GAn3P8A4Y5n4xMmZREuYfyx1+JidMEBSX8PU/V/xirlrSCnH6pUAW0BIc+Dxa7Qf+P9X/GKS0S8SSPDnAand2zkhIcSk8yHPiYo/SOlEmQhCZaUlZ9ZIagOKvgAG0Jhi4PSAEgS7SFIYAYkB3YM6gajo8RtprZJt0+UmTMWsEh3BADYsWYDOGEAI2GwrmqCUJJ3sHbnE+9VJCxLQoYJdBRnV7SiN5OvCNNu7ZZIYJADg6VpTPq8e5vouVNOMLAOgwmvEkknwgBSSlPYhTlQwspEyrj8IUk8PDrAdbZQClYcgS1TlpXVnZ/rBvtBs3aLK4Wg4QCAXo9KuODZ1+YNO7qmPXL7MAx8fvwiTYbUUHC4CcQNcgcsXUUO8Qwo76dObRxKwOkAbXEn/uZfDE3HusOecacRGR7Lzj26E+0kA8GpQ65EB41/OvX+8AgmFHsJ5woD52b+U+5fxT+0ML+Q+Ah5H+Gr86P9s36Q3N0/KPhANwo6BHWgORp+xewgQET7Ul1FimWfY17495iC2nMQKbM3eqWtM9QSMLKlhTKrotSXoBRnzJBDtGzXDeybSEpWns5mEkj3m9pJ11B3ZQEmSHGWu48odTKP2InSkMSGYYUnzUD5NCmocNv+EBk/pUsWKUiZqhTGmhp0jPLvtRQp+DU6Ea50jedqNmJdrlFBcHMEaGMT2huCbZF4ZgporSAjm71Ll9ogYqlwM/DOK9QIoac4LNi57Ytz18KH4+EaNYbJImMJkqWX3pEBjF2SCuYlIoSR9jjG0S/R6JxlKnq7rJxJatAwTwBckxPsey1kStM1EpKVJLjD9IJJ9qpAQbSkSx2aAEpFABQNAjf939tQlt/J4KZ4KqxRXisFQloLrObVwjUndAV+yNiMmcqWkjs1gqL5gDCA3MqaCK8tmJE9yUBKjXEhg+rkVSrqH4w1cFhC504VZMrC4zBUoEHn3Hi8uQkgpWGUksRoNacGqPsQGLbT+j+0WYKWj+dKBclIOMD8SK04gnpAlZVd9J4x9UqlPpAVtNsHZ7UorA7Ga79ogCp/GnJfOh4wGe3Se4OvxMTJhpHufck6xnBOAZ+6tPqqGdDoW0PnnDajugKe/fYH5vlFUBFtfZfB1+UVjQHkilRF9sJZkLtTOlwKJ3uakcm84rLDMwTEKpRSTUBqEUINGgvGDGqdhWQ4qGTgUKPiP+FmxOQasBpVhsICgN2XWDCzyyEgQB3VMtBs/aIZczGoJDA40h6jCWeoyzOXCRcW01qmEVlLq2ApKC7sU0xMrSrctwWG26UGUXZ97/fyj5qvVYKyCSwJFXfPUEx9K2y2y7UlSFowmoUkHF4lGXWMc272JTZ1dqFTCg5hklQ3OQacy/lAZ4zw9Il65t8d3hWLCx3jLSnAqzyVAsFL73aKGrLWVJlljQpSORiXtDarHNTKVY5ZkKYiZLdRZiMCsZJxHOobRxrAeNmprzk4QcRdm1qzDh8GjbLOkhICqkCsZB6O0PahvApuAcO8bClVID3iO6FHtMdgPm5Ku4ofiQfATB848TBly+o+UOy/UmfpP9X7w3NyT+X/AJLgPAMSbvsap0xMpHrLLDgMyTwABJ5RFg79HdlSiXPtSw+UlNCWxAKmKIAJYJIrzgHLpljCCO6VJGF82Awh/JwfjkQ7MLw2qSAwUVHF3nBCk4AElvynMvq2ERU3veyVrASlk90BRDFRpUJGgDCrmoyqIKtmdnFKSm0zRgUhJKEjMliQpTAfe/OAOJn+Inig/FP1jq0x5A/mJG4LHQmWR5ebxKWiAhISDTWKm/rnl2hCpU5LpUGB3HnpF1OlOHGY1j1ZWWGVnAfOV5WGZd1rVLUTh0PvIOR5j7zgxuHaWTRK1BKhmDlwI1+Ign9J2xirVLSuV/iS3Ye8N0ZdcEqWT2VqlukUGJwpJdilxUBwYDWk7R2VABVOQP1B/DOHZt9hSCuVLXMA1Sn5lhEG4rnscpLyZSQs5FiVeJdouNn5aiZiVJDzE4gxcP6uf6YAVtFpvG0kplSRJR701Ydt7A+XnFpdlhNnlKCnVMUXWs0dskgVYCJd4IKAFGZhILZBqB6vxik/6sqfMTJlqStSzhBTUcSeQBJgC3YmQezmzD/5Ft0SG+JV4QS2ezhyWHPX94buyxJlSkS05JAA3neo8SXPWJqmFN8A0qzjQ/D6QwqybompEdwwA9ed2pmIVLmJdJP9q8NDGUX5dirNOXKVoXB3pNQfCh4gxu04JYlTMHJO4DM+XwjJdu7YJ8zGkUSCH3pc1O5iQ39nABvb2evyitUsDOJN9zcuvyimmToCaLSPt4170aEzbCVqYkLUlNKk0SkE61Iz0EYf2kafsRe6pV3SihWEotisainEkPLdIWBXCcR3VGbwG6WewIlSUJo8sZtVyDiI4lzAVP2KRNtBmpmLwqWF4UL7pJPedJOZDh9QYKLmt4tKS8/F/l4QG3t3lAHidNIn2UBEwoBGE1Tw3pfzHXdAQ0WHsJeGXkKB3LDcHgG2yONIQGUSWw+QHKsaNe1oCEKOZaggFs9k7ypiqqGT+8atyAqYDPrz9Go7FU5EwSwkE/zXHEvRsIFXJGucZ9dRwqMwhwgPhp3jkxBFU76bucaN6SDMm4ZQK1qHeU5JYFiHxFkbwkN8hnSSpBIaoO74OICVs2SLQhRoMTUFK/DPyjcrDMxJBP20ZBs1LEyfLUtOSqmrHLTfmY2C75bDf9+cBMCI5DgEKA+ZUmiuQ/3CPU0d1HI/7lR4T7XL5pj3M9RH6h5g/OAbjc9gbvTJsdl7RLpmA4gaMqaQpB4ZJQDvUIw6VKKiEpDqUQBxJoPOPpS7ZCTISj8KU8sIApyIgKs7KS0T+1w48D0D0q5UE5K1NACeJzLLMkKl0YuKNqGzHCG5JcpUcyA/PWPS7LmUUJLkZd73kH2VbxkrXMmAjzJjqlnen/8ABB+MWxbA/CBS1WlUtQxJUcAKXA9klOBRGgoUniOIixuu9BNGEpKVJ0zB3VHPLgYC2lSCzgRBnoILjOJiJh3NDqkBQeAgSbxBLKDHfAlttsSm04p1lwpnkd4GiVbjlQ1MFVusj5R5kILQGIzheVgS6pa0JBYKLFL5gJUXFWOe6J2xXpIVZlkTULnJUolISRjSpSiSkAgBSSSTRmi99MtuLWaTp35hHGiEnwK4ysWMHrAa5e0/tXnWg4Et3ZQPqu1FEesondwAdngr2OuES0CepLTFig9xBqBzIYnwgQ2C2WkITJtJ7S0TFIQtImeoglL0TqQ7OYPRbJhoKchqYC5XOCA58IbswKu8czESXZiSHJPOLKVNl+riY7mPxIbOj8YB6WlhHFqjwlTwzaFs+vz4fe+AjX7aUps8zE9UkMnPCaPwd/MRl82Z2lFB8TOBXRnrlq3AgCNVnSEqlqEyrjvnfnQcAHjNrKUiXacaR2qGQk6pBIT3UuzkZFnrxgMp2gcKY6FXyinJgk27sxlzkAhiZYUerij/AJfKBmA68Fno6nKVaOwC8ImjEmjjtJYKkkjXu4x1gTAh+xWlcpaZktRStBBSoZgj7ygN/u+55qZnfkyh+OWpQ5kBOEg5ZvBYmaiSysRAYM5KmVUZqc1BNHpWMnuj0vTFDBMsvaTVEBPZH1lFgAEEOCS1A8XMi9bZaVKVPkfwstDA9oCVl6hEqWQHUQfWLBOdciBffF+pYICgpZ0FcI41z4RS2i2lglNGzJzzr4mpOZ4ANEGSkJNEtTMl1Zh8SmD+AG4AUj32gAcmrebv8ICBeEhwdHJ4kneee+AS87MlMwsCxGZ3/bPGgleM5geHi0U+0F2dqO7RQql9aZffCAo9l5QE9Gg3datxf7pGqWVJAHSMz2UT/wB0hJcVY73xJofDyjUpeUA4HhRwGFAfNMtHrflMeFHugfiV8EfSPcnM8Ur/ANqj8ob+/hAEno6u7trfKfKW8w/p9X+opjdLJLKcWoBFPF245QDeiG5gizqnkd+cpk/5aSwbmrEegjR5Kaef30aAkSkApDF3qIkKS1YhWQ4VYdC5TwycfOJSpobdAVt62cTEqGrFj8qaGnxzAin2ZIXiV3nZLEZ5OQeRMW94XiiUlSyCpvZAcn5AcT+0VGzE5BxNR1qcZsScTf1PAEIBaizm1Wh2WtYpQxXybSFqWwYoWxDjiHp+XWuW+JoW0A+ZjioPOG0ymj3ZZ7OX0jiDAY36Ypj25CfdkI11K5x3coBcbQT+lS1Y7znD3BLR4S0qP9SjAgpUB9C+j4D/AKdZTr2Q+YghkyPvjA/sEMN32Qf/AAoPiMXzi4vVa0ylKAwYRiL+4nvKFMiUgiAnzpoSlyWy6OWcQI3haJylGcla0y0qAfFUuQGbIuSA3xaL9+0lBCkkukBTnMkVyFDxihsuzMztQqYU9mkk90l1N6tMIAJ13acAMDMaW4zIHR61iDJWokDM/bPu3x5mpmTAshgEBwkVKiMknQO3GIEi0EBg+NXra/PyfmdYCztEzuqActSmqyGAHIV/sYq510S0FU0hPaKz1Zg2bZtTrrSLWXLwpdRAYeA1rqTv+zFkJ7aY7MhNa68T9PsBjnpssfZ2izE5qkV5haqf1NGcCNP9PU8KtcgD2ZR81n6Rl5gOvHQY5D9gspmzES05rIH1Pg8Afeie7kS56bbPBwICuzAz7RiAob2y6vpB1b70VOUVzDWjDRKWBYb8qnU+Q7KSlAEtFEyww5jC9OreMSrMkqV3tw+QEBYrnuBh5dKig6xwSc3d48pl4S51H105w4nEaAMN7VgO/wALVxRqnycwzbEtn05cosJEpJoVP5dPhrDd4WPu0cnTM9KwFBd13YbdLmD1VGvA5k8iw8DB0BAXZ7UUqCh6ySD+xgyBBAIyLEdWMA+lPKFDccgPmqQrvV3K/wBqocu+yqnTESkestQSOpZzwGfSIwNYO/RpcKjNTalCgxCWkZqJBSVkmiUhzUwGtXPZkyZSZaB3UJCU8gGeLETq/QPFeLQUAY5suW+QYDwXMUArwixlBTA9oS+9AI6YG8jAPFL1Yhsn/cx2YY8nFqlKuIJSX/Kot/VHU4ssJ6lPyJgBXa60KSZaa4CVYj+IBJSPAkxWWKVXEHBpVKik00JSQSOGUT7GTbbFip2hdTPlMCiSh9GOJHJog3XPbMc4CzTOmO4mV/GnEOrEK/qiXKvqYmi5SVDelZB6IUlv6obSkGsOiQID2m8iTUADQbvqYs5Nry0fxirVJHwiuvu0KlWadP8AclqI5gHD5kQGNbR23trVaJvvzZhH5cRw+TRWrNOQjjUEOWeXiITvIHiW+cB9H3PK7ORKQMkS0JbkgD5RPvJHaS1JCqLSQ/Agh+OcNAaQ3NJSCRUbnZjvFDrpASET2NN8PrtGJLgiuoLgbzzioTPUASpCGYhis600l/OIhtkzCEplpSnUqmEvyAQ6ieJTzgCM2pEiSVK9ogJG8kEgDXIEngCYhXbKYDQNVvvKBHae3zO3u9M1SVKVNnHuJKUhKZWFgkqUfazJq2kFtinOB99IB22zMRCAKCqvkImyx2Uolq5sPIRyzSQMszUk+cMXxaQO6S2v0gML9L63tiXzEtL8yVK+cAkH3pelfz5UzMLQ3VND5KTADAKDPYu7zKSbSsHEoYZQw5v7Rfl4PAdLlFRZIctGv0SEyxXCAB0GEV6GAas1nVkFMTUnXfUnedwi07stBpo4+vEk6x5kIKQAPa1FaaufrvEebSrEWI7oPSmXIvASJRUQCo/3oCfIRICi7J7xGgNAOO6IvaH1RMwjec/i0S5U7AnEFJCRvNPPXkYB+XJKqDve9vHTOH5aP7Et5/UNENN9Suf5Jaz8AfjHZ18IXQFX6kqSfFVfOAqbUlphYZufv6wS3U5lIfSngSIobSnVq4VN5fbRdbPTXlkblnwIB+LwFsEQo48dgPl1Rj6KuICzy0SEgAS5aUqWdFADIe0Xc6NHzqqNnuy++3s8qbVJXhSriqWnvnkZij0gDGz2tJLgOTqqqjxfQRMkpCRTU1GEFJ5jMH8We98ooLtW7H7HCLIzeVfhAS5lpQmuIy+R7vgQUjm0D22W2osEoEFM6bMfsgAAkMzrWpObOO6M+EX0uzmmEjru3EfvAntr6Pza1JmIm4MAbBhozushVTi3PSgFM4Ae2KvH+DlypilKVZbSO+rPsZ4dKlHXAoip0I8Ty1XcFkrltjNSNFD3k84pLpsITZlyEpYSpswBJrTGpaQXzdKx4x5u+aqyFKaqsyj3R7UlR9w6yz7py03ALyxzaEKDEaGJyax6lzETAFHCQclDXnuMe+ySMiYDwpMBHpNnrlSphTMWkTES5eENhIUpeMFxRwk5M7AVg9QNwbjGdemG0FCbKE0UTMNagpASGUk0VVWo3wGWExOuUPPk0f8Amy6DM99L+TxyZbpSs7MgK3y5kxI/0kqHgwifstNKrVIQhIDzE0GamOJioklu7lQQG/S1uXhu1roOJiosluPqqBSdRElU/EoDQZQHZ4J5fGGJJKlpSPHcNSfvNo9Wub7Kan7ck6Ab4YtduTZLPNnEjuIKgT7SqhJY6FRCUg5ueLAN7U3giffNlsiVBIkJWkKz/nrQ4Sd+SE8yYNrnSsMFoUFA1pSlKHWPnW77Yf4mXNWo4u1StayavjClKJ8TG62G3JmMoT0nc0wP0AV8IAuXa8IYesddB9YYEpDEnvE5qNSfpDcm8FEVAmcwx8TQxxVpSc7PMHIyqcWEx/KAyT00oaZIAHdZRHElgfDCPGM0jXfTOJRs9nWhWImYoCmQwd4EjKoTQxk8iQVrSgZqIA6loAm2Uu4dn2ihVakgfkQcavHA3SDm7ZWIuRUl21bdzy8IrLNZwkJSnJKQkeWfgPOLqWQlDlqB+PTf1fpAPJWylLcskEcd6ss9BXdFZZJUxQDlgatxNWL5Zwr1WsSCAQVrdgTmTU8Ym3IV4SJqa5vwOnN4BfwspNTg8K/tDlmXiISmiBqQznhSJSilNWP+k+cOyZyDoePdLfJukBJlShQfH5KFD1aG50kCoIbcflvhJCc2KeBy8dOoiHaLU5OEk7wdPrAR7daAolg1MuDuW+9IuNnUkJU4b1S3PE/yijEgrmYR7We7CPWz8OsE10SxjWBuT/yzgJ2HiR98oUPiXwjsB8rmD/ZK3BVmlI/9oqB/UsrfwI8IADEy7LxXIUVIaoYgih3awG3XaujuwPnE6Qt1d31QQ43k6fPwgXtN8oeWZZBQtIwtyAAPF6QR3QpKE5gkCvPfwrAE5OmvBqRwg6KV4/YiNInHNWv94rtqr6NnlJTKDz5zhG5IArMI3Bww1J4GA8XpbpMlahUrLYkpAJyoVDIU8mitl2mVOBRUYsgpujMSHgfsyCkB1YlHM1NTUkk1JO/lD82UPaJfTTlAXVjkzEDEgsoZjQ9Iurvt4XSiVDQ5dN0DN3XsZRAmBSkalnUBvp60EirImYEzEGhqFCAsu0OqeqS/xjJfTLPxWmQn3ZJLfmWof8I1GSlaPxCMk9KNrQbyRjBKEIkpWBnhxKWoDjhVAArwQ+j4/wDqNm4KUfCWsxcW/YdExSZtiWZllW2TKUn3gK1bcpjzibcOzcqzz0zkTyVIdgpIBSopKWKSHJYnTjAaRa58pTErQlWTgu/BhmYiLUpXdkgq3rIKEjmVVfgBHiyBSnwoK1HOYv8Aep5Uhm23fPQFLRMZW4UHhkesBOs1jwuCoTF0xKI7iWqOJIFQOpakUHpBsxmWGcEv3QJlc1YSkqKv0gtyj0jaVYSJapIxDQKYKOpY1fU1MOy79Cn7aScKgUkBQPdyIYgO/PKAAtmvRrPtKBMmL7FKg6RgxKbQlJUkAHm/CNfuLZoSJSJSJhIQG7wwknMk9Yl2ASpssLlKxJcjM0ILFJSapUDQpIcRaWdIyV46wEVEgpz++selrADcYl2iYUetUEUJ+BEDV825KPaf71PCABPTNagZMlLuTMdmqyEqTU6h1U/VnpnmzQH8QFH2UqPVmHmYuPSDefbzQp6Cg5b+pc9Yp9mUgziCHBSxB3FaEnyMAeWZPeOrE/QfAxZrJIAyD8W3lzyBirutYUnGMlV8cvr1i0WXIq4EB1Vnc4j6wDAHJvrHuSmboyfPpDp+2+H7GHpf2+X7QDcrtHqoeHwibJUd9YQS1cx96x0zGBf+3PfzHhActVRhZt7ffdPDyiIVpQknNWmhJyFdY6mcTV6b9w3P8vKGf4czC5KgkHulKglzkS7EgaUaA5YD2ZJJC5iqJQK8SToA+Z5QW3JZ1MoqLksMmqHJbh3h4QNzJiLOl2SVEUALqLe1MmK7xA1PzpAVL9KVuAASJCUjTsjrWpK8zAbgJMKMhR6WbUAHRIJYOezWK7mx6ZQoDLFRyOkx5gJNktq5fqqIDpURoSkggkcxGt3XaDNSFJXLx0SUqYhTsAUrlqVQk0fwjG4INm9pDZwZcyWJkpT8FoJ9qUv2Tq2RI0NYDa5F5shJWnCXB6EMz7w+UCe1d+SpVswzgSOxBQRkU4poKeDkGv0q8jbO7p0sdpOUhakjtAqUtlKZiQUA4VFnoc9YDdsLZJmoARORPwEYVgELIPdUlSVJBD9xVHD48sQEAQ3cvvAqcqqaZBwSQ3B2giu+7ytlhJCWoTxGnSI+xl2YkKMzMpBA3jCHJ8YJbrndmkyiaIoOX9oCDLulJBcknjHLjxScVXRiIV+E0OIdCH8YmTpoM1aQakBSeKTQt1HnDVlmhBKXcKr1AY+TeBgCOZPloDrmISGclSgA28kmPnz0h2tM68LQtCgpGJISoFwQmWhLgjOoMWd9bMTES7SpMntB/EOkgeqjCtWPG9A62KTSjxCmbD2oCWR2ZExIUFY2AJAVhyzYiArtj71nWa0oMmZgClALcOkpcVWncHz0eNhT2ZmdopQmLPrMB0DJ9UQC7P7L2mzLxK7MpdOIF8mIbE29W7dB5YEzVDuy0Bj77AcPVgLVNsmUSiWEj31uT0Sn5kconz5BEvvGpzJFegEQkrmpYFctP5QSR1P0huReqgrAuYJhriIoAdEtvYj7pACt5WdlF99CdRSvxhxEsKTy/ZvpDu1c2oWzAU5mjfOKqVfMuWhlqZyWBqTSoCRU1OQgCXYUypWOWFpM1S1GYl2Ip3e6fWolVRBau0pSwzdqDj+0ZRs+FKtRtHZkHCoSgoYVl+6pRSS4AAOYbvBicJYjva2izy+0tEzs9zPnXJvWURkkeOsARX9fCUSV9/IMlgHJ0Z2IMZnfl4EoGI5OWByyYcTxyinsF7m0TJkwlTYjhClEkJYNmTXU/sIj7Q2pk5wA1ek7EqJezCe/MU9UyyoDUkEGkVMxTmLXZuzqUqZhSVdxqcVJ15PAGdlmdlLH4UgcCwAAO6sXyEaMOf3lAtNki0JVJxgEh95YEPzrFxsvbFYOyneul8KvfSKO3vDUdawFvLT+IbvvfEqUjDllqT890RghJrpvGkOy1YePy5H5GAklyKOPPrxHh1iOJWItjbxr0zHSPXaj2Sx+/ukNzZ2EEqZhmfq0By2zCgBDVVqlj3d9KRztqMwDAsDTSm6I8lROIqzVm9WGg6fF4j3jMQhOdS7AAueXnAV99FaZExSe/NWMLuAADRg+4E0jOlqZR4GLza23rKpaFOmhUUvpkHPRUUt3XfNnKKZKCtSQ5CWoHAfPiIDoMKJ//QbTrJX/AKT8hCgB8wo6oR5gPUchPCEAhCjoEIwG23NbsVml2lBDJSkLA0FBi6Gh6nSLy3kHs56TRX8tXmUnxcdRGU+ja/RKnGzzSOxnApZWWIhmPAxp1kmgpVZJrg6KZsQDYZqDkTkrgYCPtJiSmXaEgqMr1mFTLLBYA6BTb0gRYrlCZJE6WQqgUkjIjOh3EfGJF291RkT/AFyKEeqsZY08N40PMOPyZirDNVZlB5MxTyT7uKplng7kHi2gcB7aa8rR2Sl2dYUgJInyyB6rZs9WqDAls5tjNsoCClM2WMkqoR+VQqBwrFp6SLOqz2kpC2E5GJSEnKrV1ALZcDAUpO6A1uxbZWO04UDFJmrLMoOnfmKKcgAA6kRdyLFR0zpkoOxDYkv4Fh4Rg6jBDc+2FplFKFTSqU4BCqsHqcTP8YDXJtokBJFqmTUKHtY1JQRoRMSyS+eeukQ7FeFjkubKDNUc1JC5p6qq/jFps/ITNQFylJWlvZLjTcecWE+xbwU/DxgAraC9Js12lkEAsF91zlVwSBn4xnyrital4ywPvBeXJi7co2a0XcCPWJG/Txivt92ISgkEEuMoAKR/HhCUS58uQlKWAlJKSeKlNiJy1iptmzVqmrxLnJmH3lrWS3UFs8oNzLH3vjqkMOuY++UAKXLcE2USFlLV9Uk7uA3Q7bNn+2UxWpOE96juN6ahurwVCU+mj/L4QhJDlW8J8nB+PlADkjZuQAodk7FjiJJ5k890W132JEtICEgJGSRrvJOpiQaKKVaux3ilDyMOgMzaQFf/AAiUlCgB3SGIzwqDGvuuX/THVsolJov1ksKkj2kjUg0Un5GJE2UxKdFAlJ3Pmnl9DCtFlTMBSvWqSKEKapBFQdYCahCqLDAn1myffXKHcfBuXzGsU933guWoypxcj1VH2xx3Hf8ASLFVqHTjXod4gHMI4ffOIUy0JUaVCCX4qGnHD8eRiFNtpnKMuWrCkUXM3fgQT7XHTnE2UAkBKaAUATkANKGAjWm0TlDuISn8Sy/9KfrEOzylhRVMIUpmyZuAFYs5sziYpb8vHspSiD31URzY16ZwAdfds7SfMUMnwjkKfU9YYs07CXBKVDIih8RURFB8I9pPSAIEbR2kAAT1/wCpUKKZEtRDhKiN4B+kKAiLJhqFCgOx2FCgE8KFCgEIKrm24nypXYzQJ8sepjUQpB0KFio+9KQoUBMn+km0KlJQUIxoLomAnEOYyLihyB3RyZ6QFzJMxE6Ula1JUlKgohIxAjEU5k9Y5CgBBcwkuokk5klyeZMeCYUKARjyRChQFhc1+T7KrFImqQdQMjzBoY0C6vS6sAC0Snycy2qNaKNPGFCgLCZ6WrOogdhNCf0/DFDdq29sEyWpsaVM4BQcwQQHS+6OQoCaU1j2UOCNG+zHIUB4sM8pUUnp9IkOGbcfvlChQEe1yMQZ+IPEV+EMWC097Av1hQwoUBLnaePXI/fGGVMS339tHIUA3bbNjTXMZHjFXOSqYsyUEpCW7RT1SDklG8nfpzhQoCwsshKAEoSAANP35mFOmqIZDPvI+QNYUKAq7dPmIPeUFH2UpSznqptd4imvrFNlkLllJSCpKsSSzAkgsauBChQAkI9CFCgJLcTChQoD/9k="/>
          <p:cNvSpPr>
            <a:spLocks noChangeAspect="1" noChangeArrowheads="1"/>
          </p:cNvSpPr>
          <p:nvPr/>
        </p:nvSpPr>
        <p:spPr bwMode="auto">
          <a:xfrm>
            <a:off x="0" y="-10683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data:image/jpeg;base64,/9j/4AAQSkZJRgABAQAAAQABAAD/2wCEAAkGBxQTEhUUExQWFhUXGRobGBgXFxwdHRwYHxoWFxoYFxgYHCggGB0nHBgYIjEhJSkrLi4uHCAzODMsNygtLisBCgoKBQUFDgUFDisZExkrKysrKysrKysrKysrKysrKysrKysrKysrKysrKysrKysrKysrKysrKysrKysrKysrK//AABEIALcBEwMBIgACEQEDEQH/xAAcAAABBQEBAQAAAAAAAAAAAAAGAAMEBQcBAgj/xABEEAABAgMFBQQIBAQFAwUAAAABAhEAAyEEBRIxQQZRYXGBEyKRoQcyQlKxwdHwYnKC4RQjovEzc5KywhUkQyVTY6PS/8QAFAEBAAAAAAAAAAAAAAAAAAAAAP/EABQRAQAAAAAAAAAAAAAAAAAAAAD/2gAMAwEAAhEDEQA/AMYUrLl8zHkmEo0HX4x5OcB0mOExyOQHXhPHITQCJiTYbxmSS8tZSeQNWIdiDoTEWOiAJZG29oT6wlr5pY+KSPhDd97VrnywgIEsH18KnxDQZBh8YHY6RAXVyXt2RoKmkafd1qE2RvU2TjPw8+EYukwYbMzVerKtDKI77SweDJUtJbmzZcoCHtH3p2BwasWehdqkn5Q/tpLZUqUliEIQnJiFYQoijULvzBhi3yFJnhBIU5BKlVOj56dByiXtndq/45h7aUYXYOyUhgcnpR/KAl3JZUyrNMUorS47ySHzyUkijcdfOBu4raETxiLpUVBzvKVJBbSpDwQXuZiLKgKNdCCUkjXukMFcICDAH0/OGVmkR7HbO1lpWc8jzFH65w6swHiaYn3Uf5Vo/wAs/OKxZixug/y7R/lmA83Sf5Y6/ExJmGkQ7oP8scz8TEuZAUt/CqP1fKKuLW//AGP1f8YqmgG8bfem6GbMhSalKgFZFqaw5Nl4u7qd8WNoRN7MArllKNMiwHKsBCEPS0vQN9iIEy07o7LmLILKIAzpR9zgQFrIlocmavANAkJWslwGwlaQM83PKJSLsM3GEKASn2ppSjoQlSmOfl0HcBOdRzf9hEmXeBlpwoDHUsPvPfARJ0gpUxYh2xJIKTXRQoYIQKxCuy+lB0LTIUheZmygW/WBjA5HPdFwm7JuDtGSU1JwTApg7Ym9YpqO8xAcOXgPV1AfxEkHVSh/9axGqgRl1wgG0yd2I/7VRqTwCAhR0QoD52VkOavgmPCo9q9Uc1fBEeFZwHIUKFAcjsIiFAJoUXV07LWq0MqXKOE+2vup5gq9YcngnsHowWW7WelO8ISVf1FvhAZ9DoQMD6uzcteOcEG29wy7GuWiXiLpJKlFyS40AAA6QOS5ZUQkM53lq8zQQHKdYdsdoMtaVCrEFt8STKkyyAvEtQUMQSQE4faSDniB1ypBHdCrsUxWJiCC5BIOVT0MBCE4C2AgE1SQFahQcHeQxeLH0gjBbEnEoJUEEkNRTJqku0U143gmfawtPdS4A/KHbLm0X+1l4hFos6mxBEpJwnInAE1I4vQQA/tTakqmsheKgxMCE4mGjs+9ooo0O59nlW3vpkpEof8AlWS6lZqI67myGWUUO0WyyrMqigocKt+0BYbE3MufLf1ZYKypRGgAyOTwrwSJa1IckBmJHAGu41gq9G1nE2xhBmMlC1dxvaUU1UdQxoPjArenZrmLcmWsqVhWDRQctlQ0ahgIxMWVz/4do/yjArKvD3k195NCeYyi3um+kpExJr2iCkaEHSmR6GAn3P8A4Y5n4xMmZREuYfyx1+JidMEBSX8PU/V/xirlrSCnH6pUAW0BIc+Dxa7Qf+P9X/GKS0S8SSPDnAand2zkhIcSk8yHPiYo/SOlEmQhCZaUlZ9ZIagOKvgAG0Jhi4PSAEgS7SFIYAYkB3YM6gajo8RtprZJt0+UmTMWsEh3BADYsWYDOGEAI2GwrmqCUJJ3sHbnE+9VJCxLQoYJdBRnV7SiN5OvCNNu7ZZIYJADg6VpTPq8e5vouVNOMLAOgwmvEkknwgBSSlPYhTlQwspEyrj8IUk8PDrAdbZQClYcgS1TlpXVnZ/rBvtBs3aLK4Wg4QCAXo9KuODZ1+YNO7qmPXL7MAx8fvwiTYbUUHC4CcQNcgcsXUUO8Qwo76dObRxKwOkAbXEn/uZfDE3HusOecacRGR7Lzj26E+0kA8GpQ65EB41/OvX+8AgmFHsJ5woD52b+U+5fxT+0ML+Q+Ah5H+Gr86P9s36Q3N0/KPhANwo6BHWgORp+xewgQET7Ul1FimWfY17495iC2nMQKbM3eqWtM9QSMLKlhTKrotSXoBRnzJBDtGzXDeybSEpWns5mEkj3m9pJ11B3ZQEmSHGWu48odTKP2InSkMSGYYUnzUD5NCmocNv+EBk/pUsWKUiZqhTGmhp0jPLvtRQp+DU6Ea50jedqNmJdrlFBcHMEaGMT2huCbZF4ZgporSAjm71Ll9ogYqlwM/DOK9QIoac4LNi57Ytz18KH4+EaNYbJImMJkqWX3pEBjF2SCuYlIoSR9jjG0S/R6JxlKnq7rJxJatAwTwBckxPsey1kStM1EpKVJLjD9IJJ9qpAQbSkSx2aAEpFABQNAjf939tQlt/J4KZ4KqxRXisFQloLrObVwjUndAV+yNiMmcqWkjs1gqL5gDCA3MqaCK8tmJE9yUBKjXEhg+rkVSrqH4w1cFhC504VZMrC4zBUoEHn3Hi8uQkgpWGUksRoNacGqPsQGLbT+j+0WYKWj+dKBclIOMD8SK04gnpAlZVd9J4x9UqlPpAVtNsHZ7UorA7Ga79ogCp/GnJfOh4wGe3Se4OvxMTJhpHufck6xnBOAZ+6tPqqGdDoW0PnnDajugKe/fYH5vlFUBFtfZfB1+UVjQHkilRF9sJZkLtTOlwKJ3uakcm84rLDMwTEKpRSTUBqEUINGgvGDGqdhWQ4qGTgUKPiP+FmxOQasBpVhsICgN2XWDCzyyEgQB3VMtBs/aIZczGoJDA40h6jCWeoyzOXCRcW01qmEVlLq2ApKC7sU0xMrSrctwWG26UGUXZ97/fyj5qvVYKyCSwJFXfPUEx9K2y2y7UlSFowmoUkHF4lGXWMc272JTZ1dqFTCg5hklQ3OQacy/lAZ4zw9Il65t8d3hWLCx3jLSnAqzyVAsFL73aKGrLWVJlljQpSORiXtDarHNTKVY5ZkKYiZLdRZiMCsZJxHOobRxrAeNmprzk4QcRdm1qzDh8GjbLOkhICqkCsZB6O0PahvApuAcO8bClVID3iO6FHtMdgPm5Ku4ofiQfATB848TBly+o+UOy/UmfpP9X7w3NyT+X/AJLgPAMSbvsap0xMpHrLLDgMyTwABJ5RFg79HdlSiXPtSw+UlNCWxAKmKIAJYJIrzgHLpljCCO6VJGF82Awh/JwfjkQ7MLw2qSAwUVHF3nBCk4AElvynMvq2ERU3veyVrASlk90BRDFRpUJGgDCrmoyqIKtmdnFKSm0zRgUhJKEjMliQpTAfe/OAOJn+Inig/FP1jq0x5A/mJG4LHQmWR5ebxKWiAhISDTWKm/rnl2hCpU5LpUGB3HnpF1OlOHGY1j1ZWWGVnAfOV5WGZd1rVLUTh0PvIOR5j7zgxuHaWTRK1BKhmDlwI1+Ign9J2xirVLSuV/iS3Ye8N0ZdcEqWT2VqlukUGJwpJdilxUBwYDWk7R2VABVOQP1B/DOHZt9hSCuVLXMA1Sn5lhEG4rnscpLyZSQs5FiVeJdouNn5aiZiVJDzE4gxcP6uf6YAVtFpvG0kplSRJR701Ydt7A+XnFpdlhNnlKCnVMUXWs0dskgVYCJd4IKAFGZhILZBqB6vxik/6sqfMTJlqStSzhBTUcSeQBJgC3YmQezmzD/5Ft0SG+JV4QS2ezhyWHPX94buyxJlSkS05JAA3neo8SXPWJqmFN8A0qzjQ/D6QwqybompEdwwA9ed2pmIVLmJdJP9q8NDGUX5dirNOXKVoXB3pNQfCh4gxu04JYlTMHJO4DM+XwjJdu7YJ8zGkUSCH3pc1O5iQ39nABvb2evyitUsDOJN9zcuvyimmToCaLSPt4170aEzbCVqYkLUlNKk0SkE61Iz0EYf2kafsRe6pV3SihWEotisainEkPLdIWBXCcR3VGbwG6WewIlSUJo8sZtVyDiI4lzAVP2KRNtBmpmLwqWF4UL7pJPedJOZDh9QYKLmt4tKS8/F/l4QG3t3lAHidNIn2UBEwoBGE1Tw3pfzHXdAQ0WHsJeGXkKB3LDcHgG2yONIQGUSWw+QHKsaNe1oCEKOZaggFs9k7ypiqqGT+8atyAqYDPrz9Go7FU5EwSwkE/zXHEvRsIFXJGucZ9dRwqMwhwgPhp3jkxBFU76bucaN6SDMm4ZQK1qHeU5JYFiHxFkbwkN8hnSSpBIaoO74OICVs2SLQhRoMTUFK/DPyjcrDMxJBP20ZBs1LEyfLUtOSqmrHLTfmY2C75bDf9+cBMCI5DgEKA+ZUmiuQ/3CPU0d1HI/7lR4T7XL5pj3M9RH6h5g/OAbjc9gbvTJsdl7RLpmA4gaMqaQpB4ZJQDvUIw6VKKiEpDqUQBxJoPOPpS7ZCTISj8KU8sIApyIgKs7KS0T+1w48D0D0q5UE5K1NACeJzLLMkKl0YuKNqGzHCG5JcpUcyA/PWPS7LmUUJLkZd73kH2VbxkrXMmAjzJjqlnen/8ABB+MWxbA/CBS1WlUtQxJUcAKXA9klOBRGgoUniOIixuu9BNGEpKVJ0zB3VHPLgYC2lSCzgRBnoILjOJiJh3NDqkBQeAgSbxBLKDHfAlttsSm04p1lwpnkd4GiVbjlQ1MFVusj5R5kILQGIzheVgS6pa0JBYKLFL5gJUXFWOe6J2xXpIVZlkTULnJUolISRjSpSiSkAgBSSSTRmi99MtuLWaTp35hHGiEnwK4ysWMHrAa5e0/tXnWg4Et3ZQPqu1FEesondwAdngr2OuES0CepLTFig9xBqBzIYnwgQ2C2WkITJtJ7S0TFIQtImeoglL0TqQ7OYPRbJhoKchqYC5XOCA58IbswKu8czESXZiSHJPOLKVNl+riY7mPxIbOj8YB6WlhHFqjwlTwzaFs+vz4fe+AjX7aUps8zE9UkMnPCaPwd/MRl82Z2lFB8TOBXRnrlq3AgCNVnSEqlqEyrjvnfnQcAHjNrKUiXacaR2qGQk6pBIT3UuzkZFnrxgMp2gcKY6FXyinJgk27sxlzkAhiZYUerij/AJfKBmA68Fno6nKVaOwC8ImjEmjjtJYKkkjXu4x1gTAh+xWlcpaZktRStBBSoZgj7ygN/u+55qZnfkyh+OWpQ5kBOEg5ZvBYmaiSysRAYM5KmVUZqc1BNHpWMnuj0vTFDBMsvaTVEBPZH1lFgAEEOCS1A8XMi9bZaVKVPkfwstDA9oCVl6hEqWQHUQfWLBOdciBffF+pYICgpZ0FcI41z4RS2i2lglNGzJzzr4mpOZ4ANEGSkJNEtTMl1Zh8SmD+AG4AUj32gAcmrebv8ICBeEhwdHJ4kneee+AS87MlMwsCxGZ3/bPGgleM5geHi0U+0F2dqO7RQql9aZffCAo9l5QE9Gg3datxf7pGqWVJAHSMz2UT/wB0hJcVY73xJofDyjUpeUA4HhRwGFAfNMtHrflMeFHugfiV8EfSPcnM8Ur/ANqj8ob+/hAEno6u7trfKfKW8w/p9X+opjdLJLKcWoBFPF245QDeiG5gizqnkd+cpk/5aSwbmrEegjR5Kaef30aAkSkApDF3qIkKS1YhWQ4VYdC5TwycfOJSpobdAVt62cTEqGrFj8qaGnxzAin2ZIXiV3nZLEZ5OQeRMW94XiiUlSyCpvZAcn5AcT+0VGzE5BxNR1qcZsScTf1PAEIBaizm1Wh2WtYpQxXybSFqWwYoWxDjiHp+XWuW+JoW0A+ZjioPOG0ymj3ZZ7OX0jiDAY36Ypj25CfdkI11K5x3coBcbQT+lS1Y7znD3BLR4S0qP9SjAgpUB9C+j4D/AKdZTr2Q+YghkyPvjA/sEMN32Qf/AAoPiMXzi4vVa0ylKAwYRiL+4nvKFMiUgiAnzpoSlyWy6OWcQI3haJylGcla0y0qAfFUuQGbIuSA3xaL9+0lBCkkukBTnMkVyFDxihsuzMztQqYU9mkk90l1N6tMIAJ13acAMDMaW4zIHR61iDJWokDM/bPu3x5mpmTAshgEBwkVKiMknQO3GIEi0EBg+NXra/PyfmdYCztEzuqActSmqyGAHIV/sYq510S0FU0hPaKz1Zg2bZtTrrSLWXLwpdRAYeA1rqTv+zFkJ7aY7MhNa68T9PsBjnpssfZ2izE5qkV5haqf1NGcCNP9PU8KtcgD2ZR81n6Rl5gOvHQY5D9gspmzES05rIH1Pg8Afeie7kS56bbPBwICuzAz7RiAob2y6vpB1b70VOUVzDWjDRKWBYb8qnU+Q7KSlAEtFEyww5jC9OreMSrMkqV3tw+QEBYrnuBh5dKig6xwSc3d48pl4S51H105w4nEaAMN7VgO/wALVxRqnycwzbEtn05cosJEpJoVP5dPhrDd4WPu0cnTM9KwFBd13YbdLmD1VGvA5k8iw8DB0BAXZ7UUqCh6ySD+xgyBBAIyLEdWMA+lPKFDccgPmqQrvV3K/wBqocu+yqnTESkestQSOpZzwGfSIwNYO/RpcKjNTalCgxCWkZqJBSVkmiUhzUwGtXPZkyZSZaB3UJCU8gGeLETq/QPFeLQUAY5suW+QYDwXMUArwixlBTA9oS+9AI6YG8jAPFL1Yhsn/cx2YY8nFqlKuIJSX/Kot/VHU4ssJ6lPyJgBXa60KSZaa4CVYj+IBJSPAkxWWKVXEHBpVKik00JSQSOGUT7GTbbFip2hdTPlMCiSh9GOJHJog3XPbMc4CzTOmO4mV/GnEOrEK/qiXKvqYmi5SVDelZB6IUlv6obSkGsOiQID2m8iTUADQbvqYs5Nry0fxirVJHwiuvu0KlWadP8AclqI5gHD5kQGNbR23trVaJvvzZhH5cRw+TRWrNOQjjUEOWeXiITvIHiW+cB9H3PK7ORKQMkS0JbkgD5RPvJHaS1JCqLSQ/Agh+OcNAaQ3NJSCRUbnZjvFDrpASET2NN8PrtGJLgiuoLgbzzioTPUASpCGYhis600l/OIhtkzCEplpSnUqmEvyAQ6ieJTzgCM2pEiSVK9ogJG8kEgDXIEngCYhXbKYDQNVvvKBHae3zO3u9M1SVKVNnHuJKUhKZWFgkqUfazJq2kFtinOB99IB22zMRCAKCqvkImyx2Uolq5sPIRyzSQMszUk+cMXxaQO6S2v0gML9L63tiXzEtL8yVK+cAkH3pelfz5UzMLQ3VND5KTADAKDPYu7zKSbSsHEoYZQw5v7Rfl4PAdLlFRZIctGv0SEyxXCAB0GEV6GAas1nVkFMTUnXfUnedwi07stBpo4+vEk6x5kIKQAPa1FaaufrvEebSrEWI7oPSmXIvASJRUQCo/3oCfIRICi7J7xGgNAOO6IvaH1RMwjec/i0S5U7AnEFJCRvNPPXkYB+XJKqDve9vHTOH5aP7Et5/UNENN9Suf5Jaz8AfjHZ18IXQFX6kqSfFVfOAqbUlphYZufv6wS3U5lIfSngSIobSnVq4VN5fbRdbPTXlkblnwIB+LwFsEQo48dgPl1Rj6KuICzy0SEgAS5aUqWdFADIe0Xc6NHzqqNnuy++3s8qbVJXhSriqWnvnkZij0gDGz2tJLgOTqqqjxfQRMkpCRTU1GEFJ5jMH8We98ooLtW7H7HCLIzeVfhAS5lpQmuIy+R7vgQUjm0D22W2osEoEFM6bMfsgAAkMzrWpObOO6M+EX0uzmmEjru3EfvAntr6Pza1JmIm4MAbBhozushVTi3PSgFM4Ae2KvH+DlypilKVZbSO+rPsZ4dKlHXAoip0I8Ty1XcFkrltjNSNFD3k84pLpsITZlyEpYSpswBJrTGpaQXzdKx4x5u+aqyFKaqsyj3R7UlR9w6yz7py03ALyxzaEKDEaGJyax6lzETAFHCQclDXnuMe+ySMiYDwpMBHpNnrlSphTMWkTES5eENhIUpeMFxRwk5M7AVg9QNwbjGdemG0FCbKE0UTMNagpASGUk0VVWo3wGWExOuUPPk0f8Amy6DM99L+TxyZbpSs7MgK3y5kxI/0kqHgwifstNKrVIQhIDzE0GamOJioklu7lQQG/S1uXhu1roOJiosluPqqBSdRElU/EoDQZQHZ4J5fGGJJKlpSPHcNSfvNo9Wub7Kan7ck6Ab4YtduTZLPNnEjuIKgT7SqhJY6FRCUg5ueLAN7U3giffNlsiVBIkJWkKz/nrQ4Sd+SE8yYNrnSsMFoUFA1pSlKHWPnW77Yf4mXNWo4u1StayavjClKJ8TG62G3JmMoT0nc0wP0AV8IAuXa8IYesddB9YYEpDEnvE5qNSfpDcm8FEVAmcwx8TQxxVpSc7PMHIyqcWEx/KAyT00oaZIAHdZRHElgfDCPGM0jXfTOJRs9nWhWImYoCmQwd4EjKoTQxk8iQVrSgZqIA6loAm2Uu4dn2ihVakgfkQcavHA3SDm7ZWIuRUl21bdzy8IrLNZwkJSnJKQkeWfgPOLqWQlDlqB+PTf1fpAPJWylLcskEcd6ss9BXdFZZJUxQDlgatxNWL5Zwr1WsSCAQVrdgTmTU8Ym3IV4SJqa5vwOnN4BfwspNTg8K/tDlmXiISmiBqQznhSJSilNWP+k+cOyZyDoePdLfJukBJlShQfH5KFD1aG50kCoIbcflvhJCc2KeBy8dOoiHaLU5OEk7wdPrAR7daAolg1MuDuW+9IuNnUkJU4b1S3PE/yijEgrmYR7We7CPWz8OsE10SxjWBuT/yzgJ2HiR98oUPiXwjsB8rmD/ZK3BVmlI/9oqB/UsrfwI8IADEy7LxXIUVIaoYgih3awG3XaujuwPnE6Qt1d31QQ43k6fPwgXtN8oeWZZBQtIwtyAAPF6QR3QpKE5gkCvPfwrAE5OmvBqRwg6KV4/YiNInHNWv94rtqr6NnlJTKDz5zhG5IArMI3Bww1J4GA8XpbpMlahUrLYkpAJyoVDIU8mitl2mVOBRUYsgpujMSHgfsyCkB1YlHM1NTUkk1JO/lD82UPaJfTTlAXVjkzEDEgsoZjQ9Iurvt4XSiVDQ5dN0DN3XsZRAmBSkalnUBvp60EirImYEzEGhqFCAsu0OqeqS/xjJfTLPxWmQn3ZJLfmWof8I1GSlaPxCMk9KNrQbyRjBKEIkpWBnhxKWoDjhVAArwQ+j4/wDqNm4KUfCWsxcW/YdExSZtiWZllW2TKUn3gK1bcpjzibcOzcqzz0zkTyVIdgpIBSopKWKSHJYnTjAaRa58pTErQlWTgu/BhmYiLUpXdkgq3rIKEjmVVfgBHiyBSnwoK1HOYv8Aep5Uhm23fPQFLRMZW4UHhkesBOs1jwuCoTF0xKI7iWqOJIFQOpakUHpBsxmWGcEv3QJlc1YSkqKv0gtyj0jaVYSJapIxDQKYKOpY1fU1MOy79Cn7aScKgUkBQPdyIYgO/PKAAtmvRrPtKBMmL7FKg6RgxKbQlJUkAHm/CNfuLZoSJSJSJhIQG7wwknMk9Yl2ASpssLlKxJcjM0ILFJSapUDQpIcRaWdIyV46wEVEgpz++selrADcYl2iYUetUEUJ+BEDV825KPaf71PCABPTNagZMlLuTMdmqyEqTU6h1U/VnpnmzQH8QFH2UqPVmHmYuPSDefbzQp6Cg5b+pc9Yp9mUgziCHBSxB3FaEnyMAeWZPeOrE/QfAxZrJIAyD8W3lzyBirutYUnGMlV8cvr1i0WXIq4EB1Vnc4j6wDAHJvrHuSmboyfPpDp+2+H7GHpf2+X7QDcrtHqoeHwibJUd9YQS1cx96x0zGBf+3PfzHhActVRhZt7ffdPDyiIVpQknNWmhJyFdY6mcTV6b9w3P8vKGf4czC5KgkHulKglzkS7EgaUaA5YD2ZJJC5iqJQK8SToA+Z5QW3JZ1MoqLksMmqHJbh3h4QNzJiLOl2SVEUALqLe1MmK7xA1PzpAVL9KVuAASJCUjTsjrWpK8zAbgJMKMhR6WbUAHRIJYOezWK7mx6ZQoDLFRyOkx5gJNktq5fqqIDpURoSkggkcxGt3XaDNSFJXLx0SUqYhTsAUrlqVQk0fwjG4INm9pDZwZcyWJkpT8FoJ9qUv2Tq2RI0NYDa5F5shJWnCXB6EMz7w+UCe1d+SpVswzgSOxBQRkU4poKeDkGv0q8jbO7p0sdpOUhakjtAqUtlKZiQUA4VFnoc9YDdsLZJmoARORPwEYVgELIPdUlSVJBD9xVHD48sQEAQ3cvvAqcqqaZBwSQ3B2giu+7ytlhJCWoTxGnSI+xl2YkKMzMpBA3jCHJ8YJbrndmkyiaIoOX9oCDLulJBcknjHLjxScVXRiIV+E0OIdCH8YmTpoM1aQakBSeKTQt1HnDVlmhBKXcKr1AY+TeBgCOZPloDrmISGclSgA28kmPnz0h2tM68LQtCgpGJISoFwQmWhLgjOoMWd9bMTES7SpMntB/EOkgeqjCtWPG9A62KTSjxCmbD2oCWR2ZExIUFY2AJAVhyzYiArtj71nWa0oMmZgClALcOkpcVWncHz0eNhT2ZmdopQmLPrMB0DJ9UQC7P7L2mzLxK7MpdOIF8mIbE29W7dB5YEzVDuy0Bj77AcPVgLVNsmUSiWEj31uT0Sn5kconz5BEvvGpzJFegEQkrmpYFctP5QSR1P0huReqgrAuYJhriIoAdEtvYj7pACt5WdlF99CdRSvxhxEsKTy/ZvpDu1c2oWzAU5mjfOKqVfMuWhlqZyWBqTSoCRU1OQgCXYUypWOWFpM1S1GYl2Ip3e6fWolVRBau0pSwzdqDj+0ZRs+FKtRtHZkHCoSgoYVl+6pRSS4AAOYbvBicJYjva2izy+0tEzs9zPnXJvWURkkeOsARX9fCUSV9/IMlgHJ0Z2IMZnfl4EoGI5OWByyYcTxyinsF7m0TJkwlTYjhClEkJYNmTXU/sIj7Q2pk5wA1ek7EqJezCe/MU9UyyoDUkEGkVMxTmLXZuzqUqZhSVdxqcVJ15PAGdlmdlLH4UgcCwAAO6sXyEaMOf3lAtNki0JVJxgEh95YEPzrFxsvbFYOyneul8KvfSKO3vDUdawFvLT+IbvvfEqUjDllqT890RghJrpvGkOy1YePy5H5GAklyKOPPrxHh1iOJWItjbxr0zHSPXaj2Sx+/ukNzZ2EEqZhmfq0By2zCgBDVVqlj3d9KRztqMwDAsDTSm6I8lROIqzVm9WGg6fF4j3jMQhOdS7AAueXnAV99FaZExSe/NWMLuAADRg+4E0jOlqZR4GLza23rKpaFOmhUUvpkHPRUUt3XfNnKKZKCtSQ5CWoHAfPiIDoMKJ//QbTrJX/AKT8hCgB8wo6oR5gPUchPCEAhCjoEIwG23NbsVml2lBDJSkLA0FBi6Gh6nSLy3kHs56TRX8tXmUnxcdRGU+ja/RKnGzzSOxnApZWWIhmPAxp1kmgpVZJrg6KZsQDYZqDkTkrgYCPtJiSmXaEgqMr1mFTLLBYA6BTb0gRYrlCZJE6WQqgUkjIjOh3EfGJF291RkT/AFyKEeqsZY08N40PMOPyZirDNVZlB5MxTyT7uKplng7kHi2gcB7aa8rR2Sl2dYUgJInyyB6rZs9WqDAls5tjNsoCClM2WMkqoR+VQqBwrFp6SLOqz2kpC2E5GJSEnKrV1ALZcDAUpO6A1uxbZWO04UDFJmrLMoOnfmKKcgAA6kRdyLFR0zpkoOxDYkv4Fh4Rg6jBDc+2FplFKFTSqU4BCqsHqcTP8YDXJtokBJFqmTUKHtY1JQRoRMSyS+eeukQ7FeFjkubKDNUc1JC5p6qq/jFps/ITNQFylJWlvZLjTcecWE+xbwU/DxgAraC9Js12lkEAsF91zlVwSBn4xnyrital4ywPvBeXJi7co2a0XcCPWJG/Txivt92ISgkEEuMoAKR/HhCUS58uQlKWAlJKSeKlNiJy1iptmzVqmrxLnJmH3lrWS3UFs8oNzLH3vjqkMOuY++UAKXLcE2USFlLV9Uk7uA3Q7bNn+2UxWpOE96juN6ahurwVCU+mj/L4QhJDlW8J8nB+PlADkjZuQAodk7FjiJJ5k890W132JEtICEgJGSRrvJOpiQaKKVaux3ilDyMOgMzaQFf/AAiUlCgB3SGIzwqDGvuuX/THVsolJov1ksKkj2kjUg0Un5GJE2UxKdFAlJ3Pmnl9DCtFlTMBSvWqSKEKapBFQdYCahCqLDAn1myffXKHcfBuXzGsU933guWoypxcj1VH2xx3Hf8ASLFVqHTjXod4gHMI4ffOIUy0JUaVCCX4qGnHD8eRiFNtpnKMuWrCkUXM3fgQT7XHTnE2UAkBKaAUATkANKGAjWm0TlDuISn8Sy/9KfrEOzylhRVMIUpmyZuAFYs5sziYpb8vHspSiD31URzY16ZwAdfds7SfMUMnwjkKfU9YYs07CXBKVDIih8RURFB8I9pPSAIEbR2kAAT1/wCpUKKZEtRDhKiN4B+kKAiLJhqFCgOx2FCgE8KFCgEIKrm24nypXYzQJ8sepjUQpB0KFio+9KQoUBMn+km0KlJQUIxoLomAnEOYyLihyB3RyZ6QFzJMxE6Ula1JUlKgohIxAjEU5k9Y5CgBBcwkuokk5klyeZMeCYUKARjyRChQFhc1+T7KrFImqQdQMjzBoY0C6vS6sAC0Snycy2qNaKNPGFCgLCZ6WrOogdhNCf0/DFDdq29sEyWpsaVM4BQcwQQHS+6OQoCaU1j2UOCNG+zHIUB4sM8pUUnp9IkOGbcfvlChQEe1yMQZ+IPEV+EMWC097Av1hQwoUBLnaePXI/fGGVMS339tHIUA3bbNjTXMZHjFXOSqYsyUEpCW7RT1SDklG8nfpzhQoCwsshKAEoSAANP35mFOmqIZDPvI+QNYUKAq7dPmIPeUFH2UpSznqptd4imvrFNlkLllJSCpKsSSzAkgsauBChQAkI9CFCgJLcTChQoD/9k="/>
          <p:cNvSpPr>
            <a:spLocks noChangeAspect="1" noChangeArrowheads="1"/>
          </p:cNvSpPr>
          <p:nvPr/>
        </p:nvSpPr>
        <p:spPr bwMode="auto">
          <a:xfrm>
            <a:off x="0" y="-10683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21" descr="rosa_parks_bust"/>
          <p:cNvPicPr>
            <a:picLocks noChangeAspect="1" noChangeArrowheads="1"/>
          </p:cNvPicPr>
          <p:nvPr/>
        </p:nvPicPr>
        <p:blipFill>
          <a:blip r:embed="rId4" cstate="print"/>
          <a:srcRect l="17143" r="8571" b="5923"/>
          <a:stretch>
            <a:fillRect/>
          </a:stretch>
        </p:blipFill>
        <p:spPr bwMode="auto">
          <a:xfrm>
            <a:off x="6172200" y="3733800"/>
            <a:ext cx="2895600" cy="2895600"/>
          </a:xfrm>
          <a:prstGeom prst="rect">
            <a:avLst/>
          </a:prstGeom>
          <a:noFill/>
          <a:ln w="3175">
            <a:solidFill>
              <a:schemeClr val="accent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Montgomery Bus Boycott, 1955</a:t>
            </a:r>
            <a:endParaRPr lang="en-US" dirty="0"/>
          </a:p>
        </p:txBody>
      </p:sp>
      <p:sp>
        <p:nvSpPr>
          <p:cNvPr id="3" name="Content Placeholder 2"/>
          <p:cNvSpPr>
            <a:spLocks noGrp="1"/>
          </p:cNvSpPr>
          <p:nvPr>
            <p:ph sz="quarter" idx="1"/>
          </p:nvPr>
        </p:nvSpPr>
        <p:spPr>
          <a:xfrm>
            <a:off x="152400" y="1752600"/>
            <a:ext cx="4568952" cy="4495800"/>
          </a:xfrm>
        </p:spPr>
        <p:txBody>
          <a:bodyPr>
            <a:normAutofit fontScale="92500" lnSpcReduction="10000"/>
          </a:bodyPr>
          <a:lstStyle/>
          <a:p>
            <a:r>
              <a:rPr lang="en-US" b="1" u="sng" dirty="0" smtClean="0"/>
              <a:t>Martin Luther King, Jr.</a:t>
            </a:r>
            <a:r>
              <a:rPr lang="en-US" dirty="0" smtClean="0"/>
              <a:t> became the face of the Montgomery bus boycott.  He was new to Montgomery and this was his first role as a leader in the Civil Rights Movement.</a:t>
            </a:r>
          </a:p>
          <a:p>
            <a:pPr lvl="1"/>
            <a:r>
              <a:rPr lang="en-US" dirty="0" smtClean="0"/>
              <a:t>The black community boycotted buses in Montgomery for a year until the city agreed to integration.</a:t>
            </a:r>
          </a:p>
          <a:p>
            <a:endParaRPr lang="en-US" dirty="0"/>
          </a:p>
        </p:txBody>
      </p:sp>
      <p:pic>
        <p:nvPicPr>
          <p:cNvPr id="4" name="Picture 26" descr="MartinLutherKingJr1964"/>
          <p:cNvPicPr>
            <a:picLocks noChangeAspect="1" noChangeArrowheads="1"/>
          </p:cNvPicPr>
          <p:nvPr/>
        </p:nvPicPr>
        <p:blipFill>
          <a:blip r:embed="rId2" cstate="print"/>
          <a:srcRect l="17391" r="9565" b="17142"/>
          <a:stretch>
            <a:fillRect/>
          </a:stretch>
        </p:blipFill>
        <p:spPr bwMode="auto">
          <a:xfrm>
            <a:off x="4724399" y="1752600"/>
            <a:ext cx="1850231" cy="2819400"/>
          </a:xfrm>
          <a:prstGeom prst="rect">
            <a:avLst/>
          </a:prstGeom>
          <a:noFill/>
          <a:ln w="3175">
            <a:solidFill>
              <a:schemeClr val="accent1"/>
            </a:solidFill>
            <a:miter lim="800000"/>
            <a:headEnd/>
            <a:tailEnd/>
          </a:ln>
        </p:spPr>
      </p:pic>
      <p:pic>
        <p:nvPicPr>
          <p:cNvPr id="5" name="Picture 22" descr="bussto19"/>
          <p:cNvPicPr>
            <a:picLocks noChangeAspect="1" noChangeArrowheads="1"/>
          </p:cNvPicPr>
          <p:nvPr/>
        </p:nvPicPr>
        <p:blipFill>
          <a:blip r:embed="rId3" cstate="print">
            <a:lum bright="-18000" contrast="36000"/>
          </a:blip>
          <a:srcRect l="14207" r="10759" b="9302"/>
          <a:stretch>
            <a:fillRect/>
          </a:stretch>
        </p:blipFill>
        <p:spPr bwMode="auto">
          <a:xfrm>
            <a:off x="6672792" y="1752600"/>
            <a:ext cx="1907645" cy="2819400"/>
          </a:xfrm>
          <a:prstGeom prst="rect">
            <a:avLst/>
          </a:prstGeom>
          <a:noFill/>
          <a:ln w="3175">
            <a:solidFill>
              <a:schemeClr val="accent1"/>
            </a:solidFill>
            <a:miter lim="800000"/>
            <a:headEnd/>
            <a:tailEnd/>
          </a:ln>
        </p:spPr>
      </p:pic>
      <p:pic>
        <p:nvPicPr>
          <p:cNvPr id="6" name="Picture 25" descr="Fahrdienst während des Busboykotts"/>
          <p:cNvPicPr>
            <a:picLocks noChangeAspect="1" noChangeArrowheads="1"/>
          </p:cNvPicPr>
          <p:nvPr/>
        </p:nvPicPr>
        <p:blipFill>
          <a:blip r:embed="rId4" cstate="print"/>
          <a:srcRect r="9259" b="27774"/>
          <a:stretch>
            <a:fillRect/>
          </a:stretch>
        </p:blipFill>
        <p:spPr bwMode="auto">
          <a:xfrm>
            <a:off x="4724400" y="4724400"/>
            <a:ext cx="3886200" cy="1828800"/>
          </a:xfrm>
          <a:prstGeom prst="rect">
            <a:avLst/>
          </a:prstGeom>
          <a:noFill/>
          <a:ln w="3175">
            <a:solidFill>
              <a:schemeClr val="accent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Organizations</a:t>
            </a:r>
            <a:endParaRPr lang="en-US" dirty="0"/>
          </a:p>
        </p:txBody>
      </p:sp>
      <p:sp>
        <p:nvSpPr>
          <p:cNvPr id="3" name="Content Placeholder 2"/>
          <p:cNvSpPr>
            <a:spLocks noGrp="1"/>
          </p:cNvSpPr>
          <p:nvPr>
            <p:ph sz="quarter" idx="1"/>
          </p:nvPr>
        </p:nvSpPr>
        <p:spPr>
          <a:xfrm>
            <a:off x="612648" y="1600200"/>
            <a:ext cx="4187952" cy="4495800"/>
          </a:xfrm>
        </p:spPr>
        <p:txBody>
          <a:bodyPr>
            <a:normAutofit fontScale="92500"/>
          </a:bodyPr>
          <a:lstStyle/>
          <a:p>
            <a:r>
              <a:rPr lang="en-US" dirty="0" smtClean="0"/>
              <a:t>The </a:t>
            </a:r>
            <a:r>
              <a:rPr lang="en-US" b="1" u="sng" dirty="0" smtClean="0"/>
              <a:t>Southern Christian Leadership Conference</a:t>
            </a:r>
            <a:r>
              <a:rPr lang="en-US" dirty="0" smtClean="0"/>
              <a:t> was organized by Ella Baker; King became the first leader of the SCLC in 1957.</a:t>
            </a:r>
          </a:p>
          <a:p>
            <a:pPr lvl="1"/>
            <a:r>
              <a:rPr lang="en-US" dirty="0" smtClean="0"/>
              <a:t>Goals of the SCLC were to practice activism in a non-violent manner to bring an end to segregation.</a:t>
            </a:r>
          </a:p>
        </p:txBody>
      </p:sp>
      <p:pic>
        <p:nvPicPr>
          <p:cNvPr id="20482" name="Picture 2" descr="http://www.biography.com/imported/images/Biography/Images/Profiles/B/Ella-Baker-9195848-1-402.jpg"/>
          <p:cNvPicPr>
            <a:picLocks noChangeAspect="1" noChangeArrowheads="1"/>
          </p:cNvPicPr>
          <p:nvPr/>
        </p:nvPicPr>
        <p:blipFill>
          <a:blip r:embed="rId2" cstate="print"/>
          <a:srcRect t="1990" b="4478"/>
          <a:stretch>
            <a:fillRect/>
          </a:stretch>
        </p:blipFill>
        <p:spPr bwMode="auto">
          <a:xfrm>
            <a:off x="4876800" y="1676400"/>
            <a:ext cx="3124200" cy="2922138"/>
          </a:xfrm>
          <a:prstGeom prst="rect">
            <a:avLst/>
          </a:prstGeom>
          <a:noFill/>
          <a:ln w="3175">
            <a:solidFill>
              <a:schemeClr val="accent1"/>
            </a:solidFill>
          </a:ln>
        </p:spPr>
      </p:pic>
      <p:pic>
        <p:nvPicPr>
          <p:cNvPr id="5" name="Picture 7" descr="s-sclc"/>
          <p:cNvPicPr>
            <a:picLocks noChangeAspect="1" noChangeArrowheads="1"/>
          </p:cNvPicPr>
          <p:nvPr/>
        </p:nvPicPr>
        <p:blipFill>
          <a:blip r:embed="rId3" cstate="print"/>
          <a:srcRect l="8650" t="1646" r="3230" b="9483"/>
          <a:stretch>
            <a:fillRect/>
          </a:stretch>
        </p:blipFill>
        <p:spPr bwMode="auto">
          <a:xfrm>
            <a:off x="4876800" y="4724400"/>
            <a:ext cx="1905000" cy="1905000"/>
          </a:xfrm>
          <a:prstGeom prst="rect">
            <a:avLst/>
          </a:prstGeom>
          <a:noFill/>
          <a:ln w="3175">
            <a:solidFill>
              <a:schemeClr val="accent1"/>
            </a:solidFill>
            <a:miter lim="800000"/>
            <a:headEnd/>
            <a:tailEnd/>
          </a:ln>
        </p:spPr>
      </p:pic>
      <p:pic>
        <p:nvPicPr>
          <p:cNvPr id="6" name="Picture 5" descr="PH2008040403932"/>
          <p:cNvPicPr>
            <a:picLocks noChangeAspect="1" noChangeArrowheads="1"/>
          </p:cNvPicPr>
          <p:nvPr/>
        </p:nvPicPr>
        <p:blipFill>
          <a:blip r:embed="rId4" cstate="print"/>
          <a:srcRect/>
          <a:stretch>
            <a:fillRect/>
          </a:stretch>
        </p:blipFill>
        <p:spPr bwMode="auto">
          <a:xfrm>
            <a:off x="6858000" y="3543300"/>
            <a:ext cx="2057400" cy="3086100"/>
          </a:xfrm>
          <a:prstGeom prst="rect">
            <a:avLst/>
          </a:prstGeom>
          <a:noFill/>
          <a:ln w="3175">
            <a:solidFill>
              <a:schemeClr val="accent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Organizations</a:t>
            </a:r>
            <a:endParaRPr lang="en-US" dirty="0"/>
          </a:p>
        </p:txBody>
      </p:sp>
      <p:sp>
        <p:nvSpPr>
          <p:cNvPr id="3" name="Content Placeholder 2"/>
          <p:cNvSpPr>
            <a:spLocks noGrp="1"/>
          </p:cNvSpPr>
          <p:nvPr>
            <p:ph sz="quarter" idx="1"/>
          </p:nvPr>
        </p:nvSpPr>
        <p:spPr>
          <a:xfrm>
            <a:off x="612648" y="1752600"/>
            <a:ext cx="4340352" cy="4495800"/>
          </a:xfrm>
        </p:spPr>
        <p:txBody>
          <a:bodyPr>
            <a:normAutofit fontScale="92500" lnSpcReduction="10000"/>
          </a:bodyPr>
          <a:lstStyle/>
          <a:p>
            <a:r>
              <a:rPr lang="en-US" dirty="0" smtClean="0"/>
              <a:t>The </a:t>
            </a:r>
            <a:r>
              <a:rPr lang="en-US" b="1" u="sng" dirty="0" smtClean="0"/>
              <a:t>Student Non-Violent Coordinating Committee</a:t>
            </a:r>
            <a:r>
              <a:rPr lang="en-US" dirty="0" smtClean="0"/>
              <a:t> was also organized by Ella Baker.  The first meeting was held at Shaw University in Raleigh, NC.</a:t>
            </a:r>
          </a:p>
          <a:p>
            <a:pPr lvl="1"/>
            <a:r>
              <a:rPr lang="en-US" dirty="0" smtClean="0"/>
              <a:t>Baker insisted that students have their own organization independent of the NAACP &amp; SCLC.</a:t>
            </a:r>
          </a:p>
          <a:p>
            <a:endParaRPr lang="en-US" dirty="0"/>
          </a:p>
        </p:txBody>
      </p:sp>
      <p:pic>
        <p:nvPicPr>
          <p:cNvPr id="46082" name="Picture 2" descr="http://theblackbottom.com/wp-content/uploads/2010/02/s-sncc.jpg"/>
          <p:cNvPicPr>
            <a:picLocks noChangeAspect="1" noChangeArrowheads="1"/>
          </p:cNvPicPr>
          <p:nvPr/>
        </p:nvPicPr>
        <p:blipFill>
          <a:blip r:embed="rId2" cstate="print"/>
          <a:srcRect l="9524" t="6639" r="7936" b="10373"/>
          <a:stretch>
            <a:fillRect/>
          </a:stretch>
        </p:blipFill>
        <p:spPr bwMode="auto">
          <a:xfrm>
            <a:off x="5638800" y="4495800"/>
            <a:ext cx="2218944" cy="2133600"/>
          </a:xfrm>
          <a:prstGeom prst="rect">
            <a:avLst/>
          </a:prstGeom>
          <a:noFill/>
          <a:ln w="3175">
            <a:solidFill>
              <a:schemeClr val="accent1"/>
            </a:solidFill>
          </a:ln>
        </p:spPr>
      </p:pic>
      <p:pic>
        <p:nvPicPr>
          <p:cNvPr id="46084" name="Picture 4" descr="http://www.projectsarn.org/blog/wp-content/uploads/2013/02/snccmarker.gif"/>
          <p:cNvPicPr>
            <a:picLocks noChangeAspect="1" noChangeArrowheads="1"/>
          </p:cNvPicPr>
          <p:nvPr/>
        </p:nvPicPr>
        <p:blipFill>
          <a:blip r:embed="rId3" cstate="print"/>
          <a:srcRect t="8000" r="16000"/>
          <a:stretch>
            <a:fillRect/>
          </a:stretch>
        </p:blipFill>
        <p:spPr bwMode="auto">
          <a:xfrm>
            <a:off x="5105400" y="1752600"/>
            <a:ext cx="3200400" cy="2628900"/>
          </a:xfrm>
          <a:prstGeom prst="rect">
            <a:avLst/>
          </a:prstGeom>
          <a:noFill/>
          <a:ln w="3175">
            <a:solidFill>
              <a:schemeClr val="accent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Practicing Nonviolence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February 1, 1960: 4 black students from North Carolina A&amp;T sat at the Woolworth’s white-only lunch counter in Greensboro, NC to be served.</a:t>
            </a:r>
          </a:p>
          <a:p>
            <a:pPr lvl="1"/>
            <a:r>
              <a:rPr lang="en-US" dirty="0" smtClean="0"/>
              <a:t>Within 3 months, </a:t>
            </a:r>
            <a:r>
              <a:rPr lang="en-US" b="1" u="sng" dirty="0" smtClean="0"/>
              <a:t>sit-ins</a:t>
            </a:r>
            <a:r>
              <a:rPr lang="en-US" dirty="0" smtClean="0"/>
              <a:t> had spread to 78 cities.</a:t>
            </a:r>
          </a:p>
          <a:p>
            <a:endParaRPr lang="en-US" dirty="0" smtClean="0"/>
          </a:p>
          <a:p>
            <a:r>
              <a:rPr lang="en-US" b="1" u="sng" dirty="0" smtClean="0"/>
              <a:t>Freedom Rides</a:t>
            </a:r>
            <a:r>
              <a:rPr lang="en-US" dirty="0" smtClean="0"/>
              <a:t>: In response to a Supreme Court ruling that interstate buses be desegregated, a group of black and white Americans tested the ruling in 1961 by riding a bus from Washington, D.C. to New Orleans, LA.</a:t>
            </a:r>
          </a:p>
          <a:p>
            <a:pPr lvl="1"/>
            <a:r>
              <a:rPr lang="en-US" dirty="0" smtClean="0"/>
              <a:t>The worst violence was met in Anniston, AL, and many riders were hospitalized.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Sit-ins</a:t>
            </a:r>
            <a:endParaRPr lang="en-US" dirty="0"/>
          </a:p>
        </p:txBody>
      </p:sp>
      <p:pic>
        <p:nvPicPr>
          <p:cNvPr id="5" name="Picture 4" descr="[© Greensboro News photo]"/>
          <p:cNvPicPr>
            <a:picLocks noChangeAspect="1" noChangeArrowheads="1"/>
          </p:cNvPicPr>
          <p:nvPr/>
        </p:nvPicPr>
        <p:blipFill>
          <a:blip r:embed="rId2" cstate="print"/>
          <a:srcRect/>
          <a:stretch>
            <a:fillRect/>
          </a:stretch>
        </p:blipFill>
        <p:spPr bwMode="auto">
          <a:xfrm>
            <a:off x="1151346" y="1676400"/>
            <a:ext cx="3552734" cy="2622256"/>
          </a:xfrm>
          <a:prstGeom prst="rect">
            <a:avLst/>
          </a:prstGeom>
          <a:noFill/>
          <a:ln w="3175">
            <a:solidFill>
              <a:schemeClr val="accent1"/>
            </a:solidFill>
          </a:ln>
        </p:spPr>
      </p:pic>
      <p:pic>
        <p:nvPicPr>
          <p:cNvPr id="6" name="Picture 2" descr="http://www.crmvet.org/crmpics/sit-in.jpg"/>
          <p:cNvPicPr>
            <a:picLocks noChangeAspect="1" noChangeArrowheads="1"/>
          </p:cNvPicPr>
          <p:nvPr/>
        </p:nvPicPr>
        <p:blipFill>
          <a:blip r:embed="rId3" cstate="print"/>
          <a:srcRect/>
          <a:stretch>
            <a:fillRect/>
          </a:stretch>
        </p:blipFill>
        <p:spPr bwMode="auto">
          <a:xfrm>
            <a:off x="4856480" y="1676399"/>
            <a:ext cx="3303774" cy="2608243"/>
          </a:xfrm>
          <a:prstGeom prst="rect">
            <a:avLst/>
          </a:prstGeom>
          <a:noFill/>
          <a:ln w="3175">
            <a:solidFill>
              <a:schemeClr val="accent1"/>
            </a:solidFill>
          </a:ln>
        </p:spPr>
      </p:pic>
      <p:pic>
        <p:nvPicPr>
          <p:cNvPr id="1026" name="Picture 2" descr="[UPI photo]"/>
          <p:cNvPicPr>
            <a:picLocks noChangeAspect="1" noChangeArrowheads="1"/>
          </p:cNvPicPr>
          <p:nvPr/>
        </p:nvPicPr>
        <p:blipFill>
          <a:blip r:embed="rId4" cstate="print"/>
          <a:srcRect/>
          <a:stretch>
            <a:fillRect/>
          </a:stretch>
        </p:blipFill>
        <p:spPr bwMode="auto">
          <a:xfrm>
            <a:off x="1151346" y="4419599"/>
            <a:ext cx="3552734" cy="2209801"/>
          </a:xfrm>
          <a:prstGeom prst="rect">
            <a:avLst/>
          </a:prstGeom>
          <a:noFill/>
          <a:ln w="3175">
            <a:solidFill>
              <a:schemeClr val="accent1"/>
            </a:solidFill>
          </a:ln>
        </p:spPr>
      </p:pic>
      <p:pic>
        <p:nvPicPr>
          <p:cNvPr id="1028" name="Picture 4" descr="[© Jimmy Ellis, Nashville Tennesean]"/>
          <p:cNvPicPr>
            <a:picLocks noChangeAspect="1" noChangeArrowheads="1"/>
          </p:cNvPicPr>
          <p:nvPr/>
        </p:nvPicPr>
        <p:blipFill>
          <a:blip r:embed="rId5" cstate="print"/>
          <a:srcRect b="16129"/>
          <a:stretch>
            <a:fillRect/>
          </a:stretch>
        </p:blipFill>
        <p:spPr bwMode="auto">
          <a:xfrm>
            <a:off x="4856479" y="4419601"/>
            <a:ext cx="3303775" cy="2209799"/>
          </a:xfrm>
          <a:prstGeom prst="rect">
            <a:avLst/>
          </a:prstGeom>
          <a:noFill/>
          <a:ln w="3175">
            <a:solidFill>
              <a:schemeClr val="accent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Urban Poor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5 million African Americans moved from the rural South to urban areas, prompting a “</a:t>
            </a:r>
            <a:r>
              <a:rPr lang="en-US" b="1" u="sng" dirty="0" smtClean="0"/>
              <a:t>white flight</a:t>
            </a:r>
            <a:r>
              <a:rPr lang="en-US" dirty="0" smtClean="0"/>
              <a:t>:”  Millions of middle-class white Americans left urban cities to live in the suburbs, isolating their families from the diversity of urban life.</a:t>
            </a:r>
          </a:p>
          <a:p>
            <a:pPr lvl="1"/>
            <a:r>
              <a:rPr lang="en-US" i="1" dirty="0" smtClean="0"/>
              <a:t>How did this affect the economy of the cities?</a:t>
            </a:r>
          </a:p>
          <a:p>
            <a:pPr lvl="1"/>
            <a:endParaRPr lang="en-US" dirty="0" smtClean="0"/>
          </a:p>
          <a:p>
            <a:r>
              <a:rPr lang="en-US" dirty="0" smtClean="0"/>
              <a:t>A solution to the dirty slums that were available in inner-cities was the </a:t>
            </a:r>
            <a:r>
              <a:rPr lang="en-US" b="1" u="sng" dirty="0" smtClean="0"/>
              <a:t>National Housing Act</a:t>
            </a:r>
            <a:r>
              <a:rPr lang="en-US" dirty="0" smtClean="0"/>
              <a:t> which funded the construction of low income housing to replace rundown neighborhoods.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Ride</a:t>
            </a:r>
            <a:endParaRPr lang="en-US" dirty="0"/>
          </a:p>
        </p:txBody>
      </p:sp>
      <p:pic>
        <p:nvPicPr>
          <p:cNvPr id="29698" name="Picture 2" descr="[Map © Jeffrey Ward]"/>
          <p:cNvPicPr>
            <a:picLocks noChangeAspect="1" noChangeArrowheads="1"/>
          </p:cNvPicPr>
          <p:nvPr/>
        </p:nvPicPr>
        <p:blipFill>
          <a:blip r:embed="rId2" cstate="print"/>
          <a:srcRect/>
          <a:stretch>
            <a:fillRect/>
          </a:stretch>
        </p:blipFill>
        <p:spPr bwMode="auto">
          <a:xfrm>
            <a:off x="333473" y="1600200"/>
            <a:ext cx="8477055" cy="5181600"/>
          </a:xfrm>
          <a:prstGeom prst="rect">
            <a:avLst/>
          </a:prstGeom>
          <a:noFill/>
          <a:ln>
            <a:solidFill>
              <a:schemeClr val="accent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Ride</a:t>
            </a:r>
            <a:endParaRPr lang="en-US" dirty="0"/>
          </a:p>
        </p:txBody>
      </p:sp>
      <p:pic>
        <p:nvPicPr>
          <p:cNvPr id="28674" name="Picture 2" descr="[© R.C. Hickman]"/>
          <p:cNvPicPr>
            <a:picLocks noChangeAspect="1" noChangeArrowheads="1"/>
          </p:cNvPicPr>
          <p:nvPr/>
        </p:nvPicPr>
        <p:blipFill>
          <a:blip r:embed="rId2" cstate="print"/>
          <a:srcRect/>
          <a:stretch>
            <a:fillRect/>
          </a:stretch>
        </p:blipFill>
        <p:spPr bwMode="auto">
          <a:xfrm>
            <a:off x="228600" y="1676400"/>
            <a:ext cx="3276600" cy="2542642"/>
          </a:xfrm>
          <a:prstGeom prst="rect">
            <a:avLst/>
          </a:prstGeom>
          <a:noFill/>
          <a:ln>
            <a:solidFill>
              <a:schemeClr val="accent1"/>
            </a:solidFill>
          </a:ln>
        </p:spPr>
      </p:pic>
      <p:pic>
        <p:nvPicPr>
          <p:cNvPr id="28676" name="Picture 4" descr="[© UPI]"/>
          <p:cNvPicPr>
            <a:picLocks noChangeAspect="1" noChangeArrowheads="1"/>
          </p:cNvPicPr>
          <p:nvPr/>
        </p:nvPicPr>
        <p:blipFill>
          <a:blip r:embed="rId3" cstate="print"/>
          <a:srcRect/>
          <a:stretch>
            <a:fillRect/>
          </a:stretch>
        </p:blipFill>
        <p:spPr bwMode="auto">
          <a:xfrm>
            <a:off x="3657601" y="1676401"/>
            <a:ext cx="3343880" cy="2514599"/>
          </a:xfrm>
          <a:prstGeom prst="rect">
            <a:avLst/>
          </a:prstGeom>
          <a:noFill/>
          <a:ln>
            <a:solidFill>
              <a:schemeClr val="accent1"/>
            </a:solidFill>
          </a:ln>
        </p:spPr>
      </p:pic>
      <p:pic>
        <p:nvPicPr>
          <p:cNvPr id="28678" name="Picture 6" descr="[Photographer unknown]"/>
          <p:cNvPicPr>
            <a:picLocks noChangeAspect="1" noChangeArrowheads="1"/>
          </p:cNvPicPr>
          <p:nvPr/>
        </p:nvPicPr>
        <p:blipFill>
          <a:blip r:embed="rId4" cstate="print"/>
          <a:srcRect/>
          <a:stretch>
            <a:fillRect/>
          </a:stretch>
        </p:blipFill>
        <p:spPr bwMode="auto">
          <a:xfrm>
            <a:off x="7162800" y="1676400"/>
            <a:ext cx="1650000" cy="2514600"/>
          </a:xfrm>
          <a:prstGeom prst="rect">
            <a:avLst/>
          </a:prstGeom>
          <a:noFill/>
          <a:ln>
            <a:solidFill>
              <a:schemeClr val="accent1"/>
            </a:solidFill>
          </a:ln>
        </p:spPr>
      </p:pic>
      <p:pic>
        <p:nvPicPr>
          <p:cNvPr id="28680" name="Picture 8" descr="[© Birmingham News]"/>
          <p:cNvPicPr>
            <a:picLocks noChangeAspect="1" noChangeArrowheads="1"/>
          </p:cNvPicPr>
          <p:nvPr/>
        </p:nvPicPr>
        <p:blipFill>
          <a:blip r:embed="rId5" cstate="print"/>
          <a:srcRect/>
          <a:stretch>
            <a:fillRect/>
          </a:stretch>
        </p:blipFill>
        <p:spPr bwMode="auto">
          <a:xfrm>
            <a:off x="228600" y="4343399"/>
            <a:ext cx="4343400" cy="2334579"/>
          </a:xfrm>
          <a:prstGeom prst="rect">
            <a:avLst/>
          </a:prstGeom>
          <a:noFill/>
          <a:ln>
            <a:solidFill>
              <a:schemeClr val="accent1"/>
            </a:solidFill>
          </a:ln>
        </p:spPr>
      </p:pic>
      <p:pic>
        <p:nvPicPr>
          <p:cNvPr id="28682" name="Picture 10" descr="[Life Magazine photo]"/>
          <p:cNvPicPr>
            <a:picLocks noChangeAspect="1" noChangeArrowheads="1"/>
          </p:cNvPicPr>
          <p:nvPr/>
        </p:nvPicPr>
        <p:blipFill>
          <a:blip r:embed="rId6" cstate="print"/>
          <a:srcRect/>
          <a:stretch>
            <a:fillRect/>
          </a:stretch>
        </p:blipFill>
        <p:spPr bwMode="auto">
          <a:xfrm>
            <a:off x="4724400" y="4343400"/>
            <a:ext cx="3352800" cy="2335784"/>
          </a:xfrm>
          <a:prstGeom prst="rect">
            <a:avLst/>
          </a:prstGeom>
          <a:noFill/>
          <a:ln>
            <a:solidFill>
              <a:schemeClr val="accent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Demonstrations in Birmingham</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In 1963, SCLC leaders demanded desegregation of Birmingham, but local blacks who participated were risking their job &amp; housing.</a:t>
            </a:r>
          </a:p>
          <a:p>
            <a:pPr lvl="1"/>
            <a:r>
              <a:rPr lang="en-US" dirty="0" smtClean="0"/>
              <a:t>Young children volunteered to protest, hundreds were arrested, and upon a </a:t>
            </a:r>
            <a:r>
              <a:rPr lang="en-US" b="1" u="sng" dirty="0" smtClean="0"/>
              <a:t>children’s march</a:t>
            </a:r>
            <a:r>
              <a:rPr lang="en-US" dirty="0" smtClean="0"/>
              <a:t>, the Commissioner of Public Safety Bull Connor brought dogs &amp; fire hoses.</a:t>
            </a:r>
          </a:p>
          <a:p>
            <a:endParaRPr lang="en-US" dirty="0" smtClean="0"/>
          </a:p>
          <a:p>
            <a:r>
              <a:rPr lang="en-US" dirty="0" smtClean="0"/>
              <a:t>King’s hotel room in Birmingham was bombed, as well as the 16</a:t>
            </a:r>
            <a:r>
              <a:rPr lang="en-US" baseline="30000" dirty="0" smtClean="0"/>
              <a:t>th</a:t>
            </a:r>
            <a:r>
              <a:rPr lang="en-US" dirty="0" smtClean="0"/>
              <a:t> Street Baptist Church, killing 4 little black girls and wounding many more.	</a:t>
            </a:r>
          </a:p>
          <a:p>
            <a:pPr lvl="1"/>
            <a:r>
              <a:rPr lang="en-US" dirty="0" smtClean="0"/>
              <a:t>During these demonstrations, King was arrested &amp; placed in solitary confinement, where he wrote his </a:t>
            </a:r>
            <a:r>
              <a:rPr lang="en-US" i="1" dirty="0" smtClean="0"/>
              <a:t>Letter from Birmingham City Jail.</a:t>
            </a: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Birmingham, AL</a:t>
            </a:r>
            <a:endParaRPr lang="en-US" dirty="0"/>
          </a:p>
        </p:txBody>
      </p:sp>
      <p:pic>
        <p:nvPicPr>
          <p:cNvPr id="4" name="Picture 28" descr="birmingham-1963"/>
          <p:cNvPicPr>
            <a:picLocks noChangeAspect="1" noChangeArrowheads="1"/>
          </p:cNvPicPr>
          <p:nvPr/>
        </p:nvPicPr>
        <p:blipFill>
          <a:blip r:embed="rId2" cstate="print"/>
          <a:srcRect t="5582"/>
          <a:stretch>
            <a:fillRect/>
          </a:stretch>
        </p:blipFill>
        <p:spPr bwMode="auto">
          <a:xfrm>
            <a:off x="671218" y="1676400"/>
            <a:ext cx="3748382" cy="2465788"/>
          </a:xfrm>
          <a:prstGeom prst="rect">
            <a:avLst/>
          </a:prstGeom>
          <a:noFill/>
          <a:ln w="3175">
            <a:solidFill>
              <a:schemeClr val="accent1"/>
            </a:solidFill>
            <a:miter lim="800000"/>
            <a:headEnd/>
            <a:tailEnd/>
          </a:ln>
        </p:spPr>
      </p:pic>
      <p:pic>
        <p:nvPicPr>
          <p:cNvPr id="5" name="Picture 27" descr="birmingham63_4"/>
          <p:cNvPicPr>
            <a:picLocks noChangeAspect="1" noChangeArrowheads="1"/>
          </p:cNvPicPr>
          <p:nvPr/>
        </p:nvPicPr>
        <p:blipFill>
          <a:blip r:embed="rId3" cstate="print"/>
          <a:srcRect t="3545" r="2451" b="2437"/>
          <a:stretch>
            <a:fillRect/>
          </a:stretch>
        </p:blipFill>
        <p:spPr bwMode="auto">
          <a:xfrm>
            <a:off x="4572001" y="1676401"/>
            <a:ext cx="3699641" cy="2465786"/>
          </a:xfrm>
          <a:prstGeom prst="rect">
            <a:avLst/>
          </a:prstGeom>
          <a:noFill/>
          <a:ln w="3175">
            <a:solidFill>
              <a:schemeClr val="accent1"/>
            </a:solidFill>
            <a:miter lim="800000"/>
            <a:headEnd/>
            <a:tailEnd/>
          </a:ln>
        </p:spPr>
      </p:pic>
      <p:pic>
        <p:nvPicPr>
          <p:cNvPr id="6" name="Picture 21" descr="bham-bcri3-1"/>
          <p:cNvPicPr>
            <a:picLocks noChangeAspect="1" noChangeArrowheads="1"/>
          </p:cNvPicPr>
          <p:nvPr/>
        </p:nvPicPr>
        <p:blipFill>
          <a:blip r:embed="rId4" cstate="print"/>
          <a:srcRect b="3700"/>
          <a:stretch>
            <a:fillRect/>
          </a:stretch>
        </p:blipFill>
        <p:spPr bwMode="auto">
          <a:xfrm>
            <a:off x="671218" y="4191000"/>
            <a:ext cx="3748382" cy="2438400"/>
          </a:xfrm>
          <a:prstGeom prst="rect">
            <a:avLst/>
          </a:prstGeom>
          <a:noFill/>
          <a:ln w="3175">
            <a:solidFill>
              <a:schemeClr val="accent1"/>
            </a:solidFill>
            <a:miter lim="800000"/>
            <a:headEnd/>
            <a:tailEnd/>
          </a:ln>
        </p:spPr>
      </p:pic>
      <p:pic>
        <p:nvPicPr>
          <p:cNvPr id="7" name="Picture 18" descr="hoses.jpg (20342 bytes)"/>
          <p:cNvPicPr>
            <a:picLocks noChangeAspect="1" noChangeArrowheads="1"/>
          </p:cNvPicPr>
          <p:nvPr/>
        </p:nvPicPr>
        <p:blipFill>
          <a:blip r:embed="rId5" cstate="print"/>
          <a:srcRect l="14861" t="5582" r="6192" b="13910"/>
          <a:stretch>
            <a:fillRect/>
          </a:stretch>
        </p:blipFill>
        <p:spPr bwMode="auto">
          <a:xfrm>
            <a:off x="4572000" y="4191001"/>
            <a:ext cx="3699642" cy="2438399"/>
          </a:xfrm>
          <a:prstGeom prst="rect">
            <a:avLst/>
          </a:prstGeom>
          <a:noFill/>
          <a:ln w="3175">
            <a:solidFill>
              <a:schemeClr val="accent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Kennedy &amp; Johnson</a:t>
            </a:r>
            <a:endParaRPr lang="en-US" dirty="0"/>
          </a:p>
        </p:txBody>
      </p:sp>
      <p:pic>
        <p:nvPicPr>
          <p:cNvPr id="4" name="Picture 7" descr="94BF7172FDAB46BF911832F1829A539F2"/>
          <p:cNvPicPr>
            <a:picLocks noChangeAspect="1" noChangeArrowheads="1"/>
          </p:cNvPicPr>
          <p:nvPr/>
        </p:nvPicPr>
        <p:blipFill>
          <a:blip r:embed="rId2" cstate="print"/>
          <a:srcRect t="27617" b="7402"/>
          <a:stretch>
            <a:fillRect/>
          </a:stretch>
        </p:blipFill>
        <p:spPr bwMode="auto">
          <a:xfrm>
            <a:off x="195805" y="2362200"/>
            <a:ext cx="5671595" cy="3733800"/>
          </a:xfrm>
          <a:prstGeom prst="rect">
            <a:avLst/>
          </a:prstGeom>
          <a:noFill/>
          <a:ln w="3175">
            <a:solidFill>
              <a:schemeClr val="accent1"/>
            </a:solidFill>
            <a:miter lim="800000"/>
            <a:headEnd/>
            <a:tailEnd/>
          </a:ln>
        </p:spPr>
      </p:pic>
      <p:pic>
        <p:nvPicPr>
          <p:cNvPr id="5" name="Picture 6" descr="lbj_civil_rights_act_crop"/>
          <p:cNvPicPr>
            <a:picLocks noChangeAspect="1" noChangeArrowheads="1"/>
          </p:cNvPicPr>
          <p:nvPr/>
        </p:nvPicPr>
        <p:blipFill>
          <a:blip r:embed="rId3" cstate="print"/>
          <a:srcRect l="22412" t="15790" r="17450" b="5614"/>
          <a:stretch>
            <a:fillRect/>
          </a:stretch>
        </p:blipFill>
        <p:spPr bwMode="auto">
          <a:xfrm>
            <a:off x="5943600" y="2362200"/>
            <a:ext cx="2986529" cy="3733800"/>
          </a:xfrm>
          <a:prstGeom prst="rect">
            <a:avLst/>
          </a:prstGeom>
          <a:noFill/>
          <a:ln w="3175">
            <a:solidFill>
              <a:schemeClr val="accent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on Washington</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85000" lnSpcReduction="20000"/>
          </a:bodyPr>
          <a:lstStyle/>
          <a:p>
            <a:r>
              <a:rPr lang="en-US" dirty="0" smtClean="0"/>
              <a:t>Black leaders A. Phillip Randolph &amp; Bayard Rustin planned the “March on Washington for Jobs &amp; Freedom,” which took place Aug. 28, 1963.</a:t>
            </a:r>
          </a:p>
          <a:p>
            <a:endParaRPr lang="en-US" dirty="0" smtClean="0"/>
          </a:p>
          <a:p>
            <a:r>
              <a:rPr lang="en-US" dirty="0" smtClean="0"/>
              <a:t>One year later the </a:t>
            </a:r>
            <a:r>
              <a:rPr lang="en-US" b="1" u="sng" dirty="0" smtClean="0"/>
              <a:t>Civil Rights Act of 1964</a:t>
            </a:r>
            <a:r>
              <a:rPr lang="en-US" b="1" dirty="0" smtClean="0"/>
              <a:t> </a:t>
            </a:r>
            <a:r>
              <a:rPr lang="en-US" dirty="0" smtClean="0"/>
              <a:t>was passed to abolish legal segregation &amp; guarantee a more favorable climate for civil rights legislation in the future.</a:t>
            </a:r>
          </a:p>
          <a:p>
            <a:pPr lvl="1"/>
            <a:r>
              <a:rPr lang="en-US" dirty="0" smtClean="0"/>
              <a:t>Banned discrimination in public places and provided for equal employment opportunities based on race, color, religion, sex, or national origin.</a:t>
            </a:r>
          </a:p>
          <a:p>
            <a:endParaRPr lang="en-US" dirty="0" smtClean="0"/>
          </a:p>
          <a:p>
            <a:pPr lvl="0"/>
            <a:r>
              <a:rPr lang="en-US" dirty="0" smtClean="0"/>
              <a:t>The </a:t>
            </a:r>
            <a:r>
              <a:rPr lang="en-US" b="1" u="sng" dirty="0" smtClean="0"/>
              <a:t>24</a:t>
            </a:r>
            <a:r>
              <a:rPr lang="en-US" b="1" u="sng" baseline="30000" dirty="0" smtClean="0"/>
              <a:t>th</a:t>
            </a:r>
            <a:r>
              <a:rPr lang="en-US" b="1" u="sng" dirty="0" smtClean="0"/>
              <a:t> Amendment </a:t>
            </a:r>
            <a:r>
              <a:rPr lang="en-US" dirty="0" smtClean="0"/>
              <a:t>was passed in 1964 to eliminate poll taxes as a requirement for voting.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Summer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a:t>
            </a:r>
            <a:r>
              <a:rPr lang="en-US" b="1" u="sng" dirty="0" smtClean="0"/>
              <a:t>Council of Federated Organizations</a:t>
            </a:r>
            <a:r>
              <a:rPr lang="en-US" b="1" dirty="0" smtClean="0"/>
              <a:t> </a:t>
            </a:r>
            <a:r>
              <a:rPr lang="en-US" dirty="0" smtClean="0"/>
              <a:t>(COFO) was developed as an umbrella organization to focus on </a:t>
            </a:r>
            <a:r>
              <a:rPr lang="en-US" dirty="0" smtClean="0"/>
              <a:t>voter registration.</a:t>
            </a:r>
            <a:endParaRPr lang="en-US" dirty="0" smtClean="0"/>
          </a:p>
          <a:p>
            <a:endParaRPr lang="en-US" dirty="0" smtClean="0"/>
          </a:p>
          <a:p>
            <a:r>
              <a:rPr lang="en-US" dirty="0" smtClean="0"/>
              <a:t>Following the death of NAACP field secretary </a:t>
            </a:r>
            <a:r>
              <a:rPr lang="en-US" b="1" dirty="0" err="1" smtClean="0"/>
              <a:t>Medgar</a:t>
            </a:r>
            <a:r>
              <a:rPr lang="en-US" b="1" dirty="0" smtClean="0"/>
              <a:t> Evers</a:t>
            </a:r>
            <a:r>
              <a:rPr lang="en-US" dirty="0" smtClean="0"/>
              <a:t>, plans were made to bring hundreds of college students to Mississippi to register black voters for the Presidential Election of 1964.</a:t>
            </a:r>
          </a:p>
          <a:p>
            <a:pPr lvl="1"/>
            <a:r>
              <a:rPr lang="en-US" dirty="0" smtClean="0"/>
              <a:t>The student project, run by SNCC, was nicknamed, “</a:t>
            </a:r>
            <a:r>
              <a:rPr lang="en-US" b="1" u="sng" dirty="0" smtClean="0"/>
              <a:t>Freedom Summer</a:t>
            </a:r>
            <a:r>
              <a:rPr lang="en-US" dirty="0" smtClean="0"/>
              <a:t>”</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Summer</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92500" lnSpcReduction="20000"/>
          </a:bodyPr>
          <a:lstStyle/>
          <a:p>
            <a:r>
              <a:rPr lang="en-US" dirty="0" smtClean="0"/>
              <a:t>Student volunteers were recruited from black colleges throughout the North.</a:t>
            </a:r>
          </a:p>
          <a:p>
            <a:pPr lvl="1"/>
            <a:r>
              <a:rPr lang="en-US" dirty="0" smtClean="0"/>
              <a:t>In the first week, three workers disappeared in Mississippi.  The bodies were found buried on a farm, 3 weeks before the Democratic Party National Convention.</a:t>
            </a:r>
          </a:p>
          <a:p>
            <a:endParaRPr lang="en-US" dirty="0" smtClean="0"/>
          </a:p>
          <a:p>
            <a:r>
              <a:rPr lang="en-US" dirty="0" smtClean="0"/>
              <a:t>COFO set up the </a:t>
            </a:r>
            <a:r>
              <a:rPr lang="en-US" b="1" u="sng" dirty="0" smtClean="0"/>
              <a:t>Mississippi Freedom Democratic Party</a:t>
            </a:r>
            <a:r>
              <a:rPr lang="en-US" dirty="0" smtClean="0"/>
              <a:t> to request representation as Mississippi delegates at the Democratic Convention in 1964.</a:t>
            </a:r>
          </a:p>
          <a:p>
            <a:pPr lvl="1"/>
            <a:r>
              <a:rPr lang="en-US" dirty="0" smtClean="0"/>
              <a:t>President Johnson denied the request, but allowed </a:t>
            </a:r>
            <a:r>
              <a:rPr lang="en-US" dirty="0" smtClean="0"/>
              <a:t>them to have two </a:t>
            </a:r>
            <a:r>
              <a:rPr lang="en-US" dirty="0" smtClean="0"/>
              <a:t>at-large </a:t>
            </a:r>
            <a:r>
              <a:rPr lang="en-US" dirty="0" smtClean="0"/>
              <a:t>positions, </a:t>
            </a:r>
            <a:r>
              <a:rPr lang="en-US" dirty="0" smtClean="0"/>
              <a:t>and promised the National Democratic Party would not seat delegates who practiced discrimination.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Summer</a:t>
            </a:r>
            <a:endParaRPr lang="en-US" dirty="0"/>
          </a:p>
        </p:txBody>
      </p:sp>
      <p:pic>
        <p:nvPicPr>
          <p:cNvPr id="4" name="Picture 17" descr="missing"/>
          <p:cNvPicPr>
            <a:picLocks noChangeAspect="1" noChangeArrowheads="1"/>
          </p:cNvPicPr>
          <p:nvPr/>
        </p:nvPicPr>
        <p:blipFill>
          <a:blip r:embed="rId2" cstate="print"/>
          <a:srcRect b="40964"/>
          <a:stretch>
            <a:fillRect/>
          </a:stretch>
        </p:blipFill>
        <p:spPr bwMode="auto">
          <a:xfrm>
            <a:off x="106336" y="2209800"/>
            <a:ext cx="4084664" cy="3733800"/>
          </a:xfrm>
          <a:prstGeom prst="rect">
            <a:avLst/>
          </a:prstGeom>
          <a:noFill/>
          <a:ln w="9525">
            <a:solidFill>
              <a:schemeClr val="accent1"/>
            </a:solidFill>
            <a:miter lim="800000"/>
            <a:headEnd/>
            <a:tailEnd/>
          </a:ln>
        </p:spPr>
      </p:pic>
      <p:pic>
        <p:nvPicPr>
          <p:cNvPr id="5" name="Picture 5" descr="09_summer_04"/>
          <p:cNvPicPr>
            <a:picLocks noChangeAspect="1" noChangeArrowheads="1"/>
          </p:cNvPicPr>
          <p:nvPr/>
        </p:nvPicPr>
        <p:blipFill>
          <a:blip r:embed="rId3" cstate="print"/>
          <a:srcRect l="11864" t="3632" r="5084" b="16582"/>
          <a:stretch>
            <a:fillRect/>
          </a:stretch>
        </p:blipFill>
        <p:spPr bwMode="auto">
          <a:xfrm>
            <a:off x="4343400" y="2209800"/>
            <a:ext cx="4702237" cy="37338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Selma to Montgomery</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A march to Montgomery was proposed to take place on Sunday, March 7, 1965, and is now known as “</a:t>
            </a:r>
            <a:r>
              <a:rPr lang="en-US" b="1" u="sng" dirty="0" smtClean="0"/>
              <a:t>Bloody Sunday</a:t>
            </a:r>
            <a:r>
              <a:rPr lang="en-US" dirty="0" smtClean="0"/>
              <a:t>.”</a:t>
            </a:r>
          </a:p>
          <a:p>
            <a:pPr lvl="1"/>
            <a:r>
              <a:rPr lang="en-US" dirty="0" smtClean="0"/>
              <a:t>Live footage of troopers beating civilians was shown to the nation.  A week later, King led citizens to march again, but turned them around to avoid further violence.</a:t>
            </a:r>
          </a:p>
          <a:p>
            <a:pPr lvl="1"/>
            <a:r>
              <a:rPr lang="en-US" dirty="0" smtClean="0"/>
              <a:t>The night the march ended, a white housewife was shot by the Ku Klux Klan as she was driving black marchers back to Selma.</a:t>
            </a:r>
          </a:p>
          <a:p>
            <a:endParaRPr lang="en-US" dirty="0" smtClean="0"/>
          </a:p>
          <a:p>
            <a:r>
              <a:rPr lang="en-US" dirty="0" smtClean="0"/>
              <a:t>President Lyndon B Johnson gave a speech, “We Shall Overcome,” and soon afterwards, the </a:t>
            </a:r>
            <a:r>
              <a:rPr lang="en-US" b="1" u="sng" dirty="0" smtClean="0"/>
              <a:t>Voting Rights Act  of 1965</a:t>
            </a:r>
            <a:r>
              <a:rPr lang="en-US" dirty="0" smtClean="0"/>
              <a:t> was passed.</a:t>
            </a:r>
          </a:p>
          <a:p>
            <a:pPr lvl="1"/>
            <a:r>
              <a:rPr lang="en-US" dirty="0" smtClean="0"/>
              <a:t>The Act abolished all remaining deterrents to exercising the right to vote, and authorized federal supervision of voting where necessary.</a:t>
            </a:r>
          </a:p>
          <a:p>
            <a:pPr lvl="1">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 School Segregation, 1952</a:t>
            </a:r>
            <a:endParaRPr lang="en-US" dirty="0"/>
          </a:p>
        </p:txBody>
      </p:sp>
      <p:pic>
        <p:nvPicPr>
          <p:cNvPr id="7" name="Picture 4"/>
          <p:cNvPicPr>
            <a:picLocks noChangeAspect="1" noChangeArrowheads="1"/>
          </p:cNvPicPr>
          <p:nvPr/>
        </p:nvPicPr>
        <p:blipFill>
          <a:blip r:embed="rId2" cstate="print"/>
          <a:srcRect t="12123"/>
          <a:stretch>
            <a:fillRect/>
          </a:stretch>
        </p:blipFill>
        <p:spPr bwMode="auto">
          <a:xfrm>
            <a:off x="747549" y="1600200"/>
            <a:ext cx="7648903" cy="51054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Segregated America</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Jim Crow United States was segregated as a society and as a government policy.</a:t>
            </a:r>
          </a:p>
          <a:p>
            <a:pPr lvl="1"/>
            <a:r>
              <a:rPr lang="en-US" i="1" dirty="0" smtClean="0"/>
              <a:t>De jure</a:t>
            </a:r>
            <a:r>
              <a:rPr lang="en-US" dirty="0" smtClean="0"/>
              <a:t> segregation: Jim Crow Laws passed to segregate accommodations.</a:t>
            </a:r>
          </a:p>
          <a:p>
            <a:pPr lvl="1"/>
            <a:r>
              <a:rPr lang="en-US" i="1" dirty="0" smtClean="0"/>
              <a:t>De facto </a:t>
            </a:r>
            <a:r>
              <a:rPr lang="en-US" dirty="0" smtClean="0"/>
              <a:t>segregation: White flight to suburbs left African Americans in poor inner cities.</a:t>
            </a:r>
          </a:p>
          <a:p>
            <a:endParaRPr lang="en-US" i="1" dirty="0" smtClean="0"/>
          </a:p>
          <a:p>
            <a:r>
              <a:rPr lang="en-US" dirty="0" smtClean="0"/>
              <a:t>Early successes included the integration of the military, and outlawing discrimination in government jobs.</a:t>
            </a:r>
          </a:p>
          <a:p>
            <a:pPr lvl="1"/>
            <a:r>
              <a:rPr lang="en-US" dirty="0" smtClean="0"/>
              <a:t>(Jackie Robinson joined the Brooklyn Dodgers in 1947)</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Legal Integration</a:t>
            </a:r>
            <a:endParaRPr lang="en-US" dirty="0"/>
          </a:p>
        </p:txBody>
      </p:sp>
      <p:sp>
        <p:nvSpPr>
          <p:cNvPr id="3" name="Content Placeholder 2"/>
          <p:cNvSpPr>
            <a:spLocks noGrp="1"/>
          </p:cNvSpPr>
          <p:nvPr>
            <p:ph sz="quarter" idx="1"/>
          </p:nvPr>
        </p:nvSpPr>
        <p:spPr>
          <a:xfrm>
            <a:off x="612648" y="1600200"/>
            <a:ext cx="4111752" cy="4495800"/>
          </a:xfrm>
        </p:spPr>
        <p:txBody>
          <a:bodyPr>
            <a:normAutofit fontScale="92500" lnSpcReduction="10000"/>
          </a:bodyPr>
          <a:lstStyle/>
          <a:p>
            <a:r>
              <a:rPr lang="en-US" dirty="0" smtClean="0"/>
              <a:t>The NAACP strategized to use lawsuits to challenge segregation on the grounds of violating the 14th amendment.</a:t>
            </a:r>
          </a:p>
          <a:p>
            <a:pPr lvl="1"/>
            <a:r>
              <a:rPr lang="en-US" dirty="0" err="1" smtClean="0"/>
              <a:t>Thurgood</a:t>
            </a:r>
            <a:r>
              <a:rPr lang="en-US" dirty="0" smtClean="0"/>
              <a:t> Marshall argued that having separate schools implies that black children are inferior to white children. </a:t>
            </a:r>
          </a:p>
          <a:p>
            <a:pPr lvl="1"/>
            <a:endParaRPr lang="en-US" dirty="0" smtClean="0"/>
          </a:p>
        </p:txBody>
      </p:sp>
      <p:pic>
        <p:nvPicPr>
          <p:cNvPr id="6" name="Picture 7" descr="neier-ap1"/>
          <p:cNvPicPr>
            <a:picLocks noChangeAspect="1" noChangeArrowheads="1"/>
          </p:cNvPicPr>
          <p:nvPr/>
        </p:nvPicPr>
        <p:blipFill>
          <a:blip r:embed="rId2" cstate="print"/>
          <a:srcRect/>
          <a:stretch>
            <a:fillRect/>
          </a:stretch>
        </p:blipFill>
        <p:spPr bwMode="auto">
          <a:xfrm>
            <a:off x="4572000" y="1676400"/>
            <a:ext cx="4259262" cy="4800600"/>
          </a:xfrm>
          <a:prstGeom prst="rect">
            <a:avLst/>
          </a:prstGeom>
          <a:noFill/>
          <a:ln w="3175">
            <a:solidFill>
              <a:schemeClr val="accent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Integration</a:t>
            </a:r>
            <a:endParaRPr lang="en-US" dirty="0"/>
          </a:p>
        </p:txBody>
      </p:sp>
      <p:sp>
        <p:nvSpPr>
          <p:cNvPr id="3" name="Content Placeholder 2"/>
          <p:cNvSpPr>
            <a:spLocks noGrp="1"/>
          </p:cNvSpPr>
          <p:nvPr>
            <p:ph sz="quarter" idx="1"/>
          </p:nvPr>
        </p:nvSpPr>
        <p:spPr/>
        <p:txBody>
          <a:bodyPr>
            <a:normAutofit fontScale="92500"/>
          </a:bodyPr>
          <a:lstStyle/>
          <a:p>
            <a:r>
              <a:rPr lang="en-US" dirty="0" smtClean="0"/>
              <a:t>The Board of Education in Topeka, KS refused to allow Linda Brown to attend a white school that was 4 blocks from her house.</a:t>
            </a:r>
          </a:p>
          <a:p>
            <a:pPr lvl="1"/>
            <a:r>
              <a:rPr lang="en-US" dirty="0" smtClean="0"/>
              <a:t>Chief Justice Earl Warren ruled in </a:t>
            </a:r>
            <a:r>
              <a:rPr lang="en-US" b="1" i="1" u="sng" dirty="0" smtClean="0"/>
              <a:t>Brown v. Board of Education </a:t>
            </a:r>
            <a:r>
              <a:rPr lang="en-US" dirty="0" smtClean="0"/>
              <a:t>(1954) that segregation violated the Equal Protection Clause in the 14</a:t>
            </a:r>
            <a:r>
              <a:rPr lang="en-US" baseline="30000" dirty="0" smtClean="0"/>
              <a:t>th</a:t>
            </a:r>
            <a:r>
              <a:rPr lang="en-US" dirty="0" smtClean="0"/>
              <a:t> amendment, overturning </a:t>
            </a:r>
            <a:r>
              <a:rPr lang="en-US" i="1" dirty="0" err="1" smtClean="0"/>
              <a:t>Plessy</a:t>
            </a:r>
            <a:r>
              <a:rPr lang="en-US" i="1" dirty="0" smtClean="0"/>
              <a:t> v. Ferguson </a:t>
            </a:r>
            <a:r>
              <a:rPr lang="en-US" dirty="0" smtClean="0"/>
              <a:t>(1896).</a:t>
            </a:r>
          </a:p>
          <a:p>
            <a:endParaRPr lang="en-US" dirty="0" smtClean="0"/>
          </a:p>
          <a:p>
            <a:r>
              <a:rPr lang="en-US" dirty="0" smtClean="0"/>
              <a:t>President Eisenhower left the power to interpret &amp; enforce the </a:t>
            </a:r>
            <a:r>
              <a:rPr lang="en-US" i="1" dirty="0" smtClean="0"/>
              <a:t>Brown </a:t>
            </a:r>
            <a:r>
              <a:rPr lang="en-US" dirty="0" smtClean="0"/>
              <a:t>decision up to the states.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BE048007"/>
          <p:cNvPicPr>
            <a:picLocks noChangeAspect="1" noChangeArrowheads="1"/>
          </p:cNvPicPr>
          <p:nvPr/>
        </p:nvPicPr>
        <p:blipFill>
          <a:blip r:embed="rId2" cstate="print"/>
          <a:srcRect/>
          <a:stretch>
            <a:fillRect/>
          </a:stretch>
        </p:blipFill>
        <p:spPr bwMode="auto">
          <a:xfrm>
            <a:off x="228600" y="87313"/>
            <a:ext cx="8686800" cy="6683375"/>
          </a:xfrm>
          <a:prstGeom prst="rect">
            <a:avLst/>
          </a:prstGeom>
          <a:noFill/>
          <a:ln w="3175">
            <a:solidFill>
              <a:schemeClr val="accent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Resistance to the </a:t>
            </a:r>
            <a:r>
              <a:rPr lang="en-US" i="1" dirty="0" smtClean="0"/>
              <a:t>Brown</a:t>
            </a:r>
            <a:r>
              <a:rPr lang="en-US" dirty="0" smtClean="0"/>
              <a:t> Decision</a:t>
            </a:r>
            <a:endParaRPr lang="en-US" dirty="0"/>
          </a:p>
        </p:txBody>
      </p:sp>
      <p:sp>
        <p:nvSpPr>
          <p:cNvPr id="3" name="Content Placeholder 2"/>
          <p:cNvSpPr>
            <a:spLocks noGrp="1"/>
          </p:cNvSpPr>
          <p:nvPr>
            <p:ph sz="quarter" idx="1"/>
          </p:nvPr>
        </p:nvSpPr>
        <p:spPr/>
        <p:txBody>
          <a:bodyPr>
            <a:normAutofit/>
          </a:bodyPr>
          <a:lstStyle/>
          <a:p>
            <a:r>
              <a:rPr lang="en-US" dirty="0" smtClean="0"/>
              <a:t>Southern State leaders vowed to resist integration and the Ku Klux Klan returned to block integration.</a:t>
            </a:r>
          </a:p>
          <a:p>
            <a:pPr lvl="1"/>
            <a:r>
              <a:rPr lang="en-US" dirty="0" smtClean="0"/>
              <a:t>North Carolina’s Pearsall Plan created loopholes that allowed families to avoid sending their children to integrated public schools.</a:t>
            </a:r>
          </a:p>
          <a:p>
            <a:pPr lvl="1"/>
            <a:r>
              <a:rPr lang="en-US" dirty="0" smtClean="0"/>
              <a:t>“Freedom of Choice” plans allowed parents to choose which public school their children would attend.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dirty="0" smtClean="0"/>
              <a:t>Resistance to the </a:t>
            </a:r>
            <a:r>
              <a:rPr lang="en-US" i="1" dirty="0" smtClean="0"/>
              <a:t>Brown</a:t>
            </a:r>
            <a:r>
              <a:rPr lang="en-US" dirty="0" smtClean="0"/>
              <a:t> Decision</a:t>
            </a:r>
            <a:r>
              <a:rPr lang="en-US" i="1" dirty="0" smtClean="0"/>
              <a:t> </a:t>
            </a:r>
          </a:p>
        </p:txBody>
      </p:sp>
      <p:pic>
        <p:nvPicPr>
          <p:cNvPr id="29699" name="Picture 5" descr="3609421840_9e668b2581"/>
          <p:cNvPicPr>
            <a:picLocks noChangeAspect="1" noChangeArrowheads="1"/>
          </p:cNvPicPr>
          <p:nvPr/>
        </p:nvPicPr>
        <p:blipFill>
          <a:blip r:embed="rId2" cstate="print"/>
          <a:srcRect/>
          <a:stretch>
            <a:fillRect/>
          </a:stretch>
        </p:blipFill>
        <p:spPr bwMode="auto">
          <a:xfrm>
            <a:off x="533399" y="4953000"/>
            <a:ext cx="8097095" cy="1900238"/>
          </a:xfrm>
          <a:prstGeom prst="rect">
            <a:avLst/>
          </a:prstGeom>
          <a:noFill/>
          <a:ln w="9525">
            <a:noFill/>
            <a:miter lim="800000"/>
            <a:headEnd/>
            <a:tailEnd/>
          </a:ln>
        </p:spPr>
      </p:pic>
      <p:pic>
        <p:nvPicPr>
          <p:cNvPr id="29700" name="Picture 7" descr="Georgia Governor Eugene Talmadge bites his cigar at a Democratic National Committee meeting in Washington, D.C. , in a Jan. 9, 1936 file photo. Newly released files from a horrific lynching of two black couples 61 years ago contain a disturbing revelation: The FBI investigated suspicions that Talmadge, a three-term governor of Georgia, approved the murders to sway rural white voters during a tough election campaign."/>
          <p:cNvPicPr>
            <a:picLocks noChangeAspect="1" noChangeArrowheads="1"/>
          </p:cNvPicPr>
          <p:nvPr/>
        </p:nvPicPr>
        <p:blipFill>
          <a:blip r:embed="rId3" cstate="print"/>
          <a:srcRect/>
          <a:stretch>
            <a:fillRect/>
          </a:stretch>
        </p:blipFill>
        <p:spPr bwMode="auto">
          <a:xfrm>
            <a:off x="533400" y="1606176"/>
            <a:ext cx="2667000" cy="3346824"/>
          </a:xfrm>
          <a:prstGeom prst="rect">
            <a:avLst/>
          </a:prstGeom>
          <a:noFill/>
          <a:ln w="9525">
            <a:noFill/>
            <a:miter lim="800000"/>
            <a:headEnd/>
            <a:tailEnd/>
          </a:ln>
        </p:spPr>
      </p:pic>
      <p:sp>
        <p:nvSpPr>
          <p:cNvPr id="29701" name="AutoShape 8"/>
          <p:cNvSpPr>
            <a:spLocks noChangeArrowheads="1"/>
          </p:cNvSpPr>
          <p:nvPr/>
        </p:nvSpPr>
        <p:spPr bwMode="auto">
          <a:xfrm>
            <a:off x="3733800" y="1905000"/>
            <a:ext cx="5105400" cy="2819400"/>
          </a:xfrm>
          <a:prstGeom prst="wedgeRectCallout">
            <a:avLst>
              <a:gd name="adj1" fmla="val -80003"/>
              <a:gd name="adj2" fmla="val -37303"/>
            </a:avLst>
          </a:prstGeom>
          <a:solidFill>
            <a:srgbClr val="CCFFCC"/>
          </a:solidFill>
          <a:ln w="38100">
            <a:solidFill>
              <a:schemeClr val="tx1"/>
            </a:solidFill>
            <a:miter lim="800000"/>
            <a:headEnd/>
            <a:tailEnd/>
          </a:ln>
        </p:spPr>
        <p:txBody>
          <a:bodyPr/>
          <a:lstStyle/>
          <a:p>
            <a:pPr algn="ctr">
              <a:lnSpc>
                <a:spcPct val="85000"/>
              </a:lnSpc>
            </a:pPr>
            <a:r>
              <a:rPr lang="en-US" sz="2800" b="0" dirty="0">
                <a:latin typeface="+mj-lt"/>
              </a:rPr>
              <a:t>“The people of Georgia will not comply with the decision of the court… We're going to do whatever is necessary in Georgia to keep white children in white schools and colored children in colored schools."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3">
      <a:dk1>
        <a:sysClr val="windowText" lastClr="000000"/>
      </a:dk1>
      <a:lt1>
        <a:sysClr val="window" lastClr="FFFFFF"/>
      </a:lt1>
      <a:dk2>
        <a:srgbClr val="000099"/>
      </a:dk2>
      <a:lt2>
        <a:srgbClr val="FFFFFF"/>
      </a:lt2>
      <a:accent1>
        <a:srgbClr val="CC99FF"/>
      </a:accent1>
      <a:accent2>
        <a:srgbClr val="330066"/>
      </a:accent2>
      <a:accent3>
        <a:srgbClr val="A5AB81"/>
      </a:accent3>
      <a:accent4>
        <a:srgbClr val="D8B25C"/>
      </a:accent4>
      <a:accent5>
        <a:srgbClr val="7BA79D"/>
      </a:accent5>
      <a:accent6>
        <a:srgbClr val="968C8C"/>
      </a:accent6>
      <a:hlink>
        <a:srgbClr val="F7B615"/>
      </a:hlink>
      <a:folHlink>
        <a:srgbClr val="704404"/>
      </a:folHlink>
    </a:clrScheme>
    <a:fontScheme name="Custom 3">
      <a:majorFont>
        <a:latin typeface="Teen Light"/>
        <a:ea typeface=""/>
        <a:cs typeface=""/>
      </a:majorFont>
      <a:minorFont>
        <a:latin typeface="Teen Light"/>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293</TotalTime>
  <Words>1485</Words>
  <Application>Microsoft Office PowerPoint</Application>
  <PresentationFormat>On-screen Show (4:3)</PresentationFormat>
  <Paragraphs>103</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Goal 11.2</vt:lpstr>
      <vt:lpstr>The Urban Poor</vt:lpstr>
      <vt:lpstr>US School Segregation, 1952</vt:lpstr>
      <vt:lpstr>Segregated America</vt:lpstr>
      <vt:lpstr>Legal Integration</vt:lpstr>
      <vt:lpstr>Legal Integration</vt:lpstr>
      <vt:lpstr>PowerPoint Presentation</vt:lpstr>
      <vt:lpstr>Resistance to the Brown Decision</vt:lpstr>
      <vt:lpstr>Resistance to the Brown Decision </vt:lpstr>
      <vt:lpstr>Enforcing the Brown Decision</vt:lpstr>
      <vt:lpstr>The Little Rock Nine</vt:lpstr>
      <vt:lpstr>Enforcing the Brown Decision</vt:lpstr>
      <vt:lpstr>Impact of the Brown Decision</vt:lpstr>
      <vt:lpstr>Montgomery Bus Boycott, 1955</vt:lpstr>
      <vt:lpstr>Montgomery Bus Boycott, 1955</vt:lpstr>
      <vt:lpstr>Civil Rights Organizations</vt:lpstr>
      <vt:lpstr>Civil Rights Organizations</vt:lpstr>
      <vt:lpstr>Practicing Nonviolence</vt:lpstr>
      <vt:lpstr>Sit-ins</vt:lpstr>
      <vt:lpstr>Freedom Ride</vt:lpstr>
      <vt:lpstr>Freedom Ride</vt:lpstr>
      <vt:lpstr>Demonstrations in Birmingham</vt:lpstr>
      <vt:lpstr>Birmingham, AL</vt:lpstr>
      <vt:lpstr>Kennedy &amp; Johnson</vt:lpstr>
      <vt:lpstr>March on Washington</vt:lpstr>
      <vt:lpstr>Freedom Summer</vt:lpstr>
      <vt:lpstr>Freedom Summer</vt:lpstr>
      <vt:lpstr>Freedom Summer</vt:lpstr>
      <vt:lpstr>Selma to Montgomery</vt:lpstr>
    </vt:vector>
  </TitlesOfParts>
  <Company>Wake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 11.2</dc:title>
  <dc:creator>nmartin</dc:creator>
  <cp:lastModifiedBy>Nicole</cp:lastModifiedBy>
  <cp:revision>29</cp:revision>
  <dcterms:created xsi:type="dcterms:W3CDTF">2013-05-09T18:29:45Z</dcterms:created>
  <dcterms:modified xsi:type="dcterms:W3CDTF">2013-12-10T02:39:26Z</dcterms:modified>
</cp:coreProperties>
</file>