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82" r:id="rId2"/>
    <p:sldId id="283" r:id="rId3"/>
    <p:sldId id="276" r:id="rId4"/>
    <p:sldId id="290" r:id="rId5"/>
    <p:sldId id="291" r:id="rId6"/>
    <p:sldId id="292" r:id="rId7"/>
    <p:sldId id="289" r:id="rId8"/>
    <p:sldId id="287" r:id="rId9"/>
    <p:sldId id="293" r:id="rId10"/>
    <p:sldId id="303" r:id="rId11"/>
    <p:sldId id="305" r:id="rId12"/>
    <p:sldId id="286" r:id="rId13"/>
    <p:sldId id="309" r:id="rId14"/>
    <p:sldId id="285" r:id="rId15"/>
    <p:sldId id="297" r:id="rId16"/>
    <p:sldId id="299" r:id="rId17"/>
    <p:sldId id="300" r:id="rId18"/>
    <p:sldId id="311" r:id="rId19"/>
    <p:sldId id="288" r:id="rId20"/>
    <p:sldId id="302" r:id="rId21"/>
    <p:sldId id="28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0000CC"/>
    <a:srgbClr val="FFFF99"/>
    <a:srgbClr val="CC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46" autoAdjust="0"/>
    <p:restoredTop sz="97069" autoAdjust="0"/>
  </p:normalViewPr>
  <p:slideViewPr>
    <p:cSldViewPr>
      <p:cViewPr varScale="1">
        <p:scale>
          <a:sx n="70" d="100"/>
          <a:sy n="70" d="100"/>
        </p:scale>
        <p:origin x="8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8EAEE5-171B-432A-92BD-D93163D3CD1F}" type="slidenum">
              <a:rPr lang="en-US"/>
              <a:pPr>
                <a:defRPr/>
              </a:pPr>
              <a:t>‹#›</a:t>
            </a:fld>
            <a:endParaRPr lang="en-US"/>
          </a:p>
        </p:txBody>
      </p:sp>
    </p:spTree>
    <p:extLst>
      <p:ext uri="{BB962C8B-B14F-4D97-AF65-F5344CB8AC3E}">
        <p14:creationId xmlns:p14="http://schemas.microsoft.com/office/powerpoint/2010/main" val="3703969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D1BBFC4-A443-4208-982A-373538D9369C}"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HEALTH CARE REFORM Clinton had pledged to create a plan to guarantee affordable health care for all Americans, especially for the millions of Americans who lacked medical insurance. Once in office, Clinton appointed First Lady </a:t>
            </a:r>
            <a:r>
              <a:rPr lang="en-US" b="1" smtClean="0"/>
              <a:t>Hillary Rodham Clinton, </a:t>
            </a:r>
            <a:r>
              <a:rPr lang="en-US" smtClean="0"/>
              <a:t>a skilled lawyer and child-welfare advocate, to head the team creating the plan. The president presented the health care reform bill to Congress in September 1993. Congress debated the plan for a year. Intense lobbying and Republican attacks on the plan for promoting “big government” sealed its doom. In the end, Congress never even voted on the bill.</a:t>
            </a:r>
          </a:p>
        </p:txBody>
      </p:sp>
    </p:spTree>
    <p:extLst>
      <p:ext uri="{BB962C8B-B14F-4D97-AF65-F5344CB8AC3E}">
        <p14:creationId xmlns:p14="http://schemas.microsoft.com/office/powerpoint/2010/main" val="191170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BBC9FF6-4F26-49BE-947A-AF0A7F80911D}"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t>The improved economy—along with enlargement of police forces—combined to lower crime rates in the 1990s. However, fears were raised among Americans by acts of violence and terrorism around the country. A shocking crime occurred April 1999 when two students at Columbine High School, in Colorado, killed 12 students and a teacher and wounded 23 others, and then shot themselves. Americans were appalled at copycat crimes that began to occur. Some called for tougher gun control, while others argued that exposure to violent imagery should be curtailed. Violence had pervaded television news throughout the decade. In 1993, terrorists had exploded bombs in</a:t>
            </a:r>
          </a:p>
          <a:p>
            <a:r>
              <a:rPr lang="en-US" sz="1000" smtClean="0"/>
              <a:t>the World Trade Center in New York City. This was closely followed by a 1995 blast that destroyed a nine-story federal office building in Oklahoma City, killing 168 children, women, and men. Timothy McVeigh, an American veteran of the Gulf War, was found guilty in the Oklahoma bombing. He was executed in 2001, the first use of the federal death penalty in 38 years. Although American embassies and military targets abroad were subject to sporadic and deadly terrorist attacks during the decade, the U.S. was in no way prepared for a devastating attack that took place on its own soil on the morning of September 11, 2001. In a coordinated effort, two hijacked commercial jets struck the twin towers of the World Trade Center in New York City, one crashing just minutes after the other. The jets exploded on impact and subsequently leveled the tallest buildings of New York’s skyline, the symbolic center of American finance. About an hour later, a third plane tore into the Pentagon building, the U.S. military headquarters outside Washington, D.C. Air travel ceased almost immediately; across the nation planes in the air were ordered to land. During the evacuation of the White House and the New York financial district, a fourth hijacked plane crashed near Pittsburgh, Pennsylvania. About 3,000 people were killed in the attacks. These included all the passengers on all four planes, workers and visitors in the World Trade Center and the Pentagon, and hundreds of rescue workers. (See the first issue in “Issues for the 21st Century,” on page 1100.)</a:t>
            </a:r>
          </a:p>
        </p:txBody>
      </p:sp>
    </p:spTree>
    <p:extLst>
      <p:ext uri="{BB962C8B-B14F-4D97-AF65-F5344CB8AC3E}">
        <p14:creationId xmlns:p14="http://schemas.microsoft.com/office/powerpoint/2010/main" val="131529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156CDEE-887B-4AE8-9930-BACFCAB57EB3}" type="slidenum">
              <a:rPr lang="en-US" smtClean="0"/>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t>The improved economy—along with enlargement of police forces—combined to lower crime rates in the 1990s. However, fears were raised among Americans by acts of violence and terrorism around the country. A shocking crime occurred April 1999 when two students at Columbine High School, in Colorado, killed 12 students and a teacher and wounded 23 others, and then shot themselves. Americans were appalled at copycat crimes that began to occur. Some called for tougher gun control, while others argued that exposure to violent imagery should be curtailed. Violence had pervaded television news throughout the decade. In 1993, terrorists had exploded bombs in</a:t>
            </a:r>
          </a:p>
          <a:p>
            <a:r>
              <a:rPr lang="en-US" sz="1000" smtClean="0"/>
              <a:t>the World Trade Center in New York City. This was closely followed by a 1995 blast that destroyed a nine-story federal office building in Oklahoma City, killing 168 children, women, and men. Timothy McVeigh, an American veteran of the Gulf War, was found guilty in the Oklahoma bombing. He was executed in 2001, the first use of the federal death penalty in 38 years. Although American embassies and military targets abroad were subject to sporadic and deadly terrorist attacks during the decade, the U.S. was in no way prepared for a devastating attack that took place on its own soil on the morning of September 11, 2001. In a coordinated effort, two hijacked commercial jets struck the twin towers of the World Trade Center in New York City, one crashing just minutes after the other. The jets exploded on impact and subsequently leveled the tallest buildings of New York’s skyline, the symbolic center of American finance. About an hour later, a third plane tore into the Pentagon building, the U.S. military headquarters outside Washington, D.C. Air travel ceased almost immediately; across the nation planes in the air were ordered to land. During the evacuation of the White House and the New York financial district, a fourth hijacked plane crashed near Pittsburgh, Pennsylvania. About 3,000 people were killed in the attacks. These included all the passengers on all four planes, workers and visitors in the World Trade Center and the Pentagon, and hundreds of rescue workers. (See the first issue in “Issues for the 21st Century,” on page 1100.)</a:t>
            </a:r>
          </a:p>
        </p:txBody>
      </p:sp>
    </p:spTree>
    <p:extLst>
      <p:ext uri="{BB962C8B-B14F-4D97-AF65-F5344CB8AC3E}">
        <p14:creationId xmlns:p14="http://schemas.microsoft.com/office/powerpoint/2010/main" val="380914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797C808-65BE-46C0-991B-AF67A83D8C01}" type="slidenum">
              <a:rPr lang="en-US" smtClean="0"/>
              <a:pPr/>
              <a:t>17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In 1993, terrorists had exploded bombs in the World Trade Center in New York City. This was closely followed by a 1995 blast that destroyed a nine-story federal office building in Oklahoma City, killing 168 children, women, and men. Timothy McVeigh, an American veteran of the Gulf War, was found guilty in the Oklahoma bombing. He was executed in 2001, the first use of the federal death penalty in 38 years. Although American embassies and military targets abroad were subject to sporadic and deadly terrorist attacks during the decade, the U.S. was in no way prepared for a devastating attack that took place on its own soil on the morning of September 11, 2001. In a coordinated effort, two hijacked commercial jets struck the twin towers of the World Trade Center in New York City, one crashing just minutes after the other. The jets exploded on impact and subsequently leveled the tallest buildings of New York’s skyline, the symbolic center of American finance. About an hour later, a third plane tore into the Pentagon building, the U.S. military headquarters outside Washington, D.C. Air travel ceased almost immediately; across the nation planes in the air were ordered to land. During the evacuation of the White House and the New York financial district, a fourth hijacked plane crashed near Pittsburgh, Pennsylvania. About 3,000 people were killed in the attacks. These included all the passengers on all four planes, workers and visitors in the World Trade Center and the Pentagon, and hundreds of rescue workers. (See the first issue in “Issues for the 21st Century,” on page 1100.)</a:t>
            </a:r>
          </a:p>
        </p:txBody>
      </p:sp>
    </p:spTree>
    <p:extLst>
      <p:ext uri="{BB962C8B-B14F-4D97-AF65-F5344CB8AC3E}">
        <p14:creationId xmlns:p14="http://schemas.microsoft.com/office/powerpoint/2010/main" val="67647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797C808-65BE-46C0-991B-AF67A83D8C01}" type="slidenum">
              <a:rPr lang="en-US" smtClean="0"/>
              <a:pPr/>
              <a:t>18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In 1993, terrorists had exploded bombs in the World Trade Center in New York City. This was closely followed by a 1995 blast that destroyed a nine-story federal office building in Oklahoma City, killing 168 children, women, and men. Timothy McVeigh, an American veteran of the Gulf War, was found guilty in the Oklahoma bombing. He was executed in 2001, the first use of the federal death penalty in 38 years. Although American embassies and military targets abroad were subject to sporadic and deadly terrorist attacks during the decade, the U.S. was in no way prepared for a devastating attack that took place on its own soil on the morning of September 11, 2001. In a coordinated effort, two hijacked commercial jets struck the twin towers of the World Trade Center in New York City, one crashing just minutes after the other. The jets exploded on impact and subsequently leveled the tallest buildings of New York’s skyline, the symbolic center of American finance. About an hour later, a third plane tore into the Pentagon building, the U.S. military headquarters outside Washington, D.C. Air travel ceased almost immediately; across the nation planes in the air were ordered to land. During the evacuation of the White House and the New York financial district, a fourth hijacked plane crashed near Pittsburgh, Pennsylvania. About 3,000 people were killed in the attacks. These included all the passengers on all four planes, workers and visitors in the World Trade Center and the Pentagon, and hundreds of rescue workers. (See the first issue in “Issues for the 21st Century,” on page 1100.)</a:t>
            </a:r>
          </a:p>
        </p:txBody>
      </p:sp>
    </p:spTree>
    <p:extLst>
      <p:ext uri="{BB962C8B-B14F-4D97-AF65-F5344CB8AC3E}">
        <p14:creationId xmlns:p14="http://schemas.microsoft.com/office/powerpoint/2010/main" val="1178444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ABA0FF9-0D18-4207-9291-2F0AA6FB5B15}" type="slidenum">
              <a:rPr lang="en-US" smtClean="0"/>
              <a:pPr/>
              <a:t>19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CLINTON IMPEACHED President Clinton was accused of improperly using money from a land deal with the Whitewater Development Company to fund his 1984 gubernatorial reelection campaign. In addition, Clinton allegedly had lied under oath about having an improper relationship with a young White House intern. In 1998, Clinton admitted that he had had an improper relationship with the young woman, but he denied lying about the incident under oath or attempting to obstruct the investigation. In December 1998, the House of Representatives approved two articles of impeachment, charging the president with perjury and obstruction of justice. Clinton became only the second president—and the first in 130 years—to face a trial in the Senate. At the trial a month later, the Senate fell short of the 67 votes—a two-thirds majority—required to convict him. Clinton remained in office and apologized</a:t>
            </a:r>
          </a:p>
          <a:p>
            <a:r>
              <a:rPr lang="en-US" smtClean="0"/>
              <a:t>for his actions. </a:t>
            </a:r>
          </a:p>
        </p:txBody>
      </p:sp>
    </p:spTree>
    <p:extLst>
      <p:ext uri="{BB962C8B-B14F-4D97-AF65-F5344CB8AC3E}">
        <p14:creationId xmlns:p14="http://schemas.microsoft.com/office/powerpoint/2010/main" val="205217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752DBE9-F41E-4CD5-B601-5A617F87379D}" type="slidenum">
              <a:rPr lang="en-US" smtClean="0"/>
              <a:pPr/>
              <a:t>20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CLINTON IMPEACHED President Clinton was accused of improperly using money from a land deal with the Whitewater Development Company to fund his 1984 gubernatorial reelection campaign. In addition, Clinton allegedly had lied under oath about having an improper relationship with a young White House intern. In 1998, Clinton admitted that he had had an improper relationship with the young woman, but he denied lying about the incident under oath or attempting to obstruct the investigation. In December 1998, the House of Representatives approved two articles of impeachment, charging the president with perjury and obstruction of justice. Clinton became only the second president—and the first in 130 years—to face a trial in the Senate. At the trial a month later, the Senate fell short of the 67 votes—a two-thirds majority—required to convict him. Clinton remained in office and apologized for his actions. </a:t>
            </a:r>
          </a:p>
        </p:txBody>
      </p:sp>
    </p:spTree>
    <p:extLst>
      <p:ext uri="{BB962C8B-B14F-4D97-AF65-F5344CB8AC3E}">
        <p14:creationId xmlns:p14="http://schemas.microsoft.com/office/powerpoint/2010/main" val="354665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6B7486E-91EF-4E0F-8260-45A95FF80B63}"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REFORMING WELFARE Clinton and the congressional Republicans cooperated to reform the welfare system. In 1996, a bill was proposed to place limits on how long people could receive benefits. It also put an end to a 61-year federal guarantee of welfare, and instead gave states “block grants”—set amounts of federal money they could spend on welfare or for other social concerns. Although liberal Democrats feared the effects of eliminating the federal safety net for the poor, the president backed the bill. Over the next few years, states moved millions of people from welfare to jobs. Because of the strong economy, the transition was more successful than some had been predicting.</a:t>
            </a:r>
          </a:p>
          <a:p>
            <a:endParaRPr lang="en-US" smtClean="0"/>
          </a:p>
        </p:txBody>
      </p:sp>
    </p:spTree>
    <p:extLst>
      <p:ext uri="{BB962C8B-B14F-4D97-AF65-F5344CB8AC3E}">
        <p14:creationId xmlns:p14="http://schemas.microsoft.com/office/powerpoint/2010/main" val="402807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92129B7-1ECE-4077-8DE6-76B502278FB1}" type="slidenum">
              <a:rPr lang="en-US" smtClean="0"/>
              <a:pPr/>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BALANCED BUDGET AND AN ECONOMIC BOOM President Clinton was more successful in his efforts to reduce the federal budget deficit. Clinton and the Republican-controlled Congress agreed in 1997 on legislation to balance the federal budget by the year 2002. The bill cut spending by billions of dollars, lowered taxes to win Republican support, and included programs aimed at helping children and improving health care. A year later, Clinton announced that—for the first time in nearly 30 years—the federal budget had a surplus. That is, the government took in more than it spent. Surpluses were used, in part, to pay down the nation’s debt, which had soared to around $5.5 trillion. Perhaps the most effective tool in generating a surplus was the booming economy. About the time Clinton took office, the economy rebounded. Unemployment fell and the stock market soared to new heights. As a result, the government’s tax revenues rose, and fewer people received public aid. These factors helped slash the</a:t>
            </a:r>
          </a:p>
          <a:p>
            <a:r>
              <a:rPr lang="en-US" smtClean="0"/>
              <a:t>federal debt. </a:t>
            </a:r>
          </a:p>
        </p:txBody>
      </p:sp>
    </p:spTree>
    <p:extLst>
      <p:ext uri="{BB962C8B-B14F-4D97-AF65-F5344CB8AC3E}">
        <p14:creationId xmlns:p14="http://schemas.microsoft.com/office/powerpoint/2010/main" val="233716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FADD183-6B01-41A9-B9AC-88669D1C9502}"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year later, Clinton announced that—for the first time in nearly 30 years—the federal budget had a surplus. That is, the government took in more than it spent. Surpluses were used, in part, to pay down the nation’s debt, which had soared to around $5.5 trillion. Perhaps the most effective tool in generating a surplus was the booming economy. About the time Clinton took office, the economy rebounded. Unemployment fell and the stock market soared to new heights. As a result, the government’s tax revenues rose, and fewer people received public aid. These factors helped slash the federal debt.</a:t>
            </a:r>
          </a:p>
        </p:txBody>
      </p:sp>
    </p:spTree>
    <p:extLst>
      <p:ext uri="{BB962C8B-B14F-4D97-AF65-F5344CB8AC3E}">
        <p14:creationId xmlns:p14="http://schemas.microsoft.com/office/powerpoint/2010/main" val="341477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838E6BD-848C-4625-9DFB-A3DD91DDBB0F}"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t>Partisan Politics and Impeachment</a:t>
            </a:r>
          </a:p>
          <a:p>
            <a:r>
              <a:rPr lang="en-US" sz="1000" smtClean="0"/>
              <a:t>While Clinton and Congress worked together on deficit reduction and NAFTA, relations in Washington became increasingly partisan. In the midst of political wrangling, a scandal rocked the White House, and Bill Clinton became the second president in U.S. history to be impeached. </a:t>
            </a:r>
          </a:p>
          <a:p>
            <a:r>
              <a:rPr lang="en-US" sz="1000" smtClean="0"/>
              <a:t>REPUBLICANS TAKE CONTROL OF CONGRESS In mid-1994, after the failure of President Clinton’s health care plan and recurring questions regarding his leadership, Republican congressman </a:t>
            </a:r>
            <a:r>
              <a:rPr lang="en-US" sz="1000" b="1" smtClean="0"/>
              <a:t>Newt Gingrich </a:t>
            </a:r>
            <a:r>
              <a:rPr lang="en-US" sz="1000" smtClean="0"/>
              <a:t>began to turn voters’ dissatisfaction with Clinton into support for Republicans. He drafted a document called the </a:t>
            </a:r>
            <a:r>
              <a:rPr lang="en-US" sz="1000" b="1" smtClean="0"/>
              <a:t>Contract with America</a:t>
            </a:r>
            <a:r>
              <a:rPr lang="en-US" sz="1000" smtClean="0"/>
              <a:t>—ten items Republicans promised to enact if they won control of Congress. They included congressional term limits, a balanced budget amendment, tax cuts, tougher crime laws, and welfare reform. In the November 1994 election, the Republicans handed the Democrats a humiliating defeat. Voters gave Republicans control of both houses of Congress for the first time since 1954. Chosen as the new Speaker of the House, Newt Gingrich was jubilant. President Clinton and the Republican-controlled Congress clashed. Clinton opposed Republican budgets that slowed entitlements—federal programs which provide for basic human needs—such as Social Security and Medicaid. Clinton and Congress refused to compromise, and the Republicans refused to pass the larger budgets he wanted. As a result, the federal government shut down for almost a week in November 1995, and again for several weeks in the next two months. </a:t>
            </a:r>
          </a:p>
          <a:p>
            <a:r>
              <a:rPr lang="en-US" sz="1000" smtClean="0"/>
              <a:t>THE 1996 REELECTION The budget standoff helped Clinton, as did the strong economy and passage of the welfare reform law of 1996, which suggested an improved working relationship with Congress. As a result, voters reelected Clinton in November 1996. With 49 percent of the popular vote, he outpolled the Republican nominee, U.S. Senator Bob Dole, and the Reform Party candidate, H. Ross Perot. Still, the Republicans maintained control of the House and Senate. Both President Clinton and Republican leaders pledged to work more cooperatively. Soon however, the president faced his most severe problems yet. </a:t>
            </a:r>
          </a:p>
        </p:txBody>
      </p:sp>
    </p:spTree>
    <p:extLst>
      <p:ext uri="{BB962C8B-B14F-4D97-AF65-F5344CB8AC3E}">
        <p14:creationId xmlns:p14="http://schemas.microsoft.com/office/powerpoint/2010/main" val="311763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645AEF8-BFE4-4F5B-9D34-F6C474031857}"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t>Partisan Politics and Impeachment</a:t>
            </a:r>
          </a:p>
          <a:p>
            <a:r>
              <a:rPr lang="en-US" sz="1000" smtClean="0"/>
              <a:t>REPUBLICANS TAKE CONTROL OF CONGRESS In mid-1994, after the failure of President Clinton’s health care plan and recurring questions regarding his leadership, Republican congressman </a:t>
            </a:r>
            <a:r>
              <a:rPr lang="en-US" sz="1000" b="1" smtClean="0"/>
              <a:t>Newt Gingrich </a:t>
            </a:r>
            <a:r>
              <a:rPr lang="en-US" sz="1000" smtClean="0"/>
              <a:t>began to turn voters’ dissatisfaction with Clinton into support for Republicans. He drafted a document called the </a:t>
            </a:r>
            <a:r>
              <a:rPr lang="en-US" sz="1000" b="1" smtClean="0"/>
              <a:t>Contract with America</a:t>
            </a:r>
            <a:r>
              <a:rPr lang="en-US" sz="1000" smtClean="0"/>
              <a:t>—ten items Republicans promised to enact if they won control of Congress. They included congressional term limits, a balanced budget amendment, tax cuts, tougher crime laws, and welfare reform. In the November 1994 election, the Republicans handed the Democrats a humiliating defeat. Voters gave Republicans control of both houses of Congress for the first time since 1954. Chosen as the new Speaker of the House, Newt Gingrich was jubilant. President Clinton and the Republican-controlled Congress clashed. Clinton opposed Republican budgets that slowed entitlements—federal programs which provide for basic human needs—such as Social Security and Medicaid. Clinton and Congress refused to compromise, and the Republicans refused to pass the larger budgets he wanted. As a result, the federal government shut down for almost a week in November 1995, and again for several weeks in the next two months. </a:t>
            </a:r>
          </a:p>
          <a:p>
            <a:r>
              <a:rPr lang="en-US" sz="1000" smtClean="0"/>
              <a:t>THE 1996 REELECTION The budget standoff helped Clinton, as did the strong economy and passage of the welfare reform law of 1996, which suggested an improved working relationship with Congress. As a result, voters reelected Clinton in November 1996. With 49 percent of the popular vote, he outpolled the Republican nominee, U.S. Senator Bob Dole, and the Reform Party candidate, H. Ross Perot. Still, the Republicans maintained control of the House and Senate. Both President Clinton and Republican leaders pledged to work more cooperatively. Soon however, the president faced his most severe problems yet. </a:t>
            </a:r>
          </a:p>
        </p:txBody>
      </p:sp>
    </p:spTree>
    <p:extLst>
      <p:ext uri="{BB962C8B-B14F-4D97-AF65-F5344CB8AC3E}">
        <p14:creationId xmlns:p14="http://schemas.microsoft.com/office/powerpoint/2010/main" val="80338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A652010-F9A4-45BF-A298-2CBECD0C736A}" type="slidenum">
              <a:rPr lang="en-US" smtClean="0"/>
              <a:pPr/>
              <a:t>12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800" smtClean="0"/>
              <a:t>New Foreign Policy Challenges  </a:t>
            </a:r>
          </a:p>
          <a:p>
            <a:pPr>
              <a:lnSpc>
                <a:spcPct val="80000"/>
              </a:lnSpc>
            </a:pPr>
            <a:r>
              <a:rPr lang="en-US" sz="800" smtClean="0"/>
              <a:t>Conflicts and confused alliances grew in the wake of the Cold War. The question of U.S. intervention overseas, and the globalization of the economy presented the United States with a host of new challenges. </a:t>
            </a:r>
          </a:p>
          <a:p>
            <a:pPr>
              <a:lnSpc>
                <a:spcPct val="80000"/>
              </a:lnSpc>
            </a:pPr>
            <a:r>
              <a:rPr lang="en-US" sz="800" smtClean="0"/>
              <a:t>RELATIONS WITH FORMER COLD WAR FOES Maintaining strong relations with Russia and China became major goals for the Clinton administration. Throughout the 1990s, the U.S. and Russia cooperated on economic and arms control issues. Still, Russia criticized U.S. intervention in Yugoslavia, where a bloody civil war raged. Meanwhile, U.S. officials protested against Russian attacks on rebels in the Russian region of Chechnya. U.S. relations with China were strained as well. Clinton had stressed that he would lean on China to grant its citizens more democratic rights. As president, however, he put greater emphasis on increasing trade with China. Despite concerns that Chinese spies had stolen U.S. defense secrets, Clinton supported a bill—passed in 2000—granting China permanent trade rights.</a:t>
            </a:r>
          </a:p>
          <a:p>
            <a:pPr>
              <a:lnSpc>
                <a:spcPct val="80000"/>
              </a:lnSpc>
            </a:pPr>
            <a:r>
              <a:rPr lang="en-US" sz="800" smtClean="0"/>
              <a:t>TROOPS ABROAD With the Cold War over, the United States turned more of its attention to regional conflicts. President Clinton proved willing to use troops to end conflicts overseas. In 1991, military leaders in Haiti forced the elected president from office. Thousands of refugees fled the military leaders’ harsh rule. In 1994, President Clinton dispatched American troops to Haiti, and the military rulers were forced to step down. Other interventions occurred in the former Communist country of Yugoslavia. In 1991, Yugoslavia broke apart into five nations. In Bosnia, one of</a:t>
            </a:r>
          </a:p>
          <a:p>
            <a:pPr>
              <a:lnSpc>
                <a:spcPct val="80000"/>
              </a:lnSpc>
            </a:pPr>
            <a:r>
              <a:rPr lang="en-US" sz="800" smtClean="0"/>
              <a:t>the newly independent states, Serbs began “ethnic cleansing,” killing or expelling from their homes people of certain ethnic groups. In 1995, the United States helped negotiate a peace agreement in Bosnia. Clinton sent U.S. troops to join NATO troops to help ensure the deal. About three years later, Serb forces attacked ethnic Albanians in the Serb province of Kosovo. The U.S. and its NATO allies launched air strikes against Serbian targets in 1999, forcing the Serbs to back down. Again, American troops followed up by participating in an international peace-keeping force. In both Bosnia and Kosovo, the administration promised early withdrawal. However, the U.S. troops stayed longer than had been intended, drawing criticism of Clinton’s policies. </a:t>
            </a:r>
          </a:p>
          <a:p>
            <a:pPr>
              <a:lnSpc>
                <a:spcPct val="80000"/>
              </a:lnSpc>
            </a:pPr>
            <a:r>
              <a:rPr lang="en-US" sz="800" smtClean="0"/>
              <a:t>TRADE AND THE GLOBAL ECONOMY Seeing flourishing trade as essential to U.S. prosperity and to world economic</a:t>
            </a:r>
          </a:p>
          <a:p>
            <a:pPr>
              <a:lnSpc>
                <a:spcPct val="80000"/>
              </a:lnSpc>
            </a:pPr>
            <a:r>
              <a:rPr lang="en-US" sz="800" smtClean="0"/>
              <a:t>and political stability, President Clinton championed the </a:t>
            </a:r>
            <a:r>
              <a:rPr lang="en-US" sz="800" b="1" smtClean="0"/>
              <a:t>North American Free Trade Agreement (NAFTA). </a:t>
            </a:r>
            <a:r>
              <a:rPr lang="en-US" sz="800" smtClean="0"/>
              <a:t>This legislation would bring Mexico into the free-trade zone that the United States and Canada already had formed. Supporters said NAFTA would strengthen all three economies and create more American jobs. Opponents insisted that NAFTA would transfer American jobs to Mexico, where wages were lower, and harm the environment because of Mexico’s weaker antipollution laws. Congress rejected these arguments, and the treaty was ratified by all three countries’ legislatures in 1993. Once the treaty took effect, on January 1, 1994, trade with Mexico increased. Critics of free trade and the global economy remained vocal, however. In late 1999, the World Trade Organization (WTO), an organization that promotes trade and economic development, met in Seattle. Demonstrators protested that the</a:t>
            </a:r>
          </a:p>
          <a:p>
            <a:pPr>
              <a:lnSpc>
                <a:spcPct val="80000"/>
              </a:lnSpc>
            </a:pPr>
            <a:r>
              <a:rPr lang="en-US" sz="800" smtClean="0"/>
              <a:t>WTO made decisions with little public input and that these decisions harmed poorer countries, the environment, and American manufacturing workers. Subsequent anti-globalization protests have been held worldwide. Violent clashes</a:t>
            </a:r>
          </a:p>
          <a:p>
            <a:pPr>
              <a:lnSpc>
                <a:spcPct val="80000"/>
              </a:lnSpc>
            </a:pPr>
            <a:r>
              <a:rPr lang="en-US" sz="800" smtClean="0"/>
              <a:t>erupted between police and demonstrators at the April 2001 third Summit of the Americas, held in Quebec City, Canada. Nevertheless, the activists failed to halt plans to launch, by 2006, the Free Trade Area of the Americas (FTAA)—an enlarged version of NAFTA covering the 34 countries in the Western Hemisphere, except Cuba. </a:t>
            </a:r>
          </a:p>
        </p:txBody>
      </p:sp>
    </p:spTree>
    <p:extLst>
      <p:ext uri="{BB962C8B-B14F-4D97-AF65-F5344CB8AC3E}">
        <p14:creationId xmlns:p14="http://schemas.microsoft.com/office/powerpoint/2010/main" val="208021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A652010-F9A4-45BF-A298-2CBECD0C736A}" type="slidenum">
              <a:rPr lang="en-US" smtClean="0"/>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800" smtClean="0"/>
              <a:t>New Foreign Policy Challenges  </a:t>
            </a:r>
          </a:p>
          <a:p>
            <a:pPr>
              <a:lnSpc>
                <a:spcPct val="80000"/>
              </a:lnSpc>
            </a:pPr>
            <a:r>
              <a:rPr lang="en-US" sz="800" smtClean="0"/>
              <a:t>Conflicts and confused alliances grew in the wake of the Cold War. The question of U.S. intervention overseas, and the globalization of the economy presented the United States with a host of new challenges. </a:t>
            </a:r>
          </a:p>
          <a:p>
            <a:pPr>
              <a:lnSpc>
                <a:spcPct val="80000"/>
              </a:lnSpc>
            </a:pPr>
            <a:r>
              <a:rPr lang="en-US" sz="800" smtClean="0"/>
              <a:t>RELATIONS WITH FORMER COLD WAR FOES Maintaining strong relations with Russia and China became major goals for the Clinton administration. Throughout the 1990s, the U.S. and Russia cooperated on economic and arms control issues. Still, Russia criticized U.S. intervention in Yugoslavia, where a bloody civil war raged. Meanwhile, U.S. officials protested against Russian attacks on rebels in the Russian region of Chechnya. U.S. relations with China were strained as well. Clinton had stressed that he would lean on China to grant its citizens more democratic rights. As president, however, he put greater emphasis on increasing trade with China. Despite concerns that Chinese spies had stolen U.S. defense secrets, Clinton supported a bill—passed in 2000—granting China permanent trade rights.</a:t>
            </a:r>
          </a:p>
          <a:p>
            <a:pPr>
              <a:lnSpc>
                <a:spcPct val="80000"/>
              </a:lnSpc>
            </a:pPr>
            <a:r>
              <a:rPr lang="en-US" sz="800" smtClean="0"/>
              <a:t>TROOPS ABROAD With the Cold War over, the United States turned more of its attention to regional conflicts. President Clinton proved willing to use troops to end conflicts overseas. In 1991, military leaders in Haiti forced the elected president from office. Thousands of refugees fled the military leaders’ harsh rule. In 1994, President Clinton dispatched American troops to Haiti, and the military rulers were forced to step down. Other interventions occurred in the former Communist country of Yugoslavia. In 1991, Yugoslavia broke apart into five nations. In Bosnia, one of</a:t>
            </a:r>
          </a:p>
          <a:p>
            <a:pPr>
              <a:lnSpc>
                <a:spcPct val="80000"/>
              </a:lnSpc>
            </a:pPr>
            <a:r>
              <a:rPr lang="en-US" sz="800" smtClean="0"/>
              <a:t>the newly independent states, Serbs began “ethnic cleansing,” killing or expelling from their homes people of certain ethnic groups. In 1995, the United States helped negotiate a peace agreement in Bosnia. Clinton sent U.S. troops to join NATO troops to help ensure the deal. About three years later, Serb forces attacked ethnic Albanians in the Serb province of Kosovo. The U.S. and its NATO allies launched air strikes against Serbian targets in 1999, forcing the Serbs to back down. Again, American troops followed up by participating in an international peace-keeping force. In both Bosnia and Kosovo, the administration promised early withdrawal. However, the U.S. troops stayed longer than had been intended, drawing criticism of Clinton’s policies. </a:t>
            </a:r>
          </a:p>
          <a:p>
            <a:pPr>
              <a:lnSpc>
                <a:spcPct val="80000"/>
              </a:lnSpc>
            </a:pPr>
            <a:r>
              <a:rPr lang="en-US" sz="800" smtClean="0"/>
              <a:t>TRADE AND THE GLOBAL ECONOMY Seeing flourishing trade as essential to U.S. prosperity and to world economic</a:t>
            </a:r>
          </a:p>
          <a:p>
            <a:pPr>
              <a:lnSpc>
                <a:spcPct val="80000"/>
              </a:lnSpc>
            </a:pPr>
            <a:r>
              <a:rPr lang="en-US" sz="800" smtClean="0"/>
              <a:t>and political stability, President Clinton championed the </a:t>
            </a:r>
            <a:r>
              <a:rPr lang="en-US" sz="800" b="1" smtClean="0"/>
              <a:t>North American Free Trade Agreement (NAFTA). </a:t>
            </a:r>
            <a:r>
              <a:rPr lang="en-US" sz="800" smtClean="0"/>
              <a:t>This legislation would bring Mexico into the free-trade zone that the United States and Canada already had formed. Supporters said NAFTA would strengthen all three economies and create more American jobs. Opponents insisted that NAFTA would transfer American jobs to Mexico, where wages were lower, and harm the environment because of Mexico’s weaker antipollution laws. Congress rejected these arguments, and the treaty was ratified by all three countries’ legislatures in 1993. Once the treaty took effect, on January 1, 1994, trade with Mexico increased. Critics of free trade and the global economy remained vocal, however. In late 1999, the World Trade Organization (WTO), an organization that promotes trade and economic development, met in Seattle. Demonstrators protested that the</a:t>
            </a:r>
          </a:p>
          <a:p>
            <a:pPr>
              <a:lnSpc>
                <a:spcPct val="80000"/>
              </a:lnSpc>
            </a:pPr>
            <a:r>
              <a:rPr lang="en-US" sz="800" smtClean="0"/>
              <a:t>WTO made decisions with little public input and that these decisions harmed poorer countries, the environment, and American manufacturing workers. Subsequent anti-globalization protests have been held worldwide. Violent clashes</a:t>
            </a:r>
          </a:p>
          <a:p>
            <a:pPr>
              <a:lnSpc>
                <a:spcPct val="80000"/>
              </a:lnSpc>
            </a:pPr>
            <a:r>
              <a:rPr lang="en-US" sz="800" smtClean="0"/>
              <a:t>erupted between police and demonstrators at the April 2001 third Summit of the Americas, held in Quebec City, Canada. Nevertheless, the activists failed to halt plans to launch, by 2006, the Free Trade Area of the Americas (FTAA)—an enlarged version of NAFTA covering the 34 countries in the Western Hemisphere, except Cuba. </a:t>
            </a:r>
          </a:p>
        </p:txBody>
      </p:sp>
    </p:spTree>
    <p:extLst>
      <p:ext uri="{BB962C8B-B14F-4D97-AF65-F5344CB8AC3E}">
        <p14:creationId xmlns:p14="http://schemas.microsoft.com/office/powerpoint/2010/main" val="248220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CFC9570-D66A-401D-9F43-63BE7969D7F9}" type="slidenum">
              <a:rPr lang="en-US" smtClean="0"/>
              <a:pPr/>
              <a:t>14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t>The improved economy—along with enlargement of police forces—combined to lower crime rates in the 1990s. However, fears were raised among Americans by acts of violence and terrorism around the country. A shocking crime occurred April 1999 when two students at Columbine High School, in Colorado, killed 12 students and a teacher and wounded 23 others, and then shot themselves. Americans were appalled at copycat crimes that began to occur. Some called for tougher gun control, while others argued that exposure to violent imagery should be curtailed. Violence had pervaded television news throughout the decade. In 1993, terrorists had exploded bombs in</a:t>
            </a:r>
          </a:p>
          <a:p>
            <a:r>
              <a:rPr lang="en-US" sz="1000" smtClean="0"/>
              <a:t>the World Trade Center in New York City. This was closely followed by a 1995 blast that destroyed a nine-story federal office building in Oklahoma City, killing 168 children, women, and men. Timothy McVeigh, an American veteran of the Gulf War, was found guilty in the Oklahoma bombing. He was executed in 2001, the first use of the federal death penalty in 38 years. Although American embassies and military targets abroad were subject to sporadic and deadly terrorist attacks during the decade, the U.S. was in no way prepared for a devastating attack that took place on its own soil on the morning of September 11, 2001. In a coordinated effort, two hijacked commercial jets struck the twin towers of the World Trade Center in New York City, one crashing just minutes after the other. The jets exploded on impact and subsequently leveled the tallest buildings of New York’s skyline, the symbolic center of American finance. About an hour later, a third plane tore into the Pentagon building, the U.S. military headquarters outside Washington, D.C. Air travel ceased almost immediately; across the nation planes in the air were ordered to land. During the evacuation of the White House and the New York financial district, a fourth hijacked plane crashed near Pittsburgh, Pennsylvania. About 3,000 people were killed in the attacks. These included all the passengers on all four planes, workers and visitors in the World Trade Center and the Pentagon, and hundreds of rescue workers. (See the first issue in “Issues for the 21st Century,” on page 1100.)</a:t>
            </a:r>
          </a:p>
        </p:txBody>
      </p:sp>
    </p:spTree>
    <p:extLst>
      <p:ext uri="{BB962C8B-B14F-4D97-AF65-F5344CB8AC3E}">
        <p14:creationId xmlns:p14="http://schemas.microsoft.com/office/powerpoint/2010/main" val="331440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4"/>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8"/>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49"/>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2" y="1749"/>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258 h 385"/>
                <a:gd name="T2" fmla="*/ 5762 w 5762"/>
                <a:gd name="T3" fmla="*/ 246 h 385"/>
                <a:gd name="T4" fmla="*/ 5762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3097"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3098"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240915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3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620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316541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63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542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40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50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139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46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997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01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6" y="1671"/>
                <a:ext cx="624" cy="423"/>
              </a:xfrm>
              <a:custGeom>
                <a:avLst/>
                <a:gdLst>
                  <a:gd name="T0" fmla="*/ 0 w 624"/>
                  <a:gd name="T1" fmla="*/ 0 h 317"/>
                  <a:gd name="T2" fmla="*/ 0 w 624"/>
                  <a:gd name="T3" fmla="*/ 862 h 317"/>
                  <a:gd name="T4" fmla="*/ 624 w 624"/>
                  <a:gd name="T5" fmla="*/ 8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3" y="1755"/>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198 h 317"/>
                  <a:gd name="T4" fmla="*/ 624 w 624"/>
                  <a:gd name="T5" fmla="*/ 19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9" y="1699"/>
                <a:ext cx="624" cy="364"/>
              </a:xfrm>
              <a:custGeom>
                <a:avLst/>
                <a:gdLst>
                  <a:gd name="T0" fmla="*/ 0 w 624"/>
                  <a:gd name="T1" fmla="*/ 0 h 272"/>
                  <a:gd name="T2" fmla="*/ 0 w 624"/>
                  <a:gd name="T3" fmla="*/ 873 h 272"/>
                  <a:gd name="T4" fmla="*/ 240 w 624"/>
                  <a:gd name="T5" fmla="*/ 769 h 272"/>
                  <a:gd name="T6" fmla="*/ 624 w 624"/>
                  <a:gd name="T7" fmla="*/ 87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2" y="1728"/>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3" y="1662"/>
                <a:ext cx="624" cy="420"/>
              </a:xfrm>
              <a:custGeom>
                <a:avLst/>
                <a:gdLst>
                  <a:gd name="T0" fmla="*/ 0 w 624"/>
                  <a:gd name="T1" fmla="*/ 0 h 317"/>
                  <a:gd name="T2" fmla="*/ 0 w 624"/>
                  <a:gd name="T3" fmla="*/ 837 h 317"/>
                  <a:gd name="T4" fmla="*/ 624 w 624"/>
                  <a:gd name="T5" fmla="*/ 83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12 h 370"/>
                  <a:gd name="T2" fmla="*/ 0 w 624"/>
                  <a:gd name="T3" fmla="*/ 75 h 370"/>
                  <a:gd name="T4" fmla="*/ 624 w 624"/>
                  <a:gd name="T5" fmla="*/ 75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8" y="1729"/>
                <a:ext cx="624" cy="292"/>
              </a:xfrm>
              <a:custGeom>
                <a:avLst/>
                <a:gdLst>
                  <a:gd name="T0" fmla="*/ 0 w 624"/>
                  <a:gd name="T1" fmla="*/ 0 h 317"/>
                  <a:gd name="T2" fmla="*/ 0 w 624"/>
                  <a:gd name="T3" fmla="*/ 196 h 317"/>
                  <a:gd name="T4" fmla="*/ 624 w 624"/>
                  <a:gd name="T5" fmla="*/ 19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834 h 272"/>
                  <a:gd name="T4" fmla="*/ 240 w 624"/>
                  <a:gd name="T5" fmla="*/ 737 h 272"/>
                  <a:gd name="T6" fmla="*/ 624 w 624"/>
                  <a:gd name="T7" fmla="*/ 83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9"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71" y="1664"/>
                <a:ext cx="624" cy="420"/>
              </a:xfrm>
              <a:custGeom>
                <a:avLst/>
                <a:gdLst>
                  <a:gd name="T0" fmla="*/ 0 w 624"/>
                  <a:gd name="T1" fmla="*/ 0 h 317"/>
                  <a:gd name="T2" fmla="*/ 0 w 624"/>
                  <a:gd name="T3" fmla="*/ 837 h 317"/>
                  <a:gd name="T4" fmla="*/ 624 w 624"/>
                  <a:gd name="T5" fmla="*/ 83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5" y="1665"/>
                <a:ext cx="624" cy="423"/>
              </a:xfrm>
              <a:custGeom>
                <a:avLst/>
                <a:gdLst>
                  <a:gd name="T0" fmla="*/ 0 w 624"/>
                  <a:gd name="T1" fmla="*/ 0 h 317"/>
                  <a:gd name="T2" fmla="*/ 0 w 624"/>
                  <a:gd name="T3" fmla="*/ 862 h 317"/>
                  <a:gd name="T4" fmla="*/ 624 w 624"/>
                  <a:gd name="T5" fmla="*/ 8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72" y="1744"/>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9"/>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5" y="1688"/>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8" y="1715"/>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258 h 385"/>
                <a:gd name="T2" fmla="*/ 1820 w 5762"/>
                <a:gd name="T3" fmla="*/ 246 h 385"/>
                <a:gd name="T4" fmla="*/ 1820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1820 w 5761"/>
                <a:gd name="T3" fmla="*/ 0 h 189"/>
                <a:gd name="T4" fmla="*/ 1820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defRPr>
      </a:lvl5pPr>
      <a:lvl6pPr marL="457200" algn="ctr" rtl="0" eaLnBrk="0" fontAlgn="base" hangingPunct="0">
        <a:spcBef>
          <a:spcPct val="0"/>
        </a:spcBef>
        <a:spcAft>
          <a:spcPct val="0"/>
        </a:spcAft>
        <a:defRPr kumimoji="1" sz="4400">
          <a:solidFill>
            <a:schemeClr val="tx2"/>
          </a:solidFill>
          <a:latin typeface="Calibri" pitchFamily="34" charset="0"/>
        </a:defRPr>
      </a:lvl6pPr>
      <a:lvl7pPr marL="914400" algn="ctr" rtl="0" eaLnBrk="0" fontAlgn="base" hangingPunct="0">
        <a:spcBef>
          <a:spcPct val="0"/>
        </a:spcBef>
        <a:spcAft>
          <a:spcPct val="0"/>
        </a:spcAft>
        <a:defRPr kumimoji="1" sz="4400">
          <a:solidFill>
            <a:schemeClr val="tx2"/>
          </a:solidFill>
          <a:latin typeface="Calibri" pitchFamily="34" charset="0"/>
        </a:defRPr>
      </a:lvl7pPr>
      <a:lvl8pPr marL="1371600" algn="ctr" rtl="0" eaLnBrk="0" fontAlgn="base" hangingPunct="0">
        <a:spcBef>
          <a:spcPct val="0"/>
        </a:spcBef>
        <a:spcAft>
          <a:spcPct val="0"/>
        </a:spcAft>
        <a:defRPr kumimoji="1" sz="4400">
          <a:solidFill>
            <a:schemeClr val="tx2"/>
          </a:solidFill>
          <a:latin typeface="Calibri" pitchFamily="34" charset="0"/>
        </a:defRPr>
      </a:lvl8pPr>
      <a:lvl9pPr marL="1828800" algn="ctr" rtl="0" eaLnBrk="0" fontAlgn="base" hangingPunct="0">
        <a:spcBef>
          <a:spcPct val="0"/>
        </a:spcBef>
        <a:spcAft>
          <a:spcPct val="0"/>
        </a:spcAft>
        <a:defRPr kumimoji="1"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Kw2pRnBgeB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youtube.com/watch?v=SW1ZDIXiuS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EA22SKaQ5h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youtube.com/watch?v=7Dq66E-XhN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7Dq66E-XhN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www.time.com/time/magazine/0,9263,7601980202,00.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VTkUeb6zQFA"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 y="114300"/>
            <a:ext cx="9105900" cy="1600200"/>
          </a:xfrm>
        </p:spPr>
        <p:txBody>
          <a:bodyPr/>
          <a:lstStyle/>
          <a:p>
            <a:pPr marL="0" indent="0" algn="ctr">
              <a:lnSpc>
                <a:spcPct val="85000"/>
              </a:lnSpc>
              <a:buFont typeface="Arial" charset="0"/>
              <a:buNone/>
            </a:pPr>
            <a:r>
              <a:rPr lang="en-US" sz="3200" dirty="0" smtClean="0"/>
              <a:t>Republican control of the presidency </a:t>
            </a:r>
            <a:br>
              <a:rPr lang="en-US" sz="3200" dirty="0" smtClean="0"/>
            </a:br>
            <a:r>
              <a:rPr lang="en-US" sz="3200" dirty="0" smtClean="0"/>
              <a:t>continued after Reagan under George Bush</a:t>
            </a:r>
          </a:p>
        </p:txBody>
      </p:sp>
      <p:sp>
        <p:nvSpPr>
          <p:cNvPr id="57348" name="Rectangle 4"/>
          <p:cNvSpPr>
            <a:spLocks noChangeArrowheads="1"/>
          </p:cNvSpPr>
          <p:nvPr/>
        </p:nvSpPr>
        <p:spPr bwMode="auto">
          <a:xfrm>
            <a:off x="76199" y="1331619"/>
            <a:ext cx="5484051" cy="13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85000"/>
              </a:lnSpc>
              <a:spcBef>
                <a:spcPct val="20000"/>
              </a:spcBef>
              <a:buClr>
                <a:schemeClr val="accent1"/>
              </a:buClr>
              <a:buFont typeface="Arial" charset="0"/>
              <a:buNone/>
            </a:pPr>
            <a:r>
              <a:rPr kumimoji="1" lang="en-US" sz="3200" dirty="0">
                <a:solidFill>
                  <a:srgbClr val="0000CC"/>
                </a:solidFill>
                <a:latin typeface="Calibri" pitchFamily="34" charset="0"/>
              </a:rPr>
              <a:t>After defeating Iraq in the Persian Gulf War in 1991, Bush’s popularity was high</a:t>
            </a:r>
          </a:p>
        </p:txBody>
      </p:sp>
      <p:sp>
        <p:nvSpPr>
          <p:cNvPr id="57349" name="Rectangle 5"/>
          <p:cNvSpPr>
            <a:spLocks noChangeArrowheads="1"/>
          </p:cNvSpPr>
          <p:nvPr/>
        </p:nvSpPr>
        <p:spPr bwMode="auto">
          <a:xfrm>
            <a:off x="0" y="4800600"/>
            <a:ext cx="5334000" cy="17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20000"/>
              </a:spcBef>
              <a:buClr>
                <a:schemeClr val="accent1"/>
              </a:buClr>
              <a:buFont typeface="Arial" charset="0"/>
              <a:buNone/>
            </a:pPr>
            <a:r>
              <a:rPr kumimoji="1" lang="en-US" sz="3200">
                <a:solidFill>
                  <a:schemeClr val="folHlink"/>
                </a:solidFill>
                <a:latin typeface="Calibri" pitchFamily="34" charset="0"/>
              </a:rPr>
              <a:t>But, large gov’t deficits </a:t>
            </a:r>
            <a:br>
              <a:rPr kumimoji="1" lang="en-US" sz="3200">
                <a:solidFill>
                  <a:schemeClr val="folHlink"/>
                </a:solidFill>
                <a:latin typeface="Calibri" pitchFamily="34" charset="0"/>
              </a:rPr>
            </a:br>
            <a:r>
              <a:rPr kumimoji="1" lang="en-US" sz="3200">
                <a:solidFill>
                  <a:schemeClr val="folHlink"/>
                </a:solidFill>
                <a:latin typeface="Calibri" pitchFamily="34" charset="0"/>
              </a:rPr>
              <a:t>due to years of tax cuts &amp; increased military spending led to a recession in 1992</a:t>
            </a:r>
          </a:p>
        </p:txBody>
      </p:sp>
      <p:pic>
        <p:nvPicPr>
          <p:cNvPr id="4102" name="Picture 7" descr="Bush"/>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5560251" y="1143000"/>
            <a:ext cx="36012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Rectangle 8"/>
          <p:cNvSpPr>
            <a:spLocks noChangeArrowheads="1"/>
          </p:cNvSpPr>
          <p:nvPr/>
        </p:nvSpPr>
        <p:spPr bwMode="auto">
          <a:xfrm>
            <a:off x="38100" y="2837863"/>
            <a:ext cx="5410200" cy="17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20000"/>
              </a:spcBef>
              <a:buClr>
                <a:schemeClr val="accent1"/>
              </a:buClr>
              <a:buFont typeface="Arial" charset="0"/>
              <a:buNone/>
            </a:pPr>
            <a:r>
              <a:rPr kumimoji="1" lang="en-US" sz="3200" dirty="0">
                <a:solidFill>
                  <a:srgbClr val="003300"/>
                </a:solidFill>
                <a:latin typeface="Calibri" pitchFamily="34" charset="0"/>
              </a:rPr>
              <a:t>After promising </a:t>
            </a:r>
            <a:br>
              <a:rPr kumimoji="1" lang="en-US" sz="3200" dirty="0">
                <a:solidFill>
                  <a:srgbClr val="003300"/>
                </a:solidFill>
                <a:latin typeface="Calibri" pitchFamily="34" charset="0"/>
              </a:rPr>
            </a:br>
            <a:r>
              <a:rPr kumimoji="1" lang="en-US" sz="3200" dirty="0">
                <a:solidFill>
                  <a:srgbClr val="003300"/>
                </a:solidFill>
                <a:latin typeface="Calibri" pitchFamily="34" charset="0"/>
              </a:rPr>
              <a:t>“no new taxes” in 1988, Bush raised taxes in order to decrease deficit spending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7348"/>
                                        </p:tgtEl>
                                      </p:cBhvr>
                                    </p:animEffect>
                                    <p:set>
                                      <p:cBhvr>
                                        <p:cTn id="7" dur="1" fill="hold">
                                          <p:stCondLst>
                                            <p:cond delay="499"/>
                                          </p:stCondLst>
                                        </p:cTn>
                                        <p:tgtEl>
                                          <p:spTgt spid="573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7349"/>
                                        </p:tgtEl>
                                      </p:cBhvr>
                                    </p:animEffect>
                                    <p:set>
                                      <p:cBhvr>
                                        <p:cTn id="10" dur="1" fill="hold">
                                          <p:stCondLst>
                                            <p:cond delay="499"/>
                                          </p:stCondLst>
                                        </p:cTn>
                                        <p:tgtEl>
                                          <p:spTgt spid="5734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7352"/>
                                        </p:tgtEl>
                                        <p:attrNameLst>
                                          <p:attrName>style.visibility</p:attrName>
                                        </p:attrNameLst>
                                      </p:cBhvr>
                                      <p:to>
                                        <p:strVal val="visible"/>
                                      </p:to>
                                    </p:set>
                                    <p:animEffect transition="in" filter="fade">
                                      <p:cBhvr>
                                        <p:cTn id="13"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p:bldP spid="5735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0"/>
            <a:ext cx="7772400" cy="685800"/>
          </a:xfrm>
        </p:spPr>
        <p:txBody>
          <a:bodyPr/>
          <a:lstStyle/>
          <a:p>
            <a:r>
              <a:rPr lang="en-US" smtClean="0"/>
              <a:t>Foreign Policy</a:t>
            </a:r>
          </a:p>
        </p:txBody>
      </p:sp>
      <p:sp>
        <p:nvSpPr>
          <p:cNvPr id="96259" name="Rectangle 3"/>
          <p:cNvSpPr>
            <a:spLocks noGrp="1" noChangeArrowheads="1"/>
          </p:cNvSpPr>
          <p:nvPr>
            <p:ph type="body" idx="1"/>
          </p:nvPr>
        </p:nvSpPr>
        <p:spPr>
          <a:xfrm>
            <a:off x="0" y="609600"/>
            <a:ext cx="4038600" cy="6096000"/>
          </a:xfrm>
        </p:spPr>
        <p:txBody>
          <a:bodyPr/>
          <a:lstStyle/>
          <a:p>
            <a:pPr marL="0" indent="0" algn="ctr">
              <a:lnSpc>
                <a:spcPct val="85000"/>
              </a:lnSpc>
              <a:spcBef>
                <a:spcPts val="0"/>
              </a:spcBef>
              <a:buFont typeface="Arial" charset="0"/>
              <a:buNone/>
              <a:defRPr/>
            </a:pPr>
            <a:r>
              <a:rPr lang="en-US" sz="3600" dirty="0" smtClean="0"/>
              <a:t>Clinton signed </a:t>
            </a:r>
            <a:br>
              <a:rPr lang="en-US" sz="3600" dirty="0" smtClean="0"/>
            </a:br>
            <a:r>
              <a:rPr lang="en-US" sz="3600" dirty="0" smtClean="0"/>
              <a:t>the </a:t>
            </a:r>
            <a:r>
              <a:rPr lang="en-US" sz="3600" u="sng" dirty="0" smtClean="0">
                <a:effectLst>
                  <a:outerShdw blurRad="38100" dist="38100" dir="2700000" algn="tl">
                    <a:srgbClr val="C0C0C0"/>
                  </a:outerShdw>
                </a:effectLst>
              </a:rPr>
              <a:t>North American </a:t>
            </a:r>
            <a:br>
              <a:rPr lang="en-US" sz="3600" u="sng" dirty="0" smtClean="0">
                <a:effectLst>
                  <a:outerShdw blurRad="38100" dist="38100" dir="2700000" algn="tl">
                    <a:srgbClr val="C0C0C0"/>
                  </a:outerShdw>
                </a:effectLst>
              </a:rPr>
            </a:br>
            <a:r>
              <a:rPr lang="en-US" sz="3600" u="sng" dirty="0" smtClean="0">
                <a:effectLst>
                  <a:outerShdw blurRad="38100" dist="38100" dir="2700000" algn="tl">
                    <a:srgbClr val="C0C0C0"/>
                  </a:outerShdw>
                </a:effectLst>
              </a:rPr>
              <a:t>Free Trade Agreement (NAFTA)</a:t>
            </a:r>
            <a:r>
              <a:rPr lang="en-US" sz="3600" dirty="0" smtClean="0"/>
              <a:t> which reduced trade barriers among USA, Mexico, &amp; Canada</a:t>
            </a:r>
          </a:p>
        </p:txBody>
      </p:sp>
      <p:pic>
        <p:nvPicPr>
          <p:cNvPr id="15364" name="Picture 5" descr="NAFTA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27475"/>
            <a:ext cx="35814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365" name="Picture 13" descr="nafta_hwy2-600x448"/>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r="1474"/>
          <a:stretch>
            <a:fillRect/>
          </a:stretch>
        </p:blipFill>
        <p:spPr bwMode="auto">
          <a:xfrm>
            <a:off x="4052888" y="914400"/>
            <a:ext cx="50911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914400"/>
          </a:xfrm>
        </p:spPr>
        <p:txBody>
          <a:bodyPr/>
          <a:lstStyle/>
          <a:p>
            <a:r>
              <a:rPr lang="en-US" smtClean="0"/>
              <a:t>Criticisms of NAFTA?</a:t>
            </a:r>
          </a:p>
        </p:txBody>
      </p:sp>
      <p:sp>
        <p:nvSpPr>
          <p:cNvPr id="16387" name="Rectangle 3"/>
          <p:cNvSpPr>
            <a:spLocks noGrp="1" noChangeArrowheads="1"/>
          </p:cNvSpPr>
          <p:nvPr>
            <p:ph type="body" idx="1"/>
          </p:nvPr>
        </p:nvSpPr>
        <p:spPr/>
        <p:txBody>
          <a:bodyPr/>
          <a:lstStyle/>
          <a:p>
            <a:endParaRPr lang="en-US" smtClean="0"/>
          </a:p>
        </p:txBody>
      </p:sp>
      <p:pic>
        <p:nvPicPr>
          <p:cNvPr id="16388" name="Picture 4" descr="nafta"/>
          <p:cNvPicPr>
            <a:picLocks noChangeAspect="1" noChangeArrowheads="1"/>
          </p:cNvPicPr>
          <p:nvPr/>
        </p:nvPicPr>
        <p:blipFill>
          <a:blip r:embed="rId2">
            <a:extLst>
              <a:ext uri="{28A0092B-C50C-407E-A947-70E740481C1C}">
                <a14:useLocalDpi xmlns:a14="http://schemas.microsoft.com/office/drawing/2010/main" val="0"/>
              </a:ext>
            </a:extLst>
          </a:blip>
          <a:srcRect b="4820"/>
          <a:stretch>
            <a:fillRect/>
          </a:stretch>
        </p:blipFill>
        <p:spPr bwMode="auto">
          <a:xfrm>
            <a:off x="0" y="839788"/>
            <a:ext cx="914400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95800" y="0"/>
            <a:ext cx="4648200" cy="762000"/>
          </a:xfrm>
        </p:spPr>
        <p:txBody>
          <a:bodyPr/>
          <a:lstStyle/>
          <a:p>
            <a:pPr>
              <a:lnSpc>
                <a:spcPct val="85000"/>
              </a:lnSpc>
            </a:pPr>
            <a:r>
              <a:rPr lang="en-US" smtClean="0"/>
              <a:t>Foreign Policy</a:t>
            </a:r>
          </a:p>
        </p:txBody>
      </p:sp>
      <p:sp>
        <p:nvSpPr>
          <p:cNvPr id="17411" name="Text Box 4"/>
          <p:cNvSpPr txBox="1">
            <a:spLocks noChangeArrowheads="1"/>
          </p:cNvSpPr>
          <p:nvPr/>
        </p:nvSpPr>
        <p:spPr bwMode="auto">
          <a:xfrm>
            <a:off x="0" y="28575"/>
            <a:ext cx="44196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600">
                <a:latin typeface="Calibri" pitchFamily="34" charset="0"/>
              </a:rPr>
              <a:t>During his presidency, Clinton committed </a:t>
            </a:r>
            <a:br>
              <a:rPr lang="en-US" sz="3600">
                <a:latin typeface="Calibri" pitchFamily="34" charset="0"/>
              </a:rPr>
            </a:br>
            <a:r>
              <a:rPr lang="en-US" sz="3600">
                <a:latin typeface="Calibri" pitchFamily="34" charset="0"/>
              </a:rPr>
              <a:t>U.S. troops to peacekeeping efforts </a:t>
            </a:r>
          </a:p>
        </p:txBody>
      </p:sp>
      <p:sp>
        <p:nvSpPr>
          <p:cNvPr id="17412" name="Text Box 6"/>
          <p:cNvSpPr txBox="1">
            <a:spLocks noChangeArrowheads="1"/>
          </p:cNvSpPr>
          <p:nvPr/>
        </p:nvSpPr>
        <p:spPr bwMode="auto">
          <a:xfrm>
            <a:off x="0" y="1885950"/>
            <a:ext cx="4419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600">
                <a:solidFill>
                  <a:srgbClr val="0000CC"/>
                </a:solidFill>
                <a:latin typeface="Calibri" pitchFamily="34" charset="0"/>
              </a:rPr>
              <a:t>From 1995 to 1999, </a:t>
            </a:r>
            <a:br>
              <a:rPr lang="en-US" sz="3600">
                <a:solidFill>
                  <a:srgbClr val="0000CC"/>
                </a:solidFill>
                <a:latin typeface="Calibri" pitchFamily="34" charset="0"/>
              </a:rPr>
            </a:br>
            <a:r>
              <a:rPr lang="en-US" sz="3600">
                <a:solidFill>
                  <a:srgbClr val="0000CC"/>
                </a:solidFill>
                <a:latin typeface="Calibri" pitchFamily="34" charset="0"/>
              </a:rPr>
              <a:t>U.S. troops were sent to Bosnia to stop ethnic cleansing by Serbs &amp; to Kosovo to stop a civil war  </a:t>
            </a:r>
          </a:p>
        </p:txBody>
      </p:sp>
      <p:pic>
        <p:nvPicPr>
          <p:cNvPr id="17413" name="Picture 8" descr="DIVI725"/>
          <p:cNvPicPr preferRelativeResize="0">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4419600" y="685800"/>
            <a:ext cx="462756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412"/>
                                        </p:tgtEl>
                                      </p:cBhvr>
                                    </p:animEffect>
                                    <p:set>
                                      <p:cBhvr>
                                        <p:cTn id="7" dur="1" fill="hold">
                                          <p:stCondLst>
                                            <p:cond delay="499"/>
                                          </p:stCondLst>
                                        </p:cTn>
                                        <p:tgtEl>
                                          <p:spTgt spid="17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95800" y="0"/>
            <a:ext cx="4648200" cy="762000"/>
          </a:xfrm>
        </p:spPr>
        <p:txBody>
          <a:bodyPr/>
          <a:lstStyle/>
          <a:p>
            <a:pPr>
              <a:lnSpc>
                <a:spcPct val="85000"/>
              </a:lnSpc>
            </a:pPr>
            <a:r>
              <a:rPr lang="en-US" smtClean="0"/>
              <a:t>Foreign Policy</a:t>
            </a:r>
          </a:p>
        </p:txBody>
      </p:sp>
      <p:sp>
        <p:nvSpPr>
          <p:cNvPr id="17411" name="Text Box 4"/>
          <p:cNvSpPr txBox="1">
            <a:spLocks noChangeArrowheads="1"/>
          </p:cNvSpPr>
          <p:nvPr/>
        </p:nvSpPr>
        <p:spPr bwMode="auto">
          <a:xfrm>
            <a:off x="0" y="28575"/>
            <a:ext cx="44196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3600">
                <a:latin typeface="Calibri" pitchFamily="34" charset="0"/>
              </a:rPr>
              <a:t>During his presidency, Clinton committed </a:t>
            </a:r>
            <a:br>
              <a:rPr lang="en-US" sz="3600">
                <a:latin typeface="Calibri" pitchFamily="34" charset="0"/>
              </a:rPr>
            </a:br>
            <a:r>
              <a:rPr lang="en-US" sz="3600">
                <a:latin typeface="Calibri" pitchFamily="34" charset="0"/>
              </a:rPr>
              <a:t>U.S. troops to peacekeeping efforts </a:t>
            </a:r>
          </a:p>
        </p:txBody>
      </p:sp>
      <p:sp>
        <p:nvSpPr>
          <p:cNvPr id="65545" name="Text Box 9"/>
          <p:cNvSpPr txBox="1">
            <a:spLocks noChangeArrowheads="1"/>
          </p:cNvSpPr>
          <p:nvPr/>
        </p:nvSpPr>
        <p:spPr bwMode="auto">
          <a:xfrm>
            <a:off x="38100" y="1905000"/>
            <a:ext cx="441960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kumimoji="1" lang="en-US" sz="3600" dirty="0">
                <a:solidFill>
                  <a:schemeClr val="folHlink"/>
                </a:solidFill>
                <a:latin typeface="Calibri" pitchFamily="34" charset="0"/>
              </a:rPr>
              <a:t>From 1993-1995, </a:t>
            </a:r>
            <a:br>
              <a:rPr kumimoji="1" lang="en-US" sz="3600" dirty="0">
                <a:solidFill>
                  <a:schemeClr val="folHlink"/>
                </a:solidFill>
                <a:latin typeface="Calibri" pitchFamily="34" charset="0"/>
              </a:rPr>
            </a:br>
            <a:r>
              <a:rPr kumimoji="1" lang="en-US" sz="3600" dirty="0">
                <a:solidFill>
                  <a:schemeClr val="folHlink"/>
                </a:solidFill>
                <a:latin typeface="Calibri" pitchFamily="34" charset="0"/>
              </a:rPr>
              <a:t>U.S. troops were sent to Somalia to offer food &amp; restore order to civil war</a:t>
            </a:r>
          </a:p>
        </p:txBody>
      </p:sp>
      <p:pic>
        <p:nvPicPr>
          <p:cNvPr id="65546" name="Picture 10" descr="somalia_physical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66675"/>
            <a:ext cx="4495800" cy="597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5547" name="Picture 11" descr="over Mogadishu"/>
          <p:cNvPicPr>
            <a:picLocks noChangeAspect="1" noChangeArrowheads="1"/>
          </p:cNvPicPr>
          <p:nvPr/>
        </p:nvPicPr>
        <p:blipFill>
          <a:blip r:embed="rId4">
            <a:extLst>
              <a:ext uri="{28A0092B-C50C-407E-A947-70E740481C1C}">
                <a14:useLocalDpi xmlns:a14="http://schemas.microsoft.com/office/drawing/2010/main" val="0"/>
              </a:ext>
            </a:extLst>
          </a:blip>
          <a:srcRect l="8621" t="7562"/>
          <a:stretch>
            <a:fillRect/>
          </a:stretch>
        </p:blipFill>
        <p:spPr bwMode="auto">
          <a:xfrm>
            <a:off x="1419225" y="4224336"/>
            <a:ext cx="3352800" cy="254564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24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914400"/>
          </a:xfrm>
        </p:spPr>
        <p:txBody>
          <a:bodyPr/>
          <a:lstStyle/>
          <a:p>
            <a:r>
              <a:rPr lang="en-US" smtClean="0"/>
              <a:t>Crime &amp; Terrorism </a:t>
            </a:r>
          </a:p>
        </p:txBody>
      </p:sp>
      <p:sp>
        <p:nvSpPr>
          <p:cNvPr id="18435" name="Text Box 4"/>
          <p:cNvSpPr txBox="1">
            <a:spLocks noChangeArrowheads="1"/>
          </p:cNvSpPr>
          <p:nvPr/>
        </p:nvSpPr>
        <p:spPr bwMode="auto">
          <a:xfrm>
            <a:off x="0" y="869950"/>
            <a:ext cx="4267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latin typeface="Calibri" pitchFamily="34" charset="0"/>
              </a:rPr>
              <a:t>During the Clinton years, America experienced new waves of violence </a:t>
            </a:r>
          </a:p>
        </p:txBody>
      </p:sp>
      <p:sp>
        <p:nvSpPr>
          <p:cNvPr id="18436" name="Rectangle 5"/>
          <p:cNvSpPr>
            <a:spLocks noChangeArrowheads="1"/>
          </p:cNvSpPr>
          <p:nvPr/>
        </p:nvSpPr>
        <p:spPr bwMode="auto">
          <a:xfrm>
            <a:off x="0" y="2928938"/>
            <a:ext cx="43434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20000"/>
              </a:spcBef>
              <a:buFont typeface="Arial" charset="0"/>
              <a:buNone/>
            </a:pPr>
            <a:r>
              <a:rPr kumimoji="1" lang="en-US" sz="3600">
                <a:solidFill>
                  <a:schemeClr val="folHlink"/>
                </a:solidFill>
                <a:latin typeface="Calibri" pitchFamily="34" charset="0"/>
                <a:hlinkClick r:id="rId3"/>
              </a:rPr>
              <a:t>Race riots </a:t>
            </a:r>
            <a:r>
              <a:rPr kumimoji="1" lang="en-US" sz="3600">
                <a:solidFill>
                  <a:schemeClr val="folHlink"/>
                </a:solidFill>
                <a:latin typeface="Calibri" pitchFamily="34" charset="0"/>
              </a:rPr>
              <a:t>hit </a:t>
            </a:r>
            <a:br>
              <a:rPr kumimoji="1" lang="en-US" sz="3600">
                <a:solidFill>
                  <a:schemeClr val="folHlink"/>
                </a:solidFill>
                <a:latin typeface="Calibri" pitchFamily="34" charset="0"/>
              </a:rPr>
            </a:br>
            <a:r>
              <a:rPr kumimoji="1" lang="en-US" sz="3600">
                <a:solidFill>
                  <a:schemeClr val="folHlink"/>
                </a:solidFill>
                <a:latin typeface="Calibri" pitchFamily="34" charset="0"/>
              </a:rPr>
              <a:t>Los Angeles in 1992 when 4 white police officers were acquitted of police brutality charges in the </a:t>
            </a:r>
            <a:r>
              <a:rPr kumimoji="1" lang="en-US" sz="3600">
                <a:solidFill>
                  <a:schemeClr val="folHlink"/>
                </a:solidFill>
                <a:latin typeface="Calibri" pitchFamily="34" charset="0"/>
                <a:hlinkClick r:id="rId4"/>
              </a:rPr>
              <a:t>Rodney King </a:t>
            </a:r>
            <a:r>
              <a:rPr kumimoji="1" lang="en-US" sz="3600">
                <a:solidFill>
                  <a:schemeClr val="folHlink"/>
                </a:solidFill>
                <a:latin typeface="Calibri" pitchFamily="34" charset="0"/>
              </a:rPr>
              <a:t>case </a:t>
            </a:r>
            <a:endParaRPr kumimoji="1" lang="en-US">
              <a:solidFill>
                <a:schemeClr val="folHlink"/>
              </a:solidFill>
            </a:endParaRPr>
          </a:p>
        </p:txBody>
      </p:sp>
      <p:pic>
        <p:nvPicPr>
          <p:cNvPr id="18437" name="Picture 6" descr="Image:Kingbea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438" y="762000"/>
            <a:ext cx="424656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descr="1992_00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88" y="0"/>
            <a:ext cx="4875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fade">
                                      <p:cBhvr>
                                        <p:cTn id="7"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14400"/>
          </a:xfrm>
        </p:spPr>
        <p:txBody>
          <a:bodyPr/>
          <a:lstStyle/>
          <a:p>
            <a:r>
              <a:rPr lang="en-US" smtClean="0"/>
              <a:t>Crime &amp; Terrorism </a:t>
            </a:r>
          </a:p>
        </p:txBody>
      </p:sp>
      <p:sp>
        <p:nvSpPr>
          <p:cNvPr id="19459" name="Text Box 3"/>
          <p:cNvSpPr txBox="1">
            <a:spLocks noChangeArrowheads="1"/>
          </p:cNvSpPr>
          <p:nvPr/>
        </p:nvSpPr>
        <p:spPr bwMode="auto">
          <a:xfrm>
            <a:off x="0" y="869950"/>
            <a:ext cx="4267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latin typeface="Calibri" pitchFamily="34" charset="0"/>
              </a:rPr>
              <a:t>During the Clinton years, America experienced new waves of violence </a:t>
            </a:r>
          </a:p>
        </p:txBody>
      </p:sp>
      <p:sp>
        <p:nvSpPr>
          <p:cNvPr id="19460" name="Rectangle 4"/>
          <p:cNvSpPr>
            <a:spLocks noChangeArrowheads="1"/>
          </p:cNvSpPr>
          <p:nvPr/>
        </p:nvSpPr>
        <p:spPr bwMode="auto">
          <a:xfrm>
            <a:off x="0" y="2819400"/>
            <a:ext cx="41148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20000"/>
              </a:spcBef>
              <a:buFont typeface="Arial" charset="0"/>
              <a:buNone/>
            </a:pPr>
            <a:r>
              <a:rPr kumimoji="1" lang="en-US" sz="3600">
                <a:solidFill>
                  <a:srgbClr val="0000CC"/>
                </a:solidFill>
                <a:latin typeface="Calibri" pitchFamily="34" charset="0"/>
              </a:rPr>
              <a:t>In 1995, Gulf War veteran Timothy McVeigh detonated a bomb that destroyed a federal building in Oklahoma City, killing 168 people</a:t>
            </a:r>
            <a:endParaRPr kumimoji="1" lang="en-US">
              <a:solidFill>
                <a:srgbClr val="0000CC"/>
              </a:solidFill>
            </a:endParaRPr>
          </a:p>
        </p:txBody>
      </p:sp>
      <p:pic>
        <p:nvPicPr>
          <p:cNvPr id="19461" name="Picture 7" descr="oklahomacity_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812800"/>
            <a:ext cx="4876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9462" name="Picture 8" descr="ocb3"/>
          <p:cNvPicPr>
            <a:picLocks noChangeAspect="1" noChangeArrowheads="1"/>
          </p:cNvPicPr>
          <p:nvPr/>
        </p:nvPicPr>
        <p:blipFill>
          <a:blip r:embed="rId4">
            <a:extLst>
              <a:ext uri="{28A0092B-C50C-407E-A947-70E740481C1C}">
                <a14:useLocalDpi xmlns:a14="http://schemas.microsoft.com/office/drawing/2010/main" val="0"/>
              </a:ext>
            </a:extLst>
          </a:blip>
          <a:srcRect l="17061" r="28104" b="14635"/>
          <a:stretch>
            <a:fillRect/>
          </a:stretch>
        </p:blipFill>
        <p:spPr bwMode="auto">
          <a:xfrm>
            <a:off x="6781800" y="4191000"/>
            <a:ext cx="2190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3978" name="Picture 10" descr="oklahoma-city-bomb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838200"/>
            <a:ext cx="47402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978"/>
                                        </p:tgtEl>
                                        <p:attrNameLst>
                                          <p:attrName>style.visibility</p:attrName>
                                        </p:attrNameLst>
                                      </p:cBhvr>
                                      <p:to>
                                        <p:strVal val="visible"/>
                                      </p:to>
                                    </p:set>
                                    <p:animEffect transition="in" filter="fade">
                                      <p:cBhvr>
                                        <p:cTn id="7"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14400"/>
          </a:xfrm>
        </p:spPr>
        <p:txBody>
          <a:bodyPr/>
          <a:lstStyle/>
          <a:p>
            <a:r>
              <a:rPr lang="en-US" smtClean="0"/>
              <a:t>Crime &amp; Terrorism </a:t>
            </a:r>
          </a:p>
        </p:txBody>
      </p:sp>
      <p:sp>
        <p:nvSpPr>
          <p:cNvPr id="20483" name="Text Box 3"/>
          <p:cNvSpPr txBox="1">
            <a:spLocks noChangeArrowheads="1"/>
          </p:cNvSpPr>
          <p:nvPr/>
        </p:nvSpPr>
        <p:spPr bwMode="auto">
          <a:xfrm>
            <a:off x="0" y="869950"/>
            <a:ext cx="4267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latin typeface="Calibri" pitchFamily="34" charset="0"/>
              </a:rPr>
              <a:t>During the Clinton years, America experienced new waves of violence </a:t>
            </a:r>
          </a:p>
        </p:txBody>
      </p:sp>
      <p:sp>
        <p:nvSpPr>
          <p:cNvPr id="20484" name="Rectangle 4"/>
          <p:cNvSpPr>
            <a:spLocks noChangeArrowheads="1"/>
          </p:cNvSpPr>
          <p:nvPr/>
        </p:nvSpPr>
        <p:spPr bwMode="auto">
          <a:xfrm>
            <a:off x="0" y="3041650"/>
            <a:ext cx="41148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20000"/>
              </a:spcBef>
              <a:buFont typeface="Arial" charset="0"/>
              <a:buNone/>
            </a:pPr>
            <a:r>
              <a:rPr kumimoji="1" lang="en-US" sz="3600">
                <a:solidFill>
                  <a:srgbClr val="660066"/>
                </a:solidFill>
                <a:latin typeface="Calibri" pitchFamily="34" charset="0"/>
              </a:rPr>
              <a:t>In 1999, 2 students opened fire at </a:t>
            </a:r>
            <a:r>
              <a:rPr kumimoji="1" lang="en-US" sz="3600">
                <a:solidFill>
                  <a:srgbClr val="660066"/>
                </a:solidFill>
                <a:latin typeface="Calibri" pitchFamily="34" charset="0"/>
                <a:hlinkClick r:id="rId3"/>
              </a:rPr>
              <a:t>Columbine High </a:t>
            </a:r>
            <a:r>
              <a:rPr kumimoji="1" lang="en-US" sz="3600">
                <a:solidFill>
                  <a:srgbClr val="660066"/>
                </a:solidFill>
                <a:latin typeface="Calibri" pitchFamily="34" charset="0"/>
              </a:rPr>
              <a:t>School in Colorado, killing 13 people &amp; wounding 23 others  </a:t>
            </a:r>
            <a:endParaRPr kumimoji="1" lang="en-US">
              <a:solidFill>
                <a:srgbClr val="660066"/>
              </a:solidFill>
            </a:endParaRPr>
          </a:p>
        </p:txBody>
      </p:sp>
      <p:pic>
        <p:nvPicPr>
          <p:cNvPr id="20485" name="Picture 9"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838200"/>
            <a:ext cx="50292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1" descr="columbine-victi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187700"/>
            <a:ext cx="37338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76199" y="9525"/>
            <a:ext cx="8780463"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200" dirty="0">
                <a:latin typeface="Calibri" pitchFamily="34" charset="0"/>
              </a:rPr>
              <a:t>During the Clinton years, America </a:t>
            </a: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experienced </a:t>
            </a:r>
            <a:r>
              <a:rPr lang="en-US" sz="3200" dirty="0">
                <a:latin typeface="Calibri" pitchFamily="34" charset="0"/>
              </a:rPr>
              <a:t>new waves of violence </a:t>
            </a:r>
          </a:p>
        </p:txBody>
      </p:sp>
      <p:sp>
        <p:nvSpPr>
          <p:cNvPr id="21508" name="Rectangle 4"/>
          <p:cNvSpPr>
            <a:spLocks noChangeArrowheads="1"/>
          </p:cNvSpPr>
          <p:nvPr/>
        </p:nvSpPr>
        <p:spPr bwMode="auto">
          <a:xfrm>
            <a:off x="-28575" y="990600"/>
            <a:ext cx="4964112"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20000"/>
              </a:spcBef>
              <a:buFont typeface="Arial" charset="0"/>
              <a:buNone/>
            </a:pPr>
            <a:r>
              <a:rPr kumimoji="1" lang="en-US" sz="3200" dirty="0">
                <a:solidFill>
                  <a:srgbClr val="003300"/>
                </a:solidFill>
                <a:latin typeface="Calibri" pitchFamily="34" charset="0"/>
              </a:rPr>
              <a:t>After the Persian Gulf War, Osama bin Laden formed al-Qaeda &amp; began terrorist attacks on the USA</a:t>
            </a:r>
            <a:endParaRPr kumimoji="1" lang="en-US" sz="1600" dirty="0">
              <a:solidFill>
                <a:srgbClr val="003300"/>
              </a:solidFill>
            </a:endParaRPr>
          </a:p>
        </p:txBody>
      </p:sp>
      <p:sp>
        <p:nvSpPr>
          <p:cNvPr id="89095" name="Rectangle 7"/>
          <p:cNvSpPr>
            <a:spLocks noChangeArrowheads="1"/>
          </p:cNvSpPr>
          <p:nvPr/>
        </p:nvSpPr>
        <p:spPr bwMode="auto">
          <a:xfrm>
            <a:off x="-28575" y="2895600"/>
            <a:ext cx="496411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20000"/>
              </a:spcBef>
              <a:buFont typeface="Arial" charset="0"/>
              <a:buNone/>
            </a:pPr>
            <a:r>
              <a:rPr kumimoji="1" lang="en-US" sz="3200" dirty="0">
                <a:solidFill>
                  <a:schemeClr val="folHlink"/>
                </a:solidFill>
                <a:latin typeface="Calibri" pitchFamily="34" charset="0"/>
              </a:rPr>
              <a:t>Embassy bombings in Tanzania &amp; Kenya </a:t>
            </a:r>
            <a:r>
              <a:rPr kumimoji="1" lang="en-US" sz="3200" dirty="0" smtClean="0">
                <a:solidFill>
                  <a:schemeClr val="folHlink"/>
                </a:solidFill>
                <a:latin typeface="Calibri" pitchFamily="34" charset="0"/>
              </a:rPr>
              <a:t>and </a:t>
            </a:r>
            <a:br>
              <a:rPr kumimoji="1" lang="en-US" sz="3200" dirty="0" smtClean="0">
                <a:solidFill>
                  <a:schemeClr val="folHlink"/>
                </a:solidFill>
                <a:latin typeface="Calibri" pitchFamily="34" charset="0"/>
              </a:rPr>
            </a:br>
            <a:r>
              <a:rPr kumimoji="1" lang="en-US" sz="3200" dirty="0" smtClean="0">
                <a:solidFill>
                  <a:schemeClr val="folHlink"/>
                </a:solidFill>
                <a:latin typeface="Calibri" pitchFamily="34" charset="0"/>
              </a:rPr>
              <a:t>attack </a:t>
            </a:r>
            <a:r>
              <a:rPr kumimoji="1" lang="en-US" sz="3200" dirty="0">
                <a:solidFill>
                  <a:schemeClr val="folHlink"/>
                </a:solidFill>
                <a:latin typeface="Calibri" pitchFamily="34" charset="0"/>
              </a:rPr>
              <a:t>on USS Cole </a:t>
            </a:r>
            <a:endParaRPr kumimoji="1" lang="en-US" sz="1600" dirty="0">
              <a:solidFill>
                <a:schemeClr val="folHlink"/>
              </a:solidFill>
            </a:endParaRPr>
          </a:p>
        </p:txBody>
      </p:sp>
      <p:pic>
        <p:nvPicPr>
          <p:cNvPr id="89097" name="Picture 9" descr="osama-bin-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2" y="990600"/>
            <a:ext cx="4027488" cy="569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2" name="Rectangle 14"/>
          <p:cNvSpPr>
            <a:spLocks noChangeArrowheads="1"/>
          </p:cNvSpPr>
          <p:nvPr/>
        </p:nvSpPr>
        <p:spPr bwMode="auto">
          <a:xfrm>
            <a:off x="76200" y="8077200"/>
            <a:ext cx="441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20000"/>
              </a:spcBef>
              <a:buFont typeface="Arial" charset="0"/>
              <a:buNone/>
            </a:pPr>
            <a:r>
              <a:rPr kumimoji="1" lang="en-US" sz="3600" dirty="0">
                <a:solidFill>
                  <a:srgbClr val="0000CC"/>
                </a:solidFill>
                <a:latin typeface="Calibri" pitchFamily="34" charset="0"/>
              </a:rPr>
              <a:t>Bombing of the </a:t>
            </a:r>
            <a:r>
              <a:rPr kumimoji="1" lang="en-US" sz="3600" dirty="0">
                <a:solidFill>
                  <a:srgbClr val="0000CC"/>
                </a:solidFill>
                <a:latin typeface="Calibri" pitchFamily="34" charset="0"/>
                <a:hlinkClick r:id="rId4"/>
              </a:rPr>
              <a:t>World Trade Center</a:t>
            </a:r>
            <a:r>
              <a:rPr kumimoji="1" lang="en-US" sz="3600" dirty="0">
                <a:solidFill>
                  <a:srgbClr val="0000CC"/>
                </a:solidFill>
                <a:latin typeface="Calibri" pitchFamily="34" charset="0"/>
              </a:rPr>
              <a:t> in 1993 </a:t>
            </a:r>
            <a:endParaRPr kumimoji="1" lang="en-US" dirty="0">
              <a:solidFill>
                <a:srgbClr val="0000CC"/>
              </a:solidFill>
            </a:endParaRPr>
          </a:p>
        </p:txBody>
      </p:sp>
      <p:pic>
        <p:nvPicPr>
          <p:cNvPr id="14" name="Picture 13" descr="2_61_031307_uss_co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61" y="4419600"/>
            <a:ext cx="4113169" cy="236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102" name="Rectangle 14"/>
          <p:cNvSpPr>
            <a:spLocks noChangeArrowheads="1"/>
          </p:cNvSpPr>
          <p:nvPr/>
        </p:nvSpPr>
        <p:spPr bwMode="auto">
          <a:xfrm>
            <a:off x="76200" y="15875"/>
            <a:ext cx="90678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20000"/>
              </a:spcBef>
              <a:buFont typeface="Arial" charset="0"/>
              <a:buNone/>
            </a:pPr>
            <a:r>
              <a:rPr kumimoji="1" lang="en-US" sz="3600" dirty="0">
                <a:solidFill>
                  <a:srgbClr val="0000CC"/>
                </a:solidFill>
                <a:latin typeface="Calibri" pitchFamily="34" charset="0"/>
              </a:rPr>
              <a:t>Bombing of the </a:t>
            </a:r>
            <a:r>
              <a:rPr kumimoji="1" lang="en-US" sz="3600" dirty="0">
                <a:solidFill>
                  <a:srgbClr val="0000CC"/>
                </a:solidFill>
                <a:latin typeface="Calibri" pitchFamily="34" charset="0"/>
                <a:hlinkClick r:id="rId3"/>
              </a:rPr>
              <a:t>World Trade Center</a:t>
            </a:r>
            <a:r>
              <a:rPr kumimoji="1" lang="en-US" sz="3600" dirty="0">
                <a:solidFill>
                  <a:srgbClr val="0000CC"/>
                </a:solidFill>
                <a:latin typeface="Calibri" pitchFamily="34" charset="0"/>
              </a:rPr>
              <a:t> in 1993 </a:t>
            </a:r>
            <a:endParaRPr kumimoji="1" lang="en-US" dirty="0">
              <a:solidFill>
                <a:srgbClr val="0000CC"/>
              </a:solidFill>
            </a:endParaRPr>
          </a:p>
        </p:txBody>
      </p:sp>
      <p:pic>
        <p:nvPicPr>
          <p:cNvPr id="89103" name="Picture 15" descr="1993_06b"/>
          <p:cNvPicPr>
            <a:picLocks noChangeAspect="1" noChangeArrowheads="1"/>
          </p:cNvPicPr>
          <p:nvPr/>
        </p:nvPicPr>
        <p:blipFill>
          <a:blip r:embed="rId4">
            <a:extLst>
              <a:ext uri="{28A0092B-C50C-407E-A947-70E740481C1C}">
                <a14:useLocalDpi xmlns:a14="http://schemas.microsoft.com/office/drawing/2010/main" val="0"/>
              </a:ext>
            </a:extLst>
          </a:blip>
          <a:srcRect r="67110" b="62903"/>
          <a:stretch>
            <a:fillRect/>
          </a:stretch>
        </p:blipFill>
        <p:spPr bwMode="auto">
          <a:xfrm>
            <a:off x="4953000" y="616331"/>
            <a:ext cx="3962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mg.timeinc.net/time/magazine/archive/covers/1993/1101930308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4" y="616331"/>
            <a:ext cx="4605255"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51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90600"/>
          </a:xfrm>
        </p:spPr>
        <p:txBody>
          <a:bodyPr/>
          <a:lstStyle/>
          <a:p>
            <a:r>
              <a:rPr lang="en-US" smtClean="0"/>
              <a:t>Scandals &amp; Impeachment</a:t>
            </a:r>
          </a:p>
        </p:txBody>
      </p:sp>
      <p:sp>
        <p:nvSpPr>
          <p:cNvPr id="23555" name="Text Box 5"/>
          <p:cNvSpPr txBox="1">
            <a:spLocks noChangeArrowheads="1"/>
          </p:cNvSpPr>
          <p:nvPr/>
        </p:nvSpPr>
        <p:spPr bwMode="auto">
          <a:xfrm>
            <a:off x="0" y="879475"/>
            <a:ext cx="5029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latin typeface="Calibri" pitchFamily="34" charset="0"/>
              </a:rPr>
              <a:t>While president, Clinton faced numerous scandals</a:t>
            </a:r>
          </a:p>
        </p:txBody>
      </p:sp>
      <p:sp>
        <p:nvSpPr>
          <p:cNvPr id="23556" name="Text Box 6"/>
          <p:cNvSpPr txBox="1">
            <a:spLocks noChangeArrowheads="1"/>
          </p:cNvSpPr>
          <p:nvPr/>
        </p:nvSpPr>
        <p:spPr bwMode="auto">
          <a:xfrm>
            <a:off x="0" y="2070100"/>
            <a:ext cx="5029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solidFill>
                  <a:srgbClr val="0000CC"/>
                </a:solidFill>
                <a:latin typeface="Calibri" pitchFamily="34" charset="0"/>
              </a:rPr>
              <a:t>While still governor of Arkansas, Clinton was connected to an improper land deal (Whitewater scandal) </a:t>
            </a:r>
          </a:p>
        </p:txBody>
      </p:sp>
      <p:sp>
        <p:nvSpPr>
          <p:cNvPr id="23557" name="Text Box 7"/>
          <p:cNvSpPr txBox="1">
            <a:spLocks noChangeArrowheads="1"/>
          </p:cNvSpPr>
          <p:nvPr/>
        </p:nvSpPr>
        <p:spPr bwMode="auto">
          <a:xfrm>
            <a:off x="0" y="4670425"/>
            <a:ext cx="5029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solidFill>
                  <a:schemeClr val="folHlink"/>
                </a:solidFill>
                <a:latin typeface="Calibri" pitchFamily="34" charset="0"/>
              </a:rPr>
              <a:t>Clinton was accused of numerous sexual affairs, including White House intern Monica Lewinsky</a:t>
            </a:r>
          </a:p>
        </p:txBody>
      </p:sp>
      <p:pic>
        <p:nvPicPr>
          <p:cNvPr id="69642" name="Picture 10" descr="1101980202_4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90600"/>
            <a:ext cx="40528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42"/>
                                        </p:tgtEl>
                                        <p:attrNameLst>
                                          <p:attrName>style.visibility</p:attrName>
                                        </p:attrNameLst>
                                      </p:cBhvr>
                                      <p:to>
                                        <p:strVal val="visible"/>
                                      </p:to>
                                    </p:set>
                                    <p:animEffect transition="in" filter="fade">
                                      <p:cBhvr>
                                        <p:cTn id="7" dur="500"/>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7585" y="0"/>
            <a:ext cx="9144000" cy="1066800"/>
          </a:xfrm>
        </p:spPr>
        <p:txBody>
          <a:bodyPr/>
          <a:lstStyle/>
          <a:p>
            <a:pPr marL="0" indent="0" algn="ctr">
              <a:lnSpc>
                <a:spcPct val="85000"/>
              </a:lnSpc>
              <a:buFont typeface="Arial" charset="0"/>
              <a:buNone/>
            </a:pPr>
            <a:r>
              <a:rPr lang="en-US" sz="3200" dirty="0" smtClean="0"/>
              <a:t>In the 1992 election, George Bush </a:t>
            </a:r>
            <a:br>
              <a:rPr lang="en-US" sz="3200" dirty="0" smtClean="0"/>
            </a:br>
            <a:r>
              <a:rPr lang="en-US" sz="3200" dirty="0" smtClean="0"/>
              <a:t>lost to Arkansas governor </a:t>
            </a:r>
            <a:r>
              <a:rPr lang="en-US" sz="3200" dirty="0" smtClean="0">
                <a:hlinkClick r:id="rId2"/>
              </a:rPr>
              <a:t>Bill Clinton </a:t>
            </a:r>
            <a:endParaRPr lang="en-US" sz="3200" dirty="0" smtClean="0"/>
          </a:p>
        </p:txBody>
      </p:sp>
      <p:pic>
        <p:nvPicPr>
          <p:cNvPr id="58376" name="Picture 8" descr="ElectoralCollege1992-Large"/>
          <p:cNvPicPr>
            <a:picLocks noChangeAspect="1" noChangeArrowheads="1"/>
          </p:cNvPicPr>
          <p:nvPr/>
        </p:nvPicPr>
        <p:blipFill>
          <a:blip r:embed="rId3">
            <a:lum bright="6000"/>
            <a:extLst>
              <a:ext uri="{28A0092B-C50C-407E-A947-70E740481C1C}">
                <a14:useLocalDpi xmlns:a14="http://schemas.microsoft.com/office/drawing/2010/main" val="0"/>
              </a:ext>
            </a:extLst>
          </a:blip>
          <a:srcRect l="4021" t="3288"/>
          <a:stretch>
            <a:fillRect/>
          </a:stretch>
        </p:blipFill>
        <p:spPr bwMode="auto">
          <a:xfrm>
            <a:off x="2363787" y="1057511"/>
            <a:ext cx="6627813" cy="359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8378" name="Picture 10" descr="File:44 Bill Clinton 3x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33446"/>
            <a:ext cx="2114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2" descr="File:43 George H.W. Bush 3x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67" y="914400"/>
            <a:ext cx="2114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8378"/>
                                        </p:tgtEl>
                                      </p:cBhvr>
                                    </p:animEffect>
                                    <p:set>
                                      <p:cBhvr>
                                        <p:cTn id="7" dur="1" fill="hold">
                                          <p:stCondLst>
                                            <p:cond delay="499"/>
                                          </p:stCondLst>
                                        </p:cTn>
                                        <p:tgtEl>
                                          <p:spTgt spid="5837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8380"/>
                                        </p:tgtEl>
                                      </p:cBhvr>
                                    </p:animEffect>
                                    <p:set>
                                      <p:cBhvr>
                                        <p:cTn id="10" dur="1" fill="hold">
                                          <p:stCondLst>
                                            <p:cond delay="499"/>
                                          </p:stCondLst>
                                        </p:cTn>
                                        <p:tgtEl>
                                          <p:spTgt spid="5838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8376"/>
                                        </p:tgtEl>
                                        <p:attrNameLst>
                                          <p:attrName>style.visibility</p:attrName>
                                        </p:attrNameLst>
                                      </p:cBhvr>
                                      <p:to>
                                        <p:strVal val="visible"/>
                                      </p:to>
                                    </p:set>
                                    <p:animEffect transition="in" filter="fade">
                                      <p:cBhvr>
                                        <p:cTn id="13"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90600"/>
          </a:xfrm>
        </p:spPr>
        <p:txBody>
          <a:bodyPr/>
          <a:lstStyle/>
          <a:p>
            <a:r>
              <a:rPr lang="en-US" smtClean="0"/>
              <a:t>Scandals &amp; Impeachment</a:t>
            </a:r>
          </a:p>
        </p:txBody>
      </p:sp>
      <p:sp>
        <p:nvSpPr>
          <p:cNvPr id="24579" name="Text Box 3"/>
          <p:cNvSpPr txBox="1">
            <a:spLocks noChangeArrowheads="1"/>
          </p:cNvSpPr>
          <p:nvPr/>
        </p:nvSpPr>
        <p:spPr bwMode="auto">
          <a:xfrm>
            <a:off x="0" y="879475"/>
            <a:ext cx="5029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latin typeface="Calibri" pitchFamily="34" charset="0"/>
              </a:rPr>
              <a:t>While president, Clinton faced numerous scandals</a:t>
            </a:r>
          </a:p>
        </p:txBody>
      </p:sp>
      <p:sp>
        <p:nvSpPr>
          <p:cNvPr id="24580" name="Text Box 4"/>
          <p:cNvSpPr txBox="1">
            <a:spLocks noChangeArrowheads="1"/>
          </p:cNvSpPr>
          <p:nvPr/>
        </p:nvSpPr>
        <p:spPr bwMode="auto">
          <a:xfrm>
            <a:off x="0" y="2070100"/>
            <a:ext cx="5181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solidFill>
                  <a:srgbClr val="0000CC"/>
                </a:solidFill>
                <a:latin typeface="Calibri" pitchFamily="34" charset="0"/>
              </a:rPr>
              <a:t>When Clinton lied under oath about his relationship with Monica Lewinsky, Republicans in Congress voted to impeach him</a:t>
            </a:r>
          </a:p>
        </p:txBody>
      </p:sp>
      <p:sp>
        <p:nvSpPr>
          <p:cNvPr id="24581" name="Text Box 5"/>
          <p:cNvSpPr txBox="1">
            <a:spLocks noChangeArrowheads="1"/>
          </p:cNvSpPr>
          <p:nvPr/>
        </p:nvSpPr>
        <p:spPr bwMode="auto">
          <a:xfrm>
            <a:off x="0" y="4670425"/>
            <a:ext cx="5029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solidFill>
                  <a:schemeClr val="folHlink"/>
                </a:solidFill>
                <a:latin typeface="Calibri" pitchFamily="34" charset="0"/>
              </a:rPr>
              <a:t>Clinton became only the 2</a:t>
            </a:r>
            <a:r>
              <a:rPr lang="en-US" sz="3600" baseline="30000">
                <a:solidFill>
                  <a:schemeClr val="folHlink"/>
                </a:solidFill>
                <a:latin typeface="Calibri" pitchFamily="34" charset="0"/>
              </a:rPr>
              <a:t>nd</a:t>
            </a:r>
            <a:r>
              <a:rPr lang="en-US" sz="3600">
                <a:solidFill>
                  <a:schemeClr val="folHlink"/>
                </a:solidFill>
                <a:latin typeface="Calibri" pitchFamily="34" charset="0"/>
              </a:rPr>
              <a:t> president to be impeached, but he was not removed from office </a:t>
            </a:r>
          </a:p>
        </p:txBody>
      </p:sp>
      <p:pic>
        <p:nvPicPr>
          <p:cNvPr id="24582" name="Picture 9" descr="Clinton%20Impeached%20Col"/>
          <p:cNvPicPr>
            <a:picLocks noChangeAspect="1" noChangeArrowheads="1"/>
          </p:cNvPicPr>
          <p:nvPr/>
        </p:nvPicPr>
        <p:blipFill>
          <a:blip r:embed="rId3">
            <a:extLst>
              <a:ext uri="{28A0092B-C50C-407E-A947-70E740481C1C}">
                <a14:useLocalDpi xmlns:a14="http://schemas.microsoft.com/office/drawing/2010/main" val="0"/>
              </a:ext>
            </a:extLst>
          </a:blip>
          <a:srcRect r="5556"/>
          <a:stretch>
            <a:fillRect/>
          </a:stretch>
        </p:blipFill>
        <p:spPr bwMode="auto">
          <a:xfrm>
            <a:off x="5105400" y="3733800"/>
            <a:ext cx="3962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2" descr="clinton8"/>
          <p:cNvPicPr>
            <a:picLocks noChangeAspect="1" noChangeArrowheads="1"/>
          </p:cNvPicPr>
          <p:nvPr/>
        </p:nvPicPr>
        <p:blipFill>
          <a:blip r:embed="rId4">
            <a:extLst>
              <a:ext uri="{28A0092B-C50C-407E-A947-70E740481C1C}">
                <a14:useLocalDpi xmlns:a14="http://schemas.microsoft.com/office/drawing/2010/main" val="0"/>
              </a:ext>
            </a:extLst>
          </a:blip>
          <a:srcRect l="1923"/>
          <a:stretch>
            <a:fillRect/>
          </a:stretch>
        </p:blipFill>
        <p:spPr bwMode="auto">
          <a:xfrm>
            <a:off x="5181600" y="762000"/>
            <a:ext cx="38862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066800"/>
          </a:xfrm>
        </p:spPr>
        <p:txBody>
          <a:bodyPr/>
          <a:lstStyle/>
          <a:p>
            <a:r>
              <a:rPr lang="en-US" smtClean="0"/>
              <a:t>Conclusions</a:t>
            </a:r>
          </a:p>
        </p:txBody>
      </p:sp>
      <p:sp>
        <p:nvSpPr>
          <p:cNvPr id="25603" name="Rectangle 3"/>
          <p:cNvSpPr>
            <a:spLocks noGrp="1" noChangeArrowheads="1"/>
          </p:cNvSpPr>
          <p:nvPr>
            <p:ph type="body" sz="half" idx="1"/>
          </p:nvPr>
        </p:nvSpPr>
        <p:spPr>
          <a:xfrm>
            <a:off x="0" y="914400"/>
            <a:ext cx="9144000" cy="5943600"/>
          </a:xfrm>
        </p:spPr>
        <p:txBody>
          <a:bodyPr/>
          <a:lstStyle/>
          <a:p>
            <a:pPr>
              <a:lnSpc>
                <a:spcPct val="90000"/>
              </a:lnSpc>
            </a:pPr>
            <a:r>
              <a:rPr lang="en-US" sz="3900" smtClean="0"/>
              <a:t>The Clinton years during the 1990s represented new changes for the U.S.</a:t>
            </a:r>
          </a:p>
          <a:p>
            <a:pPr lvl="1">
              <a:lnSpc>
                <a:spcPct val="90000"/>
              </a:lnSpc>
            </a:pPr>
            <a:r>
              <a:rPr lang="en-US" sz="3900" smtClean="0"/>
              <a:t>The Democratic Party took back the presidency by becoming more moderate </a:t>
            </a:r>
          </a:p>
          <a:p>
            <a:pPr lvl="1">
              <a:lnSpc>
                <a:spcPct val="90000"/>
              </a:lnSpc>
            </a:pPr>
            <a:r>
              <a:rPr lang="en-US" sz="3900" smtClean="0"/>
              <a:t>The economic boom of the 1990s was based largely on technology innovation that would crash in early 2000</a:t>
            </a:r>
          </a:p>
          <a:p>
            <a:pPr lvl="1">
              <a:lnSpc>
                <a:spcPct val="90000"/>
              </a:lnSpc>
            </a:pPr>
            <a:r>
              <a:rPr lang="en-US" sz="3900" smtClean="0"/>
              <a:t>The emergence of terrorism, at home </a:t>
            </a:r>
            <a:br>
              <a:rPr lang="en-US" sz="3900" smtClean="0"/>
            </a:br>
            <a:r>
              <a:rPr lang="en-US" sz="3900" smtClean="0"/>
              <a:t>&amp; abroad, presented new threats to American security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sz="4400">
                <a:solidFill>
                  <a:schemeClr val="tx2"/>
                </a:solidFill>
                <a:latin typeface="Calibri" pitchFamily="34" charset="0"/>
              </a:rPr>
              <a:t>The Presidency of Bill Clinton </a:t>
            </a:r>
          </a:p>
        </p:txBody>
      </p:sp>
      <p:sp>
        <p:nvSpPr>
          <p:cNvPr id="48135" name="Rectangle 7"/>
          <p:cNvSpPr>
            <a:spLocks noChangeArrowheads="1"/>
          </p:cNvSpPr>
          <p:nvPr/>
        </p:nvSpPr>
        <p:spPr bwMode="auto">
          <a:xfrm>
            <a:off x="0" y="838200"/>
            <a:ext cx="9144000" cy="6019800"/>
          </a:xfrm>
          <a:prstGeom prst="rect">
            <a:avLst/>
          </a:prstGeom>
          <a:noFill/>
          <a:ln w="9525">
            <a:noFill/>
            <a:miter lim="800000"/>
            <a:headEnd/>
            <a:tailEnd/>
          </a:ln>
        </p:spPr>
        <p:txBody>
          <a:bodyPr/>
          <a:lstStyle/>
          <a:p>
            <a:pPr algn="ctr">
              <a:lnSpc>
                <a:spcPct val="90000"/>
              </a:lnSpc>
              <a:spcBef>
                <a:spcPct val="20000"/>
              </a:spcBef>
              <a:buClr>
                <a:schemeClr val="accent1"/>
              </a:buClr>
              <a:buFont typeface="Arial" charset="0"/>
              <a:buNone/>
              <a:defRPr/>
            </a:pPr>
            <a:r>
              <a:rPr kumimoji="1" lang="en-US" sz="3600" dirty="0">
                <a:latin typeface="Calibri" pitchFamily="34" charset="0"/>
              </a:rPr>
              <a:t>Clinton defined himself a “new Democrat” by embracing both </a:t>
            </a:r>
            <a:r>
              <a:rPr kumimoji="1" lang="en-US" sz="3600" u="sng" dirty="0">
                <a:solidFill>
                  <a:srgbClr val="0000CC"/>
                </a:solidFill>
                <a:effectLst>
                  <a:outerShdw blurRad="38100" dist="38100" dir="2700000" algn="tl">
                    <a:srgbClr val="C0C0C0"/>
                  </a:outerShdw>
                </a:effectLst>
                <a:latin typeface="Calibri" pitchFamily="34" charset="0"/>
              </a:rPr>
              <a:t>liberal</a:t>
            </a:r>
            <a:r>
              <a:rPr kumimoji="1" lang="en-US" sz="3600" dirty="0">
                <a:latin typeface="Calibri" pitchFamily="34" charset="0"/>
              </a:rPr>
              <a:t> &amp; conservative policies</a:t>
            </a:r>
          </a:p>
        </p:txBody>
      </p:sp>
      <p:pic>
        <p:nvPicPr>
          <p:cNvPr id="7172" name="Picture 11" descr="50605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41957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2"/>
          <p:cNvSpPr>
            <a:spLocks noChangeArrowheads="1"/>
          </p:cNvSpPr>
          <p:nvPr/>
        </p:nvSpPr>
        <p:spPr bwMode="auto">
          <a:xfrm>
            <a:off x="152400" y="2124075"/>
            <a:ext cx="4648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en-US" sz="3600">
                <a:solidFill>
                  <a:srgbClr val="0000CC"/>
                </a:solidFill>
                <a:latin typeface="Calibri" pitchFamily="34" charset="0"/>
              </a:rPr>
              <a:t>Clinton proposed a </a:t>
            </a:r>
            <a:br>
              <a:rPr kumimoji="1" lang="en-US" sz="3600">
                <a:solidFill>
                  <a:srgbClr val="0000CC"/>
                </a:solidFill>
                <a:latin typeface="Calibri" pitchFamily="34" charset="0"/>
              </a:rPr>
            </a:br>
            <a:r>
              <a:rPr kumimoji="1" lang="en-US" sz="3600">
                <a:solidFill>
                  <a:srgbClr val="0000CC"/>
                </a:solidFill>
                <a:latin typeface="Calibri" pitchFamily="34" charset="0"/>
              </a:rPr>
              <a:t>plan to guarantee affordable health care for all Americans</a:t>
            </a:r>
          </a:p>
        </p:txBody>
      </p:sp>
      <p:sp>
        <p:nvSpPr>
          <p:cNvPr id="7174" name="Rectangle 13"/>
          <p:cNvSpPr>
            <a:spLocks noChangeArrowheads="1"/>
          </p:cNvSpPr>
          <p:nvPr/>
        </p:nvSpPr>
        <p:spPr bwMode="auto">
          <a:xfrm>
            <a:off x="152400" y="4333875"/>
            <a:ext cx="46482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en-US" sz="3600">
                <a:solidFill>
                  <a:schemeClr val="folHlink"/>
                </a:solidFill>
                <a:latin typeface="Calibri" pitchFamily="34" charset="0"/>
              </a:rPr>
              <a:t>Republicans in </a:t>
            </a:r>
            <a:br>
              <a:rPr kumimoji="1" lang="en-US" sz="3600">
                <a:solidFill>
                  <a:schemeClr val="folHlink"/>
                </a:solidFill>
                <a:latin typeface="Calibri" pitchFamily="34" charset="0"/>
              </a:rPr>
            </a:br>
            <a:r>
              <a:rPr kumimoji="1" lang="en-US" sz="3600">
                <a:solidFill>
                  <a:schemeClr val="folHlink"/>
                </a:solidFill>
                <a:latin typeface="Calibri" pitchFamily="34" charset="0"/>
              </a:rPr>
              <a:t>Congress defeated Clinton’s “big gov’t” health care reform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sz="4400">
                <a:solidFill>
                  <a:schemeClr val="tx2"/>
                </a:solidFill>
                <a:latin typeface="Calibri" pitchFamily="34" charset="0"/>
              </a:rPr>
              <a:t>The Presidency of Bill Clinton </a:t>
            </a:r>
          </a:p>
        </p:txBody>
      </p:sp>
      <p:sp>
        <p:nvSpPr>
          <p:cNvPr id="72707" name="Rectangle 3"/>
          <p:cNvSpPr>
            <a:spLocks noChangeArrowheads="1"/>
          </p:cNvSpPr>
          <p:nvPr/>
        </p:nvSpPr>
        <p:spPr bwMode="auto">
          <a:xfrm>
            <a:off x="0" y="838200"/>
            <a:ext cx="9144000" cy="6019800"/>
          </a:xfrm>
          <a:prstGeom prst="rect">
            <a:avLst/>
          </a:prstGeom>
          <a:noFill/>
          <a:ln w="9525">
            <a:noFill/>
            <a:miter lim="800000"/>
            <a:headEnd/>
            <a:tailEnd/>
          </a:ln>
        </p:spPr>
        <p:txBody>
          <a:bodyPr/>
          <a:lstStyle/>
          <a:p>
            <a:pPr algn="ctr">
              <a:lnSpc>
                <a:spcPct val="90000"/>
              </a:lnSpc>
              <a:spcBef>
                <a:spcPct val="20000"/>
              </a:spcBef>
              <a:buClr>
                <a:schemeClr val="accent1"/>
              </a:buClr>
              <a:buFont typeface="Arial" charset="0"/>
              <a:buNone/>
              <a:defRPr/>
            </a:pPr>
            <a:r>
              <a:rPr kumimoji="1" lang="en-US" sz="3600" dirty="0">
                <a:latin typeface="Calibri" pitchFamily="34" charset="0"/>
              </a:rPr>
              <a:t>Clinton defined himself a “new Democrat” by embracing both liberal &amp; </a:t>
            </a:r>
            <a:r>
              <a:rPr kumimoji="1" lang="en-US" sz="3600" u="sng" dirty="0">
                <a:solidFill>
                  <a:schemeClr val="folHlink"/>
                </a:solidFill>
                <a:effectLst>
                  <a:outerShdw blurRad="38100" dist="38100" dir="2700000" algn="tl">
                    <a:srgbClr val="C0C0C0"/>
                  </a:outerShdw>
                </a:effectLst>
                <a:latin typeface="Calibri" pitchFamily="34" charset="0"/>
              </a:rPr>
              <a:t>conservative</a:t>
            </a:r>
            <a:r>
              <a:rPr kumimoji="1" lang="en-US" sz="3600" dirty="0">
                <a:latin typeface="Calibri" pitchFamily="34" charset="0"/>
              </a:rPr>
              <a:t> policies</a:t>
            </a:r>
          </a:p>
        </p:txBody>
      </p:sp>
      <p:sp>
        <p:nvSpPr>
          <p:cNvPr id="8196" name="Rectangle 5"/>
          <p:cNvSpPr>
            <a:spLocks noChangeArrowheads="1"/>
          </p:cNvSpPr>
          <p:nvPr/>
        </p:nvSpPr>
        <p:spPr bwMode="auto">
          <a:xfrm>
            <a:off x="0" y="1981200"/>
            <a:ext cx="44958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en-US" sz="3600">
                <a:solidFill>
                  <a:schemeClr val="folHlink"/>
                </a:solidFill>
                <a:latin typeface="Calibri" pitchFamily="34" charset="0"/>
              </a:rPr>
              <a:t>Clinton worked with Republicans to reform the welfare system </a:t>
            </a:r>
          </a:p>
        </p:txBody>
      </p:sp>
      <p:sp>
        <p:nvSpPr>
          <p:cNvPr id="8197" name="Rectangle 6"/>
          <p:cNvSpPr>
            <a:spLocks noChangeArrowheads="1"/>
          </p:cNvSpPr>
          <p:nvPr/>
        </p:nvSpPr>
        <p:spPr bwMode="auto">
          <a:xfrm>
            <a:off x="0" y="3581400"/>
            <a:ext cx="45720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en-US" sz="3600">
                <a:solidFill>
                  <a:srgbClr val="0000CC"/>
                </a:solidFill>
                <a:latin typeface="Calibri" pitchFamily="34" charset="0"/>
              </a:rPr>
              <a:t>The law put limits on how long people could receive benefits &amp; allowed states to decide how welfare money would be spent</a:t>
            </a:r>
          </a:p>
        </p:txBody>
      </p:sp>
      <p:pic>
        <p:nvPicPr>
          <p:cNvPr id="8198" name="Picture 8" descr="Clinton_prwora"/>
          <p:cNvPicPr>
            <a:picLocks noChangeAspect="1" noChangeArrowheads="1"/>
          </p:cNvPicPr>
          <p:nvPr/>
        </p:nvPicPr>
        <p:blipFill>
          <a:blip r:embed="rId3">
            <a:extLst>
              <a:ext uri="{28A0092B-C50C-407E-A947-70E740481C1C}">
                <a14:useLocalDpi xmlns:a14="http://schemas.microsoft.com/office/drawing/2010/main" val="0"/>
              </a:ext>
            </a:extLst>
          </a:blip>
          <a:srcRect l="22318" r="9540"/>
          <a:stretch>
            <a:fillRect/>
          </a:stretch>
        </p:blipFill>
        <p:spPr bwMode="auto">
          <a:xfrm>
            <a:off x="4495800" y="2168525"/>
            <a:ext cx="45720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sz="4400">
                <a:solidFill>
                  <a:schemeClr val="tx2"/>
                </a:solidFill>
                <a:latin typeface="Calibri" pitchFamily="34" charset="0"/>
              </a:rPr>
              <a:t>The Presidency of Bill Clinton </a:t>
            </a:r>
          </a:p>
        </p:txBody>
      </p:sp>
      <p:sp>
        <p:nvSpPr>
          <p:cNvPr id="74755" name="Rectangle 3"/>
          <p:cNvSpPr>
            <a:spLocks noChangeArrowheads="1"/>
          </p:cNvSpPr>
          <p:nvPr/>
        </p:nvSpPr>
        <p:spPr bwMode="auto">
          <a:xfrm>
            <a:off x="0" y="838200"/>
            <a:ext cx="9144000" cy="6019800"/>
          </a:xfrm>
          <a:prstGeom prst="rect">
            <a:avLst/>
          </a:prstGeom>
          <a:noFill/>
          <a:ln w="9525">
            <a:noFill/>
            <a:miter lim="800000"/>
            <a:headEnd/>
            <a:tailEnd/>
          </a:ln>
        </p:spPr>
        <p:txBody>
          <a:bodyPr/>
          <a:lstStyle/>
          <a:p>
            <a:pPr algn="ctr">
              <a:lnSpc>
                <a:spcPct val="90000"/>
              </a:lnSpc>
              <a:spcBef>
                <a:spcPct val="20000"/>
              </a:spcBef>
              <a:buClr>
                <a:schemeClr val="accent1"/>
              </a:buClr>
              <a:buFont typeface="Arial" charset="0"/>
              <a:buNone/>
              <a:defRPr/>
            </a:pPr>
            <a:r>
              <a:rPr kumimoji="1" lang="en-US" sz="3600" dirty="0">
                <a:latin typeface="Calibri" pitchFamily="34" charset="0"/>
              </a:rPr>
              <a:t>Clinton defined himself a “new Democrat” by embracing both liberal &amp; </a:t>
            </a:r>
            <a:r>
              <a:rPr kumimoji="1" lang="en-US" sz="3600" u="sng" dirty="0">
                <a:solidFill>
                  <a:schemeClr val="folHlink"/>
                </a:solidFill>
                <a:effectLst>
                  <a:outerShdw blurRad="38100" dist="38100" dir="2700000" algn="tl">
                    <a:srgbClr val="C0C0C0"/>
                  </a:outerShdw>
                </a:effectLst>
                <a:latin typeface="Calibri" pitchFamily="34" charset="0"/>
              </a:rPr>
              <a:t>conservative</a:t>
            </a:r>
            <a:r>
              <a:rPr kumimoji="1" lang="en-US" sz="3600" dirty="0">
                <a:latin typeface="Calibri" pitchFamily="34" charset="0"/>
              </a:rPr>
              <a:t> policies</a:t>
            </a:r>
          </a:p>
        </p:txBody>
      </p:sp>
      <p:sp>
        <p:nvSpPr>
          <p:cNvPr id="9220" name="Rectangle 4"/>
          <p:cNvSpPr>
            <a:spLocks noChangeArrowheads="1"/>
          </p:cNvSpPr>
          <p:nvPr/>
        </p:nvSpPr>
        <p:spPr bwMode="auto">
          <a:xfrm>
            <a:off x="0" y="1905000"/>
            <a:ext cx="32766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en-US" sz="3500">
                <a:solidFill>
                  <a:schemeClr val="folHlink"/>
                </a:solidFill>
                <a:latin typeface="Calibri" pitchFamily="34" charset="0"/>
              </a:rPr>
              <a:t>Clinton worked with Congress </a:t>
            </a:r>
            <a:br>
              <a:rPr kumimoji="1" lang="en-US" sz="3500">
                <a:solidFill>
                  <a:schemeClr val="folHlink"/>
                </a:solidFill>
                <a:latin typeface="Calibri" pitchFamily="34" charset="0"/>
              </a:rPr>
            </a:br>
            <a:r>
              <a:rPr kumimoji="1" lang="en-US" sz="3500">
                <a:solidFill>
                  <a:schemeClr val="folHlink"/>
                </a:solidFill>
                <a:latin typeface="Calibri" pitchFamily="34" charset="0"/>
              </a:rPr>
              <a:t>to reduce the federal deficit &amp; balance the federal budget</a:t>
            </a:r>
          </a:p>
        </p:txBody>
      </p:sp>
      <p:pic>
        <p:nvPicPr>
          <p:cNvPr id="9221" name="Picture 13"/>
          <p:cNvPicPr>
            <a:picLocks noChangeAspect="1" noChangeArrowheads="1"/>
          </p:cNvPicPr>
          <p:nvPr/>
        </p:nvPicPr>
        <p:blipFill>
          <a:blip r:embed="rId3">
            <a:extLst>
              <a:ext uri="{28A0092B-C50C-407E-A947-70E740481C1C}">
                <a14:useLocalDpi xmlns:a14="http://schemas.microsoft.com/office/drawing/2010/main" val="0"/>
              </a:ext>
            </a:extLst>
          </a:blip>
          <a:srcRect l="16406" t="21875" r="10156" b="7292"/>
          <a:stretch>
            <a:fillRect/>
          </a:stretch>
        </p:blipFill>
        <p:spPr bwMode="auto">
          <a:xfrm>
            <a:off x="3429000" y="2057400"/>
            <a:ext cx="5715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6" name="Rectangle 14"/>
          <p:cNvSpPr>
            <a:spLocks noChangeArrowheads="1"/>
          </p:cNvSpPr>
          <p:nvPr/>
        </p:nvSpPr>
        <p:spPr bwMode="auto">
          <a:xfrm>
            <a:off x="0" y="4876800"/>
            <a:ext cx="3505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en-US" sz="3500">
                <a:solidFill>
                  <a:srgbClr val="0000CC"/>
                </a:solidFill>
                <a:latin typeface="Calibri" pitchFamily="34" charset="0"/>
              </a:rPr>
              <a:t>In 1997, Clinton cut gov’t spending &amp; lowered taxes</a:t>
            </a:r>
          </a:p>
        </p:txBody>
      </p:sp>
      <p:pic>
        <p:nvPicPr>
          <p:cNvPr id="74767" name="Picture 15"/>
          <p:cNvPicPr>
            <a:picLocks noChangeAspect="1" noChangeArrowheads="1"/>
          </p:cNvPicPr>
          <p:nvPr/>
        </p:nvPicPr>
        <p:blipFill>
          <a:blip r:embed="rId4">
            <a:extLst>
              <a:ext uri="{28A0092B-C50C-407E-A947-70E740481C1C}">
                <a14:useLocalDpi xmlns:a14="http://schemas.microsoft.com/office/drawing/2010/main" val="0"/>
              </a:ext>
            </a:extLst>
          </a:blip>
          <a:srcRect l="16406" t="22917" r="10156" b="10417"/>
          <a:stretch>
            <a:fillRect/>
          </a:stretch>
        </p:blipFill>
        <p:spPr bwMode="auto">
          <a:xfrm>
            <a:off x="3429000" y="1981200"/>
            <a:ext cx="5715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16" descr="FE_PR_080609Pact_12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981200"/>
            <a:ext cx="57150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67"/>
                                        </p:tgtEl>
                                        <p:attrNameLst>
                                          <p:attrName>style.visibility</p:attrName>
                                        </p:attrNameLst>
                                      </p:cBhvr>
                                      <p:to>
                                        <p:strVal val="visible"/>
                                      </p:to>
                                    </p:set>
                                    <p:animEffect transition="in" filter="fade">
                                      <p:cBhvr>
                                        <p:cTn id="7" dur="500"/>
                                        <p:tgtEl>
                                          <p:spTgt spid="747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68"/>
                                        </p:tgtEl>
                                        <p:attrNameLst>
                                          <p:attrName>style.visibility</p:attrName>
                                        </p:attrNameLst>
                                      </p:cBhvr>
                                      <p:to>
                                        <p:strVal val="visible"/>
                                      </p:to>
                                    </p:set>
                                    <p:animEffect transition="in" filter="fade">
                                      <p:cBhvr>
                                        <p:cTn id="12" dur="500"/>
                                        <p:tgtEl>
                                          <p:spTgt spid="747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766"/>
                                        </p:tgtEl>
                                        <p:attrNameLst>
                                          <p:attrName>style.visibility</p:attrName>
                                        </p:attrNameLst>
                                      </p:cBhvr>
                                      <p:to>
                                        <p:strVal val="visible"/>
                                      </p:to>
                                    </p:set>
                                    <p:animEffect transition="in" filter="fade">
                                      <p:cBhvr>
                                        <p:cTn id="15" dur="500"/>
                                        <p:tgtEl>
                                          <p:spTgt spid="74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0" y="9525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en-US" sz="3400">
                <a:latin typeface="Calibri" pitchFamily="34" charset="0"/>
              </a:rPr>
              <a:t>For the 1</a:t>
            </a:r>
            <a:r>
              <a:rPr kumimoji="1" lang="en-US" sz="3400" baseline="30000">
                <a:latin typeface="Calibri" pitchFamily="34" charset="0"/>
              </a:rPr>
              <a:t>st</a:t>
            </a:r>
            <a:r>
              <a:rPr kumimoji="1" lang="en-US" sz="3400">
                <a:latin typeface="Calibri" pitchFamily="34" charset="0"/>
              </a:rPr>
              <a:t> time in 30 years, the gov’t had a surplus which Clinton used to pay down the nation’s debt</a:t>
            </a:r>
          </a:p>
        </p:txBody>
      </p:sp>
      <p:pic>
        <p:nvPicPr>
          <p:cNvPr id="10243" name="Picture 11" descr="bush_deficit_graphic"/>
          <p:cNvPicPr>
            <a:picLocks noChangeAspect="1" noChangeArrowheads="1"/>
          </p:cNvPicPr>
          <p:nvPr/>
        </p:nvPicPr>
        <p:blipFill>
          <a:blip r:embed="rId3">
            <a:extLst>
              <a:ext uri="{28A0092B-C50C-407E-A947-70E740481C1C}">
                <a14:useLocalDpi xmlns:a14="http://schemas.microsoft.com/office/drawing/2010/main" val="0"/>
              </a:ext>
            </a:extLst>
          </a:blip>
          <a:srcRect t="7736" b="5914"/>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9" descr="1896-2009"/>
          <p:cNvPicPr>
            <a:picLocks noChangeAspect="1" noChangeArrowheads="1"/>
          </p:cNvPicPr>
          <p:nvPr/>
        </p:nvPicPr>
        <p:blipFill>
          <a:blip r:embed="rId2">
            <a:extLst>
              <a:ext uri="{28A0092B-C50C-407E-A947-70E740481C1C}">
                <a14:useLocalDpi xmlns:a14="http://schemas.microsoft.com/office/drawing/2010/main" val="0"/>
              </a:ext>
            </a:extLst>
          </a:blip>
          <a:srcRect l="2417" r="3334"/>
          <a:stretch>
            <a:fillRect/>
          </a:stretch>
        </p:blipFill>
        <p:spPr bwMode="auto">
          <a:xfrm>
            <a:off x="0" y="1447800"/>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
          <p:cNvSpPr txBox="1">
            <a:spLocks noChangeArrowheads="1"/>
          </p:cNvSpPr>
          <p:nvPr/>
        </p:nvSpPr>
        <p:spPr bwMode="auto">
          <a:xfrm>
            <a:off x="1219200" y="6400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400">
                <a:latin typeface="Calibri" pitchFamily="34" charset="0"/>
              </a:rPr>
              <a:t>Dow Jones Industrial Average, 1901-2010 </a:t>
            </a:r>
          </a:p>
        </p:txBody>
      </p:sp>
      <p:sp>
        <p:nvSpPr>
          <p:cNvPr id="11268" name="Text Box 11"/>
          <p:cNvSpPr txBox="1">
            <a:spLocks noChangeArrowheads="1"/>
          </p:cNvSpPr>
          <p:nvPr/>
        </p:nvSpPr>
        <p:spPr bwMode="auto">
          <a:xfrm>
            <a:off x="0" y="76200"/>
            <a:ext cx="9144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90000"/>
              </a:lnSpc>
              <a:spcBef>
                <a:spcPct val="50000"/>
              </a:spcBef>
            </a:pPr>
            <a:r>
              <a:rPr lang="en-US" sz="3500">
                <a:latin typeface="Calibri" pitchFamily="34" charset="0"/>
              </a:rPr>
              <a:t>Clinton’s deficit reduction coincided with a boom in the technology industry; This led to the longest sustained era of economic growth in U.S. history</a:t>
            </a:r>
          </a:p>
        </p:txBody>
      </p:sp>
      <p:sp>
        <p:nvSpPr>
          <p:cNvPr id="71692" name="AutoShape 12"/>
          <p:cNvSpPr>
            <a:spLocks noChangeArrowheads="1"/>
          </p:cNvSpPr>
          <p:nvPr/>
        </p:nvSpPr>
        <p:spPr bwMode="auto">
          <a:xfrm rot="1712205">
            <a:off x="6629400" y="3048000"/>
            <a:ext cx="1143000" cy="990600"/>
          </a:xfrm>
          <a:prstGeom prst="rightArrow">
            <a:avLst>
              <a:gd name="adj1" fmla="val 50000"/>
              <a:gd name="adj2" fmla="val 44551"/>
            </a:avLst>
          </a:prstGeom>
          <a:solidFill>
            <a:schemeClr val="folHlink"/>
          </a:solidFill>
          <a:ln w="76200">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92"/>
                                        </p:tgtEl>
                                        <p:attrNameLst>
                                          <p:attrName>style.visibility</p:attrName>
                                        </p:attrNameLst>
                                      </p:cBhvr>
                                      <p:to>
                                        <p:strVal val="visible"/>
                                      </p:to>
                                    </p:set>
                                    <p:animEffect transition="in" filter="fade">
                                      <p:cBhvr>
                                        <p:cTn id="7" dur="2000"/>
                                        <p:tgtEl>
                                          <p:spTgt spid="71692"/>
                                        </p:tgtEl>
                                      </p:cBhvr>
                                    </p:animEffect>
                                  </p:childTnLst>
                                </p:cTn>
                              </p:par>
                            </p:childTnLst>
                          </p:cTn>
                        </p:par>
                        <p:par>
                          <p:cTn id="8" fill="hold" nodeType="afterGroup">
                            <p:stCondLst>
                              <p:cond delay="2000"/>
                            </p:stCondLst>
                            <p:childTnLst>
                              <p:par>
                                <p:cTn id="9" presetID="21" presetClass="emph" presetSubtype="0" fill="hold" grpId="1" nodeType="afterEffect">
                                  <p:stCondLst>
                                    <p:cond delay="0"/>
                                  </p:stCondLst>
                                  <p:childTnLst>
                                    <p:animClr clrSpc="hsl" dir="cw">
                                      <p:cBhvr override="childStyle">
                                        <p:cTn id="10" dur="500" fill="hold"/>
                                        <p:tgtEl>
                                          <p:spTgt spid="71692"/>
                                        </p:tgtEl>
                                        <p:attrNameLst>
                                          <p:attrName>style.color</p:attrName>
                                        </p:attrNameLst>
                                      </p:cBhvr>
                                      <p:by>
                                        <p:hsl h="7200000" s="0" l="0"/>
                                      </p:by>
                                    </p:animClr>
                                    <p:animClr clrSpc="hsl" dir="cw">
                                      <p:cBhvr>
                                        <p:cTn id="11" dur="500" fill="hold"/>
                                        <p:tgtEl>
                                          <p:spTgt spid="71692"/>
                                        </p:tgtEl>
                                        <p:attrNameLst>
                                          <p:attrName>fillcolor</p:attrName>
                                        </p:attrNameLst>
                                      </p:cBhvr>
                                      <p:by>
                                        <p:hsl h="7200000" s="0" l="0"/>
                                      </p:by>
                                    </p:animClr>
                                    <p:animClr clrSpc="hsl" dir="cw">
                                      <p:cBhvr>
                                        <p:cTn id="12" dur="500" fill="hold"/>
                                        <p:tgtEl>
                                          <p:spTgt spid="71692"/>
                                        </p:tgtEl>
                                        <p:attrNameLst>
                                          <p:attrName>stroke.color</p:attrName>
                                        </p:attrNameLst>
                                      </p:cBhvr>
                                      <p:by>
                                        <p:hsl h="7200000" s="0" l="0"/>
                                      </p:by>
                                    </p:animClr>
                                    <p:set>
                                      <p:cBhvr>
                                        <p:cTn id="13" dur="500" fill="hold"/>
                                        <p:tgtEl>
                                          <p:spTgt spid="716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animBg="1"/>
      <p:bldP spid="71692"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0"/>
            <a:ext cx="8686800" cy="1143000"/>
          </a:xfrm>
        </p:spPr>
        <p:txBody>
          <a:bodyPr/>
          <a:lstStyle/>
          <a:p>
            <a:r>
              <a:rPr lang="en-US" smtClean="0"/>
              <a:t>“Contract with America”</a:t>
            </a:r>
          </a:p>
        </p:txBody>
      </p:sp>
      <p:sp>
        <p:nvSpPr>
          <p:cNvPr id="13315" name="Text Box 4"/>
          <p:cNvSpPr txBox="1">
            <a:spLocks noChangeArrowheads="1"/>
          </p:cNvSpPr>
          <p:nvPr/>
        </p:nvSpPr>
        <p:spPr bwMode="auto">
          <a:xfrm>
            <a:off x="0" y="990600"/>
            <a:ext cx="5486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latin typeface="Calibri" pitchFamily="34" charset="0"/>
              </a:rPr>
              <a:t>Many of Clinton’s conservative policies were in response to Republican control of Congress</a:t>
            </a:r>
          </a:p>
        </p:txBody>
      </p:sp>
      <p:sp>
        <p:nvSpPr>
          <p:cNvPr id="13316" name="Text Box 5"/>
          <p:cNvSpPr txBox="1">
            <a:spLocks noChangeArrowheads="1"/>
          </p:cNvSpPr>
          <p:nvPr/>
        </p:nvSpPr>
        <p:spPr bwMode="auto">
          <a:xfrm>
            <a:off x="0" y="3181350"/>
            <a:ext cx="54864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solidFill>
                  <a:schemeClr val="folHlink"/>
                </a:solidFill>
                <a:latin typeface="Calibri" pitchFamily="34" charset="0"/>
              </a:rPr>
              <a:t>In 1994, Republicans </a:t>
            </a:r>
            <a:br>
              <a:rPr lang="en-US" sz="3600">
                <a:solidFill>
                  <a:schemeClr val="folHlink"/>
                </a:solidFill>
                <a:latin typeface="Calibri" pitchFamily="34" charset="0"/>
              </a:rPr>
            </a:br>
            <a:r>
              <a:rPr lang="en-US" sz="3600">
                <a:solidFill>
                  <a:schemeClr val="folHlink"/>
                </a:solidFill>
                <a:latin typeface="Calibri" pitchFamily="34" charset="0"/>
              </a:rPr>
              <a:t>took control of the </a:t>
            </a:r>
            <a:br>
              <a:rPr lang="en-US" sz="3600">
                <a:solidFill>
                  <a:schemeClr val="folHlink"/>
                </a:solidFill>
                <a:latin typeface="Calibri" pitchFamily="34" charset="0"/>
              </a:rPr>
            </a:br>
            <a:r>
              <a:rPr lang="en-US" sz="3600">
                <a:solidFill>
                  <a:schemeClr val="folHlink"/>
                </a:solidFill>
                <a:latin typeface="Calibri" pitchFamily="34" charset="0"/>
              </a:rPr>
              <a:t>House of Representatives for the 1</a:t>
            </a:r>
            <a:r>
              <a:rPr lang="en-US" sz="3600" baseline="30000">
                <a:solidFill>
                  <a:schemeClr val="folHlink"/>
                </a:solidFill>
                <a:latin typeface="Calibri" pitchFamily="34" charset="0"/>
              </a:rPr>
              <a:t>st</a:t>
            </a:r>
            <a:r>
              <a:rPr lang="en-US" sz="3600">
                <a:solidFill>
                  <a:schemeClr val="folHlink"/>
                </a:solidFill>
                <a:latin typeface="Calibri" pitchFamily="34" charset="0"/>
              </a:rPr>
              <a:t> time since 1954 </a:t>
            </a:r>
            <a:br>
              <a:rPr lang="en-US" sz="3600">
                <a:solidFill>
                  <a:schemeClr val="folHlink"/>
                </a:solidFill>
                <a:latin typeface="Calibri" pitchFamily="34" charset="0"/>
              </a:rPr>
            </a:br>
            <a:r>
              <a:rPr lang="en-US" sz="3600">
                <a:solidFill>
                  <a:schemeClr val="folHlink"/>
                </a:solidFill>
                <a:latin typeface="Calibri" pitchFamily="34" charset="0"/>
              </a:rPr>
              <a:t>&amp; named Georgia Congressman Newt Gingrich as Speaker of the House </a:t>
            </a:r>
          </a:p>
        </p:txBody>
      </p:sp>
      <p:pic>
        <p:nvPicPr>
          <p:cNvPr id="13317" name="Picture 7" descr="gingrich_ne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066800"/>
            <a:ext cx="3619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686800" cy="914400"/>
          </a:xfrm>
        </p:spPr>
        <p:txBody>
          <a:bodyPr/>
          <a:lstStyle/>
          <a:p>
            <a:r>
              <a:rPr lang="en-US" smtClean="0"/>
              <a:t>“Contract with America”</a:t>
            </a:r>
          </a:p>
        </p:txBody>
      </p:sp>
      <p:sp>
        <p:nvSpPr>
          <p:cNvPr id="14339" name="Text Box 3"/>
          <p:cNvSpPr txBox="1">
            <a:spLocks noChangeArrowheads="1"/>
          </p:cNvSpPr>
          <p:nvPr/>
        </p:nvSpPr>
        <p:spPr bwMode="auto">
          <a:xfrm>
            <a:off x="0" y="762000"/>
            <a:ext cx="5791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90000"/>
              </a:lnSpc>
              <a:spcBef>
                <a:spcPct val="50000"/>
              </a:spcBef>
            </a:pPr>
            <a:r>
              <a:rPr lang="en-US" sz="3600">
                <a:latin typeface="Calibri" pitchFamily="34" charset="0"/>
              </a:rPr>
              <a:t>Gingrich pushed for a “Contract with America” </a:t>
            </a:r>
            <a:br>
              <a:rPr lang="en-US" sz="3600">
                <a:latin typeface="Calibri" pitchFamily="34" charset="0"/>
              </a:rPr>
            </a:br>
            <a:r>
              <a:rPr lang="en-US" sz="3600">
                <a:latin typeface="Calibri" pitchFamily="34" charset="0"/>
              </a:rPr>
              <a:t>that would have created a balanced budget amendment, tax cuts, welfare reform, &amp; tougher crime laws  </a:t>
            </a:r>
          </a:p>
        </p:txBody>
      </p:sp>
      <p:sp>
        <p:nvSpPr>
          <p:cNvPr id="14340" name="Text Box 6"/>
          <p:cNvSpPr txBox="1">
            <a:spLocks noChangeArrowheads="1"/>
          </p:cNvSpPr>
          <p:nvPr/>
        </p:nvSpPr>
        <p:spPr bwMode="auto">
          <a:xfrm>
            <a:off x="0" y="3760788"/>
            <a:ext cx="57912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90000"/>
              </a:lnSpc>
              <a:spcBef>
                <a:spcPct val="50000"/>
              </a:spcBef>
            </a:pPr>
            <a:r>
              <a:rPr lang="en-US" sz="3600">
                <a:solidFill>
                  <a:schemeClr val="folHlink"/>
                </a:solidFill>
                <a:latin typeface="Calibri" pitchFamily="34" charset="0"/>
              </a:rPr>
              <a:t>The clash between </a:t>
            </a:r>
            <a:br>
              <a:rPr lang="en-US" sz="3600">
                <a:solidFill>
                  <a:schemeClr val="folHlink"/>
                </a:solidFill>
                <a:latin typeface="Calibri" pitchFamily="34" charset="0"/>
              </a:rPr>
            </a:br>
            <a:r>
              <a:rPr lang="en-US" sz="3600">
                <a:solidFill>
                  <a:schemeClr val="folHlink"/>
                </a:solidFill>
                <a:latin typeface="Calibri" pitchFamily="34" charset="0"/>
              </a:rPr>
              <a:t>Clinton &amp; Gingrich led to a gov’t shut down in 1995</a:t>
            </a:r>
          </a:p>
        </p:txBody>
      </p:sp>
      <p:sp>
        <p:nvSpPr>
          <p:cNvPr id="14341" name="Text Box 7"/>
          <p:cNvSpPr txBox="1">
            <a:spLocks noChangeArrowheads="1"/>
          </p:cNvSpPr>
          <p:nvPr/>
        </p:nvSpPr>
        <p:spPr bwMode="auto">
          <a:xfrm>
            <a:off x="0" y="5334000"/>
            <a:ext cx="56388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en-US" sz="3600">
                <a:solidFill>
                  <a:srgbClr val="0000CC"/>
                </a:solidFill>
                <a:latin typeface="Calibri" pitchFamily="34" charset="0"/>
              </a:rPr>
              <a:t>Clinton used the rivalry </a:t>
            </a:r>
            <a:br>
              <a:rPr lang="en-US" sz="3600">
                <a:solidFill>
                  <a:srgbClr val="0000CC"/>
                </a:solidFill>
                <a:latin typeface="Calibri" pitchFamily="34" charset="0"/>
              </a:rPr>
            </a:br>
            <a:r>
              <a:rPr lang="en-US" sz="3600">
                <a:solidFill>
                  <a:srgbClr val="0000CC"/>
                </a:solidFill>
                <a:latin typeface="Calibri" pitchFamily="34" charset="0"/>
              </a:rPr>
              <a:t>with Republicans to win </a:t>
            </a:r>
            <a:br>
              <a:rPr lang="en-US" sz="3600">
                <a:solidFill>
                  <a:srgbClr val="0000CC"/>
                </a:solidFill>
                <a:latin typeface="Calibri" pitchFamily="34" charset="0"/>
              </a:rPr>
            </a:br>
            <a:r>
              <a:rPr lang="en-US" sz="3600">
                <a:solidFill>
                  <a:srgbClr val="0000CC"/>
                </a:solidFill>
                <a:latin typeface="Calibri" pitchFamily="34" charset="0"/>
              </a:rPr>
              <a:t>re-election in 1996  </a:t>
            </a:r>
          </a:p>
        </p:txBody>
      </p:sp>
      <p:pic>
        <p:nvPicPr>
          <p:cNvPr id="14342" name="Picture 11" descr="Contract_with_America_2_Newt_Gingr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3467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rooks PPT Template">
  <a:themeElements>
    <a:clrScheme name="Brooks PPT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PPT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PPT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PPT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PPT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PPT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PPT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PPT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PPT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PPT Template</Template>
  <TotalTime>2431</TotalTime>
  <Words>5298</Words>
  <Application>Microsoft Office PowerPoint</Application>
  <PresentationFormat>On-screen Show (4:3)</PresentationFormat>
  <Paragraphs>119</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Brooks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 with America”</vt:lpstr>
      <vt:lpstr>“Contract with America”</vt:lpstr>
      <vt:lpstr>Foreign Policy</vt:lpstr>
      <vt:lpstr>Criticisms of NAFTA?</vt:lpstr>
      <vt:lpstr>Foreign Policy</vt:lpstr>
      <vt:lpstr>Foreign Policy</vt:lpstr>
      <vt:lpstr>Crime &amp; Terrorism </vt:lpstr>
      <vt:lpstr>Crime &amp; Terrorism </vt:lpstr>
      <vt:lpstr>Crime &amp; Terrorism </vt:lpstr>
      <vt:lpstr>PowerPoint Presentation</vt:lpstr>
      <vt:lpstr>PowerPoint Presentation</vt:lpstr>
      <vt:lpstr>Scandals &amp; Impeachment</vt:lpstr>
      <vt:lpstr>Scandals &amp; Impeachment</vt:lpstr>
      <vt:lpstr>Conclusions</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E200203909</dc:creator>
  <cp:lastModifiedBy>Kate Gaskins</cp:lastModifiedBy>
  <cp:revision>114</cp:revision>
  <cp:lastPrinted>1601-01-01T00:00:00Z</cp:lastPrinted>
  <dcterms:created xsi:type="dcterms:W3CDTF">2007-04-16T20:28:18Z</dcterms:created>
  <dcterms:modified xsi:type="dcterms:W3CDTF">2017-05-04T15:45:33Z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TC010690111033</vt:lpwstr>
  </property>
</Properties>
</file>