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0" r:id="rId3"/>
    <p:sldMasterId id="2147483732" r:id="rId4"/>
    <p:sldMasterId id="2147483744" r:id="rId5"/>
    <p:sldMasterId id="2147483756" r:id="rId6"/>
    <p:sldMasterId id="2147483768" r:id="rId7"/>
    <p:sldMasterId id="2147483780" r:id="rId8"/>
    <p:sldMasterId id="2147483792" r:id="rId9"/>
    <p:sldMasterId id="2147483804" r:id="rId10"/>
    <p:sldMasterId id="2147483828" r:id="rId11"/>
    <p:sldMasterId id="2147483840" r:id="rId12"/>
  </p:sldMasterIdLst>
  <p:notesMasterIdLst>
    <p:notesMasterId r:id="rId74"/>
  </p:notesMasterIdLst>
  <p:handoutMasterIdLst>
    <p:handoutMasterId r:id="rId75"/>
  </p:handoutMasterIdLst>
  <p:sldIdLst>
    <p:sldId id="367" r:id="rId13"/>
    <p:sldId id="256" r:id="rId14"/>
    <p:sldId id="257" r:id="rId15"/>
    <p:sldId id="265" r:id="rId16"/>
    <p:sldId id="258" r:id="rId17"/>
    <p:sldId id="259" r:id="rId18"/>
    <p:sldId id="260" r:id="rId19"/>
    <p:sldId id="261" r:id="rId20"/>
    <p:sldId id="262" r:id="rId21"/>
    <p:sldId id="263" r:id="rId22"/>
    <p:sldId id="327" r:id="rId23"/>
    <p:sldId id="328" r:id="rId24"/>
    <p:sldId id="329" r:id="rId25"/>
    <p:sldId id="347" r:id="rId26"/>
    <p:sldId id="330" r:id="rId27"/>
    <p:sldId id="364" r:id="rId28"/>
    <p:sldId id="264" r:id="rId29"/>
    <p:sldId id="309" r:id="rId30"/>
    <p:sldId id="266" r:id="rId31"/>
    <p:sldId id="301" r:id="rId32"/>
    <p:sldId id="289" r:id="rId33"/>
    <p:sldId id="291" r:id="rId34"/>
    <p:sldId id="290" r:id="rId35"/>
    <p:sldId id="271" r:id="rId36"/>
    <p:sldId id="277" r:id="rId37"/>
    <p:sldId id="280" r:id="rId38"/>
    <p:sldId id="292" r:id="rId39"/>
    <p:sldId id="285" r:id="rId40"/>
    <p:sldId id="286" r:id="rId41"/>
    <p:sldId id="299" r:id="rId42"/>
    <p:sldId id="343" r:id="rId43"/>
    <p:sldId id="363" r:id="rId44"/>
    <p:sldId id="344" r:id="rId45"/>
    <p:sldId id="331" r:id="rId46"/>
    <p:sldId id="333" r:id="rId47"/>
    <p:sldId id="334" r:id="rId48"/>
    <p:sldId id="332" r:id="rId49"/>
    <p:sldId id="293" r:id="rId50"/>
    <p:sldId id="310" r:id="rId51"/>
    <p:sldId id="294" r:id="rId52"/>
    <p:sldId id="348" r:id="rId53"/>
    <p:sldId id="322" r:id="rId54"/>
    <p:sldId id="324" r:id="rId55"/>
    <p:sldId id="323" r:id="rId56"/>
    <p:sldId id="296" r:id="rId57"/>
    <p:sldId id="349" r:id="rId58"/>
    <p:sldId id="350" r:id="rId59"/>
    <p:sldId id="351" r:id="rId60"/>
    <p:sldId id="297" r:id="rId61"/>
    <p:sldId id="352" r:id="rId62"/>
    <p:sldId id="353" r:id="rId63"/>
    <p:sldId id="354" r:id="rId64"/>
    <p:sldId id="356" r:id="rId65"/>
    <p:sldId id="357" r:id="rId66"/>
    <p:sldId id="321" r:id="rId67"/>
    <p:sldId id="300" r:id="rId68"/>
    <p:sldId id="319" r:id="rId69"/>
    <p:sldId id="339" r:id="rId70"/>
    <p:sldId id="346" r:id="rId71"/>
    <p:sldId id="365" r:id="rId72"/>
    <p:sldId id="366" r:id="rId7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48"/>
      </p:cViewPr>
      <p:guideLst>
        <p:guide orient="horz" pos="2160"/>
        <p:guide pos="2880"/>
      </p:guideLst>
    </p:cSldViewPr>
  </p:slideViewPr>
  <p:notesTextViewPr>
    <p:cViewPr>
      <p:scale>
        <a:sx n="1" d="1"/>
        <a:sy n="1" d="1"/>
      </p:scale>
      <p:origin x="0" y="0"/>
    </p:cViewPr>
  </p:notesTextViewPr>
  <p:sorterViewPr>
    <p:cViewPr>
      <p:scale>
        <a:sx n="100" d="100"/>
        <a:sy n="100" d="100"/>
      </p:scale>
      <p:origin x="0" y="143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ata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ata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diagrams/_rels/data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E1683A-F45E-4A78-BCEF-65543780B510}" type="doc">
      <dgm:prSet loTypeId="urn:microsoft.com/office/officeart/2008/layout/TitlePictureLineup" loCatId="picture" qsTypeId="urn:microsoft.com/office/officeart/2005/8/quickstyle/3d2" qsCatId="3D" csTypeId="urn:microsoft.com/office/officeart/2005/8/colors/colorful3" csCatId="colorful" phldr="1"/>
      <dgm:spPr/>
      <dgm:t>
        <a:bodyPr/>
        <a:lstStyle/>
        <a:p>
          <a:endParaRPr lang="en-US"/>
        </a:p>
      </dgm:t>
    </dgm:pt>
    <dgm:pt modelId="{37444693-2C9F-4811-986A-7D9032DC7783}">
      <dgm:prSet phldrT="[Text]"/>
      <dgm:spPr>
        <a:solidFill>
          <a:schemeClr val="accent6">
            <a:lumMod val="75000"/>
          </a:schemeClr>
        </a:solidFill>
      </dgm:spPr>
      <dgm:t>
        <a:bodyPr/>
        <a:lstStyle/>
        <a:p>
          <a:r>
            <a:rPr lang="en-US" dirty="0" smtClean="0"/>
            <a:t>NAFTA</a:t>
          </a:r>
          <a:endParaRPr lang="en-US" dirty="0"/>
        </a:p>
      </dgm:t>
    </dgm:pt>
    <dgm:pt modelId="{05B7C3BD-A7CD-47BB-B5A2-BBEF009EA913}" type="parTrans" cxnId="{7A6BD6FF-9AE7-4EE1-9309-ACEBBB702AE7}">
      <dgm:prSet/>
      <dgm:spPr/>
      <dgm:t>
        <a:bodyPr/>
        <a:lstStyle/>
        <a:p>
          <a:endParaRPr lang="en-US"/>
        </a:p>
      </dgm:t>
    </dgm:pt>
    <dgm:pt modelId="{1A81EDE1-A48A-4BFB-B171-0FF9982E5AF5}" type="sibTrans" cxnId="{7A6BD6FF-9AE7-4EE1-9309-ACEBBB702AE7}">
      <dgm:prSet/>
      <dgm:spPr/>
      <dgm:t>
        <a:bodyPr/>
        <a:lstStyle/>
        <a:p>
          <a:endParaRPr lang="en-US"/>
        </a:p>
      </dgm:t>
    </dgm:pt>
    <dgm:pt modelId="{42A18489-9484-49F6-83B1-395E46840BCA}">
      <dgm:prSet phldrT="[Text]"/>
      <dgm:spPr/>
      <dgm:t>
        <a:bodyPr/>
        <a:lstStyle/>
        <a:p>
          <a:r>
            <a:rPr lang="en-US" altLang="en-US" dirty="0" smtClean="0"/>
            <a:t>In 1994 the </a:t>
          </a:r>
          <a:r>
            <a:rPr lang="en-US" altLang="en-US" b="1" dirty="0" smtClean="0"/>
            <a:t>North American Free Trade Agreement (NAFTA)</a:t>
          </a:r>
          <a:r>
            <a:rPr lang="en-US" altLang="en-US" dirty="0" smtClean="0"/>
            <a:t> was created to increase international trade. American manufacturers increased trade with Canada and Mexico.</a:t>
          </a:r>
          <a:endParaRPr lang="en-US" dirty="0"/>
        </a:p>
      </dgm:t>
    </dgm:pt>
    <dgm:pt modelId="{EAD24DDE-0686-4257-9372-40222804A282}" type="parTrans" cxnId="{2DAB17D8-BD7D-4E2F-8842-C255BB281C2A}">
      <dgm:prSet/>
      <dgm:spPr/>
      <dgm:t>
        <a:bodyPr/>
        <a:lstStyle/>
        <a:p>
          <a:endParaRPr lang="en-US"/>
        </a:p>
      </dgm:t>
    </dgm:pt>
    <dgm:pt modelId="{8F5C53F7-7A33-4947-B34B-681DE6FEA7F7}" type="sibTrans" cxnId="{2DAB17D8-BD7D-4E2F-8842-C255BB281C2A}">
      <dgm:prSet/>
      <dgm:spPr/>
      <dgm:t>
        <a:bodyPr/>
        <a:lstStyle/>
        <a:p>
          <a:endParaRPr lang="en-US"/>
        </a:p>
      </dgm:t>
    </dgm:pt>
    <dgm:pt modelId="{6BBF6316-6412-44F4-93A1-E0C2FF038039}">
      <dgm:prSet phldrT="[Text]"/>
      <dgm:spPr>
        <a:solidFill>
          <a:schemeClr val="accent6">
            <a:lumMod val="75000"/>
          </a:schemeClr>
        </a:solidFill>
      </dgm:spPr>
      <dgm:t>
        <a:bodyPr/>
        <a:lstStyle/>
        <a:p>
          <a:r>
            <a:rPr lang="en-US" dirty="0" smtClean="0"/>
            <a:t>Surplus</a:t>
          </a:r>
          <a:endParaRPr lang="en-US" dirty="0"/>
        </a:p>
      </dgm:t>
    </dgm:pt>
    <dgm:pt modelId="{132DDBD9-56F8-4FF3-B986-A4C6EE114E17}" type="parTrans" cxnId="{E1B2CFE3-86C9-466A-BB19-83E9A937C833}">
      <dgm:prSet/>
      <dgm:spPr/>
      <dgm:t>
        <a:bodyPr/>
        <a:lstStyle/>
        <a:p>
          <a:endParaRPr lang="en-US"/>
        </a:p>
      </dgm:t>
    </dgm:pt>
    <dgm:pt modelId="{58814C06-5AE0-40D8-B162-7C89091B1FF8}" type="sibTrans" cxnId="{E1B2CFE3-86C9-466A-BB19-83E9A937C833}">
      <dgm:prSet/>
      <dgm:spPr/>
      <dgm:t>
        <a:bodyPr/>
        <a:lstStyle/>
        <a:p>
          <a:endParaRPr lang="en-US"/>
        </a:p>
      </dgm:t>
    </dgm:pt>
    <dgm:pt modelId="{DE28CA58-02E1-4DE9-B89B-F512125A9217}">
      <dgm:prSet phldrT="[Text]" custT="1"/>
      <dgm:spPr/>
      <dgm:t>
        <a:bodyPr/>
        <a:lstStyle/>
        <a:p>
          <a:r>
            <a:rPr lang="en-US" altLang="en-US" sz="2500" dirty="0" smtClean="0"/>
            <a:t>Cut spending </a:t>
          </a:r>
          <a:r>
            <a:rPr lang="en-US" altLang="en-US" sz="2500" dirty="0" smtClean="0">
              <a:sym typeface="Wingdings" panose="05000000000000000000" pitchFamily="2" charset="2"/>
            </a:rPr>
            <a:t> first government surplus in over 30 years ($236 billion by 2000)</a:t>
          </a:r>
          <a:endParaRPr lang="en-US" sz="2500" dirty="0"/>
        </a:p>
      </dgm:t>
    </dgm:pt>
    <dgm:pt modelId="{79A9D523-021E-42E5-8A52-05F1EDB2118D}" type="parTrans" cxnId="{AF1CE29C-7BC6-4C94-8E31-1143AA891C64}">
      <dgm:prSet/>
      <dgm:spPr/>
      <dgm:t>
        <a:bodyPr/>
        <a:lstStyle/>
        <a:p>
          <a:endParaRPr lang="en-US"/>
        </a:p>
      </dgm:t>
    </dgm:pt>
    <dgm:pt modelId="{7B12532B-86DA-4515-9784-A9D2A6FA3FF8}" type="sibTrans" cxnId="{AF1CE29C-7BC6-4C94-8E31-1143AA891C64}">
      <dgm:prSet/>
      <dgm:spPr/>
      <dgm:t>
        <a:bodyPr/>
        <a:lstStyle/>
        <a:p>
          <a:endParaRPr lang="en-US"/>
        </a:p>
      </dgm:t>
    </dgm:pt>
    <dgm:pt modelId="{6871B519-E30D-47CB-B77A-5949A02DD3F5}">
      <dgm:prSet phldrT="[Text]"/>
      <dgm:spPr>
        <a:solidFill>
          <a:schemeClr val="accent6">
            <a:lumMod val="75000"/>
          </a:schemeClr>
        </a:solidFill>
      </dgm:spPr>
      <dgm:t>
        <a:bodyPr/>
        <a:lstStyle/>
        <a:p>
          <a:r>
            <a:rPr lang="en-US" dirty="0" smtClean="0"/>
            <a:t>Health Care</a:t>
          </a:r>
          <a:endParaRPr lang="en-US" dirty="0"/>
        </a:p>
      </dgm:t>
    </dgm:pt>
    <dgm:pt modelId="{FB7A37FA-6E01-4703-8ECC-50DF31CFA32D}" type="parTrans" cxnId="{EADBF7A9-24F6-44EC-9608-4C0B8A2FA261}">
      <dgm:prSet/>
      <dgm:spPr/>
      <dgm:t>
        <a:bodyPr/>
        <a:lstStyle/>
        <a:p>
          <a:endParaRPr lang="en-US"/>
        </a:p>
      </dgm:t>
    </dgm:pt>
    <dgm:pt modelId="{9B744F1B-1FAF-483E-AECD-217617FE2F4E}" type="sibTrans" cxnId="{EADBF7A9-24F6-44EC-9608-4C0B8A2FA261}">
      <dgm:prSet/>
      <dgm:spPr/>
      <dgm:t>
        <a:bodyPr/>
        <a:lstStyle/>
        <a:p>
          <a:endParaRPr lang="en-US"/>
        </a:p>
      </dgm:t>
    </dgm:pt>
    <dgm:pt modelId="{303402D7-1102-495F-A829-6A5378F79B50}">
      <dgm:prSet phldrT="[Text]" custT="1"/>
      <dgm:spPr/>
      <dgm:t>
        <a:bodyPr/>
        <a:lstStyle/>
        <a:p>
          <a:r>
            <a:rPr lang="en-US" altLang="en-US" sz="2400" dirty="0" smtClean="0">
              <a:sym typeface="Wingdings" panose="05000000000000000000" pitchFamily="2" charset="2"/>
            </a:rPr>
            <a:t>Wanted nationalized public health care  but was defeated. But did signed the Family &amp; Medicare Leave Act</a:t>
          </a:r>
          <a:endParaRPr lang="en-US" sz="2400" dirty="0"/>
        </a:p>
      </dgm:t>
    </dgm:pt>
    <dgm:pt modelId="{B5ECDBC7-49C4-4715-A6E4-4005387BC414}" type="parTrans" cxnId="{62856F44-58EA-44A8-B174-61615C70C479}">
      <dgm:prSet/>
      <dgm:spPr/>
      <dgm:t>
        <a:bodyPr/>
        <a:lstStyle/>
        <a:p>
          <a:endParaRPr lang="en-US"/>
        </a:p>
      </dgm:t>
    </dgm:pt>
    <dgm:pt modelId="{3960A4CD-EF06-41EA-BBB5-BB1FF69EFFD6}" type="sibTrans" cxnId="{62856F44-58EA-44A8-B174-61615C70C479}">
      <dgm:prSet/>
      <dgm:spPr/>
      <dgm:t>
        <a:bodyPr/>
        <a:lstStyle/>
        <a:p>
          <a:endParaRPr lang="en-US"/>
        </a:p>
      </dgm:t>
    </dgm:pt>
    <dgm:pt modelId="{55E4DD7F-D5C6-41B6-BFFA-51A8B801CEB5}" type="pres">
      <dgm:prSet presAssocID="{DCE1683A-F45E-4A78-BCEF-65543780B510}" presName="Name0" presStyleCnt="0">
        <dgm:presLayoutVars>
          <dgm:dir/>
        </dgm:presLayoutVars>
      </dgm:prSet>
      <dgm:spPr/>
      <dgm:t>
        <a:bodyPr/>
        <a:lstStyle/>
        <a:p>
          <a:endParaRPr lang="en-US"/>
        </a:p>
      </dgm:t>
    </dgm:pt>
    <dgm:pt modelId="{22F16411-AACE-4953-9576-E67591A495EC}" type="pres">
      <dgm:prSet presAssocID="{37444693-2C9F-4811-986A-7D9032DC7783}" presName="composite" presStyleCnt="0"/>
      <dgm:spPr/>
    </dgm:pt>
    <dgm:pt modelId="{95A30FEE-34EE-4F73-BB46-C765C031EB2D}" type="pres">
      <dgm:prSet presAssocID="{37444693-2C9F-4811-986A-7D9032DC7783}" presName="Accent" presStyleLbl="alignAcc1" presStyleIdx="0" presStyleCnt="3"/>
      <dgm:spPr/>
    </dgm:pt>
    <dgm:pt modelId="{096C7510-65AA-4B82-9514-A929752AB5D7}" type="pres">
      <dgm:prSet presAssocID="{37444693-2C9F-4811-986A-7D9032DC7783}" presName="Image" presStyleLbl="node1" presStyleIdx="0" presStyleCnt="3"/>
      <dgm:spPr>
        <a:blipFill rotWithShape="1">
          <a:blip xmlns:r="http://schemas.openxmlformats.org/officeDocument/2006/relationships" r:embed="rId1"/>
          <a:stretch>
            <a:fillRect/>
          </a:stretch>
        </a:blipFill>
      </dgm:spPr>
    </dgm:pt>
    <dgm:pt modelId="{D79E79D6-5786-451E-80C4-95441C68C766}" type="pres">
      <dgm:prSet presAssocID="{37444693-2C9F-4811-986A-7D9032DC7783}" presName="Child" presStyleLbl="revTx" presStyleIdx="0" presStyleCnt="3">
        <dgm:presLayoutVars>
          <dgm:bulletEnabled val="1"/>
        </dgm:presLayoutVars>
      </dgm:prSet>
      <dgm:spPr/>
      <dgm:t>
        <a:bodyPr/>
        <a:lstStyle/>
        <a:p>
          <a:endParaRPr lang="en-US"/>
        </a:p>
      </dgm:t>
    </dgm:pt>
    <dgm:pt modelId="{7D5CC178-A0E6-469D-9A94-F57E71FA88FA}" type="pres">
      <dgm:prSet presAssocID="{37444693-2C9F-4811-986A-7D9032DC7783}" presName="Parent" presStyleLbl="alignNode1" presStyleIdx="0" presStyleCnt="3">
        <dgm:presLayoutVars>
          <dgm:bulletEnabled val="1"/>
        </dgm:presLayoutVars>
      </dgm:prSet>
      <dgm:spPr/>
      <dgm:t>
        <a:bodyPr/>
        <a:lstStyle/>
        <a:p>
          <a:endParaRPr lang="en-US"/>
        </a:p>
      </dgm:t>
    </dgm:pt>
    <dgm:pt modelId="{18ABC4CF-63B7-497A-8BBE-84E96A20A6AE}" type="pres">
      <dgm:prSet presAssocID="{1A81EDE1-A48A-4BFB-B171-0FF9982E5AF5}" presName="sibTrans" presStyleCnt="0"/>
      <dgm:spPr/>
    </dgm:pt>
    <dgm:pt modelId="{77B2184F-2A09-43F1-B338-84699D95FD7C}" type="pres">
      <dgm:prSet presAssocID="{6BBF6316-6412-44F4-93A1-E0C2FF038039}" presName="composite" presStyleCnt="0"/>
      <dgm:spPr/>
    </dgm:pt>
    <dgm:pt modelId="{5AB62A72-4293-4201-A0C2-A457F519AE76}" type="pres">
      <dgm:prSet presAssocID="{6BBF6316-6412-44F4-93A1-E0C2FF038039}" presName="Accent" presStyleLbl="alignAcc1" presStyleIdx="1" presStyleCnt="3"/>
      <dgm:spPr/>
    </dgm:pt>
    <dgm:pt modelId="{EA5B153F-C5EB-4256-B2BA-3F2163C88345}" type="pres">
      <dgm:prSet presAssocID="{6BBF6316-6412-44F4-93A1-E0C2FF038039}" presName="Image" presStyleLbl="node1" presStyleIdx="1" presStyleCnt="3"/>
      <dgm:spPr>
        <a:blipFill rotWithShape="1">
          <a:blip xmlns:r="http://schemas.openxmlformats.org/officeDocument/2006/relationships" r:embed="rId2"/>
          <a:stretch>
            <a:fillRect/>
          </a:stretch>
        </a:blipFill>
      </dgm:spPr>
    </dgm:pt>
    <dgm:pt modelId="{973FB4AB-4347-4B90-857F-C577AA30B912}" type="pres">
      <dgm:prSet presAssocID="{6BBF6316-6412-44F4-93A1-E0C2FF038039}" presName="Child" presStyleLbl="revTx" presStyleIdx="1" presStyleCnt="3">
        <dgm:presLayoutVars>
          <dgm:bulletEnabled val="1"/>
        </dgm:presLayoutVars>
      </dgm:prSet>
      <dgm:spPr/>
      <dgm:t>
        <a:bodyPr/>
        <a:lstStyle/>
        <a:p>
          <a:endParaRPr lang="en-US"/>
        </a:p>
      </dgm:t>
    </dgm:pt>
    <dgm:pt modelId="{D9BC65CE-4B38-43C7-934C-0D0D463E7BFB}" type="pres">
      <dgm:prSet presAssocID="{6BBF6316-6412-44F4-93A1-E0C2FF038039}" presName="Parent" presStyleLbl="alignNode1" presStyleIdx="1" presStyleCnt="3">
        <dgm:presLayoutVars>
          <dgm:bulletEnabled val="1"/>
        </dgm:presLayoutVars>
      </dgm:prSet>
      <dgm:spPr/>
      <dgm:t>
        <a:bodyPr/>
        <a:lstStyle/>
        <a:p>
          <a:endParaRPr lang="en-US"/>
        </a:p>
      </dgm:t>
    </dgm:pt>
    <dgm:pt modelId="{B98472DF-1D5B-429B-A69A-308472BE8E20}" type="pres">
      <dgm:prSet presAssocID="{58814C06-5AE0-40D8-B162-7C89091B1FF8}" presName="sibTrans" presStyleCnt="0"/>
      <dgm:spPr/>
    </dgm:pt>
    <dgm:pt modelId="{AF75A0E1-0A6A-466C-A638-27B697BE6CF9}" type="pres">
      <dgm:prSet presAssocID="{6871B519-E30D-47CB-B77A-5949A02DD3F5}" presName="composite" presStyleCnt="0"/>
      <dgm:spPr/>
    </dgm:pt>
    <dgm:pt modelId="{B42019EF-711F-46FE-B47A-EDE9DE0F9B0A}" type="pres">
      <dgm:prSet presAssocID="{6871B519-E30D-47CB-B77A-5949A02DD3F5}" presName="Accent" presStyleLbl="alignAcc1" presStyleIdx="2" presStyleCnt="3"/>
      <dgm:spPr/>
    </dgm:pt>
    <dgm:pt modelId="{444BAE82-8919-4279-9A06-552653D81CDC}" type="pres">
      <dgm:prSet presAssocID="{6871B519-E30D-47CB-B77A-5949A02DD3F5}" presName="Image" presStyleLbl="node1" presStyleIdx="2" presStyleCnt="3"/>
      <dgm:spPr>
        <a:blipFill rotWithShape="1">
          <a:blip xmlns:r="http://schemas.openxmlformats.org/officeDocument/2006/relationships" r:embed="rId3"/>
          <a:stretch>
            <a:fillRect/>
          </a:stretch>
        </a:blipFill>
      </dgm:spPr>
    </dgm:pt>
    <dgm:pt modelId="{C43A9DF9-5470-4CFA-97DF-07C771FA757D}" type="pres">
      <dgm:prSet presAssocID="{6871B519-E30D-47CB-B77A-5949A02DD3F5}" presName="Child" presStyleLbl="revTx" presStyleIdx="2" presStyleCnt="3">
        <dgm:presLayoutVars>
          <dgm:bulletEnabled val="1"/>
        </dgm:presLayoutVars>
      </dgm:prSet>
      <dgm:spPr/>
      <dgm:t>
        <a:bodyPr/>
        <a:lstStyle/>
        <a:p>
          <a:endParaRPr lang="en-US"/>
        </a:p>
      </dgm:t>
    </dgm:pt>
    <dgm:pt modelId="{B1FBC038-7AE0-4019-93EA-19370CCAB7D7}" type="pres">
      <dgm:prSet presAssocID="{6871B519-E30D-47CB-B77A-5949A02DD3F5}" presName="Parent" presStyleLbl="alignNode1" presStyleIdx="2" presStyleCnt="3">
        <dgm:presLayoutVars>
          <dgm:bulletEnabled val="1"/>
        </dgm:presLayoutVars>
      </dgm:prSet>
      <dgm:spPr/>
      <dgm:t>
        <a:bodyPr/>
        <a:lstStyle/>
        <a:p>
          <a:endParaRPr lang="en-US"/>
        </a:p>
      </dgm:t>
    </dgm:pt>
  </dgm:ptLst>
  <dgm:cxnLst>
    <dgm:cxn modelId="{6F10CEFA-8935-4704-9A61-4A9DFDB84E01}" type="presOf" srcId="{303402D7-1102-495F-A829-6A5378F79B50}" destId="{C43A9DF9-5470-4CFA-97DF-07C771FA757D}" srcOrd="0" destOrd="0" presId="urn:microsoft.com/office/officeart/2008/layout/TitlePictureLineup"/>
    <dgm:cxn modelId="{68FCC735-0FA6-4C1D-A8CE-864D6F0E0E74}" type="presOf" srcId="{37444693-2C9F-4811-986A-7D9032DC7783}" destId="{7D5CC178-A0E6-469D-9A94-F57E71FA88FA}" srcOrd="0" destOrd="0" presId="urn:microsoft.com/office/officeart/2008/layout/TitlePictureLineup"/>
    <dgm:cxn modelId="{AF1CE29C-7BC6-4C94-8E31-1143AA891C64}" srcId="{6BBF6316-6412-44F4-93A1-E0C2FF038039}" destId="{DE28CA58-02E1-4DE9-B89B-F512125A9217}" srcOrd="0" destOrd="0" parTransId="{79A9D523-021E-42E5-8A52-05F1EDB2118D}" sibTransId="{7B12532B-86DA-4515-9784-A9D2A6FA3FF8}"/>
    <dgm:cxn modelId="{7A6BD6FF-9AE7-4EE1-9309-ACEBBB702AE7}" srcId="{DCE1683A-F45E-4A78-BCEF-65543780B510}" destId="{37444693-2C9F-4811-986A-7D9032DC7783}" srcOrd="0" destOrd="0" parTransId="{05B7C3BD-A7CD-47BB-B5A2-BBEF009EA913}" sibTransId="{1A81EDE1-A48A-4BFB-B171-0FF9982E5AF5}"/>
    <dgm:cxn modelId="{EADBF7A9-24F6-44EC-9608-4C0B8A2FA261}" srcId="{DCE1683A-F45E-4A78-BCEF-65543780B510}" destId="{6871B519-E30D-47CB-B77A-5949A02DD3F5}" srcOrd="2" destOrd="0" parTransId="{FB7A37FA-6E01-4703-8ECC-50DF31CFA32D}" sibTransId="{9B744F1B-1FAF-483E-AECD-217617FE2F4E}"/>
    <dgm:cxn modelId="{D04E286F-B9C8-435F-8E84-0464286456A9}" type="presOf" srcId="{DE28CA58-02E1-4DE9-B89B-F512125A9217}" destId="{973FB4AB-4347-4B90-857F-C577AA30B912}" srcOrd="0" destOrd="0" presId="urn:microsoft.com/office/officeart/2008/layout/TitlePictureLineup"/>
    <dgm:cxn modelId="{15AFB15D-9F83-43F4-94F5-5506441C9752}" type="presOf" srcId="{DCE1683A-F45E-4A78-BCEF-65543780B510}" destId="{55E4DD7F-D5C6-41B6-BFFA-51A8B801CEB5}" srcOrd="0" destOrd="0" presId="urn:microsoft.com/office/officeart/2008/layout/TitlePictureLineup"/>
    <dgm:cxn modelId="{E1B2CFE3-86C9-466A-BB19-83E9A937C833}" srcId="{DCE1683A-F45E-4A78-BCEF-65543780B510}" destId="{6BBF6316-6412-44F4-93A1-E0C2FF038039}" srcOrd="1" destOrd="0" parTransId="{132DDBD9-56F8-4FF3-B986-A4C6EE114E17}" sibTransId="{58814C06-5AE0-40D8-B162-7C89091B1FF8}"/>
    <dgm:cxn modelId="{2DAB17D8-BD7D-4E2F-8842-C255BB281C2A}" srcId="{37444693-2C9F-4811-986A-7D9032DC7783}" destId="{42A18489-9484-49F6-83B1-395E46840BCA}" srcOrd="0" destOrd="0" parTransId="{EAD24DDE-0686-4257-9372-40222804A282}" sibTransId="{8F5C53F7-7A33-4947-B34B-681DE6FEA7F7}"/>
    <dgm:cxn modelId="{62856F44-58EA-44A8-B174-61615C70C479}" srcId="{6871B519-E30D-47CB-B77A-5949A02DD3F5}" destId="{303402D7-1102-495F-A829-6A5378F79B50}" srcOrd="0" destOrd="0" parTransId="{B5ECDBC7-49C4-4715-A6E4-4005387BC414}" sibTransId="{3960A4CD-EF06-41EA-BBB5-BB1FF69EFFD6}"/>
    <dgm:cxn modelId="{DF4CCD16-12C4-4064-B6FF-F79437AF6DEC}" type="presOf" srcId="{6871B519-E30D-47CB-B77A-5949A02DD3F5}" destId="{B1FBC038-7AE0-4019-93EA-19370CCAB7D7}" srcOrd="0" destOrd="0" presId="urn:microsoft.com/office/officeart/2008/layout/TitlePictureLineup"/>
    <dgm:cxn modelId="{4EFF6D3F-3AE9-48FD-BB19-4E6C3082CC1D}" type="presOf" srcId="{6BBF6316-6412-44F4-93A1-E0C2FF038039}" destId="{D9BC65CE-4B38-43C7-934C-0D0D463E7BFB}" srcOrd="0" destOrd="0" presId="urn:microsoft.com/office/officeart/2008/layout/TitlePictureLineup"/>
    <dgm:cxn modelId="{DC42A106-3233-4995-8435-655CC1FAB30A}" type="presOf" srcId="{42A18489-9484-49F6-83B1-395E46840BCA}" destId="{D79E79D6-5786-451E-80C4-95441C68C766}" srcOrd="0" destOrd="0" presId="urn:microsoft.com/office/officeart/2008/layout/TitlePictureLineup"/>
    <dgm:cxn modelId="{DD0FEAEA-25DB-4CF3-A0D7-366AE216AD0A}" type="presParOf" srcId="{55E4DD7F-D5C6-41B6-BFFA-51A8B801CEB5}" destId="{22F16411-AACE-4953-9576-E67591A495EC}" srcOrd="0" destOrd="0" presId="urn:microsoft.com/office/officeart/2008/layout/TitlePictureLineup"/>
    <dgm:cxn modelId="{7F694589-3407-4EB0-AB36-CF1F5FBB16BB}" type="presParOf" srcId="{22F16411-AACE-4953-9576-E67591A495EC}" destId="{95A30FEE-34EE-4F73-BB46-C765C031EB2D}" srcOrd="0" destOrd="0" presId="urn:microsoft.com/office/officeart/2008/layout/TitlePictureLineup"/>
    <dgm:cxn modelId="{02D59E77-71F1-49A8-9D1A-78794CF82B3B}" type="presParOf" srcId="{22F16411-AACE-4953-9576-E67591A495EC}" destId="{096C7510-65AA-4B82-9514-A929752AB5D7}" srcOrd="1" destOrd="0" presId="urn:microsoft.com/office/officeart/2008/layout/TitlePictureLineup"/>
    <dgm:cxn modelId="{16D77811-5FD7-4FE3-BFC6-F6E2DE0BC0DF}" type="presParOf" srcId="{22F16411-AACE-4953-9576-E67591A495EC}" destId="{D79E79D6-5786-451E-80C4-95441C68C766}" srcOrd="2" destOrd="0" presId="urn:microsoft.com/office/officeart/2008/layout/TitlePictureLineup"/>
    <dgm:cxn modelId="{27525EAA-534B-4335-A8C6-9F7523B4B109}" type="presParOf" srcId="{22F16411-AACE-4953-9576-E67591A495EC}" destId="{7D5CC178-A0E6-469D-9A94-F57E71FA88FA}" srcOrd="3" destOrd="0" presId="urn:microsoft.com/office/officeart/2008/layout/TitlePictureLineup"/>
    <dgm:cxn modelId="{E6709D85-0CD3-4024-A3D6-973F087D3FF3}" type="presParOf" srcId="{55E4DD7F-D5C6-41B6-BFFA-51A8B801CEB5}" destId="{18ABC4CF-63B7-497A-8BBE-84E96A20A6AE}" srcOrd="1" destOrd="0" presId="urn:microsoft.com/office/officeart/2008/layout/TitlePictureLineup"/>
    <dgm:cxn modelId="{DDE372DA-485C-473D-92F7-9608F0CCA2F5}" type="presParOf" srcId="{55E4DD7F-D5C6-41B6-BFFA-51A8B801CEB5}" destId="{77B2184F-2A09-43F1-B338-84699D95FD7C}" srcOrd="2" destOrd="0" presId="urn:microsoft.com/office/officeart/2008/layout/TitlePictureLineup"/>
    <dgm:cxn modelId="{B3CC5A06-3BD0-4EE5-9B07-4C73F8D62B11}" type="presParOf" srcId="{77B2184F-2A09-43F1-B338-84699D95FD7C}" destId="{5AB62A72-4293-4201-A0C2-A457F519AE76}" srcOrd="0" destOrd="0" presId="urn:microsoft.com/office/officeart/2008/layout/TitlePictureLineup"/>
    <dgm:cxn modelId="{624A5D77-F0A4-4F47-B69C-9D783156776F}" type="presParOf" srcId="{77B2184F-2A09-43F1-B338-84699D95FD7C}" destId="{EA5B153F-C5EB-4256-B2BA-3F2163C88345}" srcOrd="1" destOrd="0" presId="urn:microsoft.com/office/officeart/2008/layout/TitlePictureLineup"/>
    <dgm:cxn modelId="{02941CF0-35B4-4949-B593-484FF2E77CF3}" type="presParOf" srcId="{77B2184F-2A09-43F1-B338-84699D95FD7C}" destId="{973FB4AB-4347-4B90-857F-C577AA30B912}" srcOrd="2" destOrd="0" presId="urn:microsoft.com/office/officeart/2008/layout/TitlePictureLineup"/>
    <dgm:cxn modelId="{A49C00C4-4405-4982-A1E8-A0F6FE1CA44D}" type="presParOf" srcId="{77B2184F-2A09-43F1-B338-84699D95FD7C}" destId="{D9BC65CE-4B38-43C7-934C-0D0D463E7BFB}" srcOrd="3" destOrd="0" presId="urn:microsoft.com/office/officeart/2008/layout/TitlePictureLineup"/>
    <dgm:cxn modelId="{54066220-9602-465C-8B07-08952363D417}" type="presParOf" srcId="{55E4DD7F-D5C6-41B6-BFFA-51A8B801CEB5}" destId="{B98472DF-1D5B-429B-A69A-308472BE8E20}" srcOrd="3" destOrd="0" presId="urn:microsoft.com/office/officeart/2008/layout/TitlePictureLineup"/>
    <dgm:cxn modelId="{99AA010C-D672-4239-BCC4-C9E4CFAFD8C0}" type="presParOf" srcId="{55E4DD7F-D5C6-41B6-BFFA-51A8B801CEB5}" destId="{AF75A0E1-0A6A-466C-A638-27B697BE6CF9}" srcOrd="4" destOrd="0" presId="urn:microsoft.com/office/officeart/2008/layout/TitlePictureLineup"/>
    <dgm:cxn modelId="{DB7F9EBD-129E-40C7-9FB8-D9C3A310DF35}" type="presParOf" srcId="{AF75A0E1-0A6A-466C-A638-27B697BE6CF9}" destId="{B42019EF-711F-46FE-B47A-EDE9DE0F9B0A}" srcOrd="0" destOrd="0" presId="urn:microsoft.com/office/officeart/2008/layout/TitlePictureLineup"/>
    <dgm:cxn modelId="{248F65A6-D130-46C7-813B-83D8BA21DEA0}" type="presParOf" srcId="{AF75A0E1-0A6A-466C-A638-27B697BE6CF9}" destId="{444BAE82-8919-4279-9A06-552653D81CDC}" srcOrd="1" destOrd="0" presId="urn:microsoft.com/office/officeart/2008/layout/TitlePictureLineup"/>
    <dgm:cxn modelId="{E2A67ED5-EE64-49FB-A480-FCC8F2A80612}" type="presParOf" srcId="{AF75A0E1-0A6A-466C-A638-27B697BE6CF9}" destId="{C43A9DF9-5470-4CFA-97DF-07C771FA757D}" srcOrd="2" destOrd="0" presId="urn:microsoft.com/office/officeart/2008/layout/TitlePictureLineup"/>
    <dgm:cxn modelId="{E925C1B9-4F89-4BA5-B65A-C962A0BEB5A0}" type="presParOf" srcId="{AF75A0E1-0A6A-466C-A638-27B697BE6CF9}" destId="{B1FBC038-7AE0-4019-93EA-19370CCAB7D7}" srcOrd="3" destOrd="0" presId="urn:microsoft.com/office/officeart/2008/layout/TitlePictureLineup"/>
  </dgm:cxnLst>
  <dgm:bg>
    <a:solidFill>
      <a:schemeClr val="bg1"/>
    </a:solidFill>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FF6841-ADA0-4FCD-80DC-52CC7F8C85ED}" type="doc">
      <dgm:prSet loTypeId="urn:microsoft.com/office/officeart/2008/layout/TitlePictureLineup" loCatId="picture" qsTypeId="urn:microsoft.com/office/officeart/2005/8/quickstyle/3d2" qsCatId="3D" csTypeId="urn:microsoft.com/office/officeart/2005/8/colors/colorful5" csCatId="colorful" phldr="1"/>
      <dgm:spPr/>
      <dgm:t>
        <a:bodyPr/>
        <a:lstStyle/>
        <a:p>
          <a:endParaRPr lang="en-US"/>
        </a:p>
      </dgm:t>
    </dgm:pt>
    <dgm:pt modelId="{F62EBAD5-4FC1-488F-B3B7-8DC1BA5C6DEC}">
      <dgm:prSet phldrT="[Text]"/>
      <dgm:spPr>
        <a:solidFill>
          <a:srgbClr val="92D050"/>
        </a:solidFill>
      </dgm:spPr>
      <dgm:t>
        <a:bodyPr/>
        <a:lstStyle/>
        <a:p>
          <a:r>
            <a:rPr lang="en-US" smtClean="0">
              <a:effectLst>
                <a:glow rad="127000">
                  <a:schemeClr val="tx1"/>
                </a:glow>
              </a:effectLst>
            </a:rPr>
            <a:t>Somalia</a:t>
          </a:r>
          <a:endParaRPr lang="en-US" dirty="0">
            <a:effectLst>
              <a:glow rad="127000">
                <a:schemeClr val="tx1"/>
              </a:glow>
            </a:effectLst>
          </a:endParaRPr>
        </a:p>
      </dgm:t>
    </dgm:pt>
    <dgm:pt modelId="{D0294560-A622-47FB-A414-BB393A63CE87}" type="parTrans" cxnId="{DC5B5F54-3A8B-4D96-855B-12084DEE0142}">
      <dgm:prSet/>
      <dgm:spPr/>
      <dgm:t>
        <a:bodyPr/>
        <a:lstStyle/>
        <a:p>
          <a:endParaRPr lang="en-US"/>
        </a:p>
      </dgm:t>
    </dgm:pt>
    <dgm:pt modelId="{731250C1-790B-4A31-BA13-591C4A7441E3}" type="sibTrans" cxnId="{DC5B5F54-3A8B-4D96-855B-12084DEE0142}">
      <dgm:prSet/>
      <dgm:spPr/>
      <dgm:t>
        <a:bodyPr/>
        <a:lstStyle/>
        <a:p>
          <a:endParaRPr lang="en-US"/>
        </a:p>
      </dgm:t>
    </dgm:pt>
    <dgm:pt modelId="{469E6783-9EB9-4638-AE83-D6B86AB61702}">
      <dgm:prSet custT="1"/>
      <dgm:spPr/>
      <dgm:t>
        <a:bodyPr/>
        <a:lstStyle/>
        <a:p>
          <a:r>
            <a:rPr lang="en-US" sz="2500" dirty="0" smtClean="0"/>
            <a:t>98’ Clinton warned Congress of Iraqi dictator Saddam Huss</a:t>
          </a:r>
          <a:endParaRPr lang="en-US" sz="2500" dirty="0"/>
        </a:p>
      </dgm:t>
    </dgm:pt>
    <dgm:pt modelId="{A3E2CE77-4823-4DB5-92F3-50FB8E8D0EB5}">
      <dgm:prSet/>
      <dgm:spPr>
        <a:solidFill>
          <a:srgbClr val="92D050"/>
        </a:solidFill>
      </dgm:spPr>
      <dgm:t>
        <a:bodyPr/>
        <a:lstStyle/>
        <a:p>
          <a:r>
            <a:rPr lang="en-US" dirty="0" smtClean="0">
              <a:effectLst>
                <a:glow rad="127000">
                  <a:schemeClr val="tx1"/>
                </a:glow>
              </a:effectLst>
            </a:rPr>
            <a:t>Iraq</a:t>
          </a:r>
          <a:endParaRPr lang="en-US" dirty="0">
            <a:effectLst>
              <a:glow rad="127000">
                <a:schemeClr val="tx1"/>
              </a:glow>
            </a:effectLst>
          </a:endParaRPr>
        </a:p>
      </dgm:t>
    </dgm:pt>
    <dgm:pt modelId="{8BDA3E03-B9D8-4AA2-B72A-30B4D51D6504}" type="sibTrans" cxnId="{FB7113DB-C5F8-48FB-B51A-39DB049432A2}">
      <dgm:prSet/>
      <dgm:spPr/>
      <dgm:t>
        <a:bodyPr/>
        <a:lstStyle/>
        <a:p>
          <a:endParaRPr lang="en-US"/>
        </a:p>
      </dgm:t>
    </dgm:pt>
    <dgm:pt modelId="{B8C330D3-27A2-4975-B0EB-A0D97D463689}" type="parTrans" cxnId="{FB7113DB-C5F8-48FB-B51A-39DB049432A2}">
      <dgm:prSet/>
      <dgm:spPr/>
      <dgm:t>
        <a:bodyPr/>
        <a:lstStyle/>
        <a:p>
          <a:endParaRPr lang="en-US"/>
        </a:p>
      </dgm:t>
    </dgm:pt>
    <dgm:pt modelId="{B696DA7F-6BBD-44E7-948F-65ACAF08F371}" type="sibTrans" cxnId="{33153C86-3E0E-4024-9C5F-08884C90F536}">
      <dgm:prSet/>
      <dgm:spPr/>
      <dgm:t>
        <a:bodyPr/>
        <a:lstStyle/>
        <a:p>
          <a:endParaRPr lang="en-US"/>
        </a:p>
      </dgm:t>
    </dgm:pt>
    <dgm:pt modelId="{F6385842-07B4-422A-9297-D86F8067404F}" type="parTrans" cxnId="{33153C86-3E0E-4024-9C5F-08884C90F536}">
      <dgm:prSet/>
      <dgm:spPr/>
      <dgm:t>
        <a:bodyPr/>
        <a:lstStyle/>
        <a:p>
          <a:endParaRPr lang="en-US"/>
        </a:p>
      </dgm:t>
    </dgm:pt>
    <dgm:pt modelId="{1A07F3B9-0371-4A46-848B-F794E160F1C6}">
      <dgm:prSet/>
      <dgm:spPr/>
      <dgm:t>
        <a:bodyPr/>
        <a:lstStyle/>
        <a:p>
          <a:r>
            <a:rPr lang="en-US" dirty="0" smtClean="0"/>
            <a:t>98’-99’</a:t>
          </a:r>
          <a:r>
            <a:rPr lang="en-US" altLang="en-US" dirty="0" smtClean="0"/>
            <a:t> at least 5,000 Kosovars had been executed during civil war and ethnic cleansing of Albanians. Clinton authorized the use of US forces along with NATO in a bombing campaign against Yugoslavia in 99’</a:t>
          </a:r>
        </a:p>
      </dgm:t>
    </dgm:pt>
    <dgm:pt modelId="{9C0094F5-4E4C-4EFC-BFB0-9DDD78358A7C}">
      <dgm:prSet/>
      <dgm:spPr>
        <a:solidFill>
          <a:srgbClr val="92D050"/>
        </a:solidFill>
      </dgm:spPr>
      <dgm:t>
        <a:bodyPr/>
        <a:lstStyle/>
        <a:p>
          <a:r>
            <a:rPr lang="en-US" dirty="0" smtClean="0">
              <a:solidFill>
                <a:schemeClr val="bg1"/>
              </a:solidFill>
              <a:effectLst>
                <a:glow rad="127000">
                  <a:schemeClr val="tx1"/>
                </a:glow>
              </a:effectLst>
            </a:rPr>
            <a:t>Kosovo</a:t>
          </a:r>
          <a:endParaRPr lang="en-US" altLang="en-US" dirty="0" smtClean="0">
            <a:solidFill>
              <a:schemeClr val="bg1"/>
            </a:solidFill>
            <a:effectLst>
              <a:glow rad="127000">
                <a:schemeClr val="tx1"/>
              </a:glow>
            </a:effectLst>
          </a:endParaRPr>
        </a:p>
      </dgm:t>
    </dgm:pt>
    <dgm:pt modelId="{3865C071-B63E-489D-A652-11492F7C70EE}" type="sibTrans" cxnId="{50344920-BD3C-4C30-AFC0-337BA0D5B503}">
      <dgm:prSet/>
      <dgm:spPr/>
      <dgm:t>
        <a:bodyPr/>
        <a:lstStyle/>
        <a:p>
          <a:endParaRPr lang="en-US"/>
        </a:p>
      </dgm:t>
    </dgm:pt>
    <dgm:pt modelId="{68D2A76E-F600-406E-B572-3FB4BA17C9E0}" type="parTrans" cxnId="{50344920-BD3C-4C30-AFC0-337BA0D5B503}">
      <dgm:prSet/>
      <dgm:spPr/>
      <dgm:t>
        <a:bodyPr/>
        <a:lstStyle/>
        <a:p>
          <a:endParaRPr lang="en-US"/>
        </a:p>
      </dgm:t>
    </dgm:pt>
    <dgm:pt modelId="{43166DDB-A781-4083-BB5B-AF85857ADA77}" type="sibTrans" cxnId="{765DD15C-AD85-47BC-A94B-E967BD386771}">
      <dgm:prSet/>
      <dgm:spPr/>
      <dgm:t>
        <a:bodyPr/>
        <a:lstStyle/>
        <a:p>
          <a:endParaRPr lang="en-US"/>
        </a:p>
      </dgm:t>
    </dgm:pt>
    <dgm:pt modelId="{989D3F0D-5217-4683-94E3-CA1EC422DD85}" type="parTrans" cxnId="{765DD15C-AD85-47BC-A94B-E967BD386771}">
      <dgm:prSet/>
      <dgm:spPr/>
      <dgm:t>
        <a:bodyPr/>
        <a:lstStyle/>
        <a:p>
          <a:endParaRPr lang="en-US"/>
        </a:p>
      </dgm:t>
    </dgm:pt>
    <dgm:pt modelId="{DF32A7A0-7B60-48A8-B354-C23206E77A11}">
      <dgm:prSet phldrT="[Text]"/>
      <dgm:spPr/>
      <dgm:t>
        <a:bodyPr/>
        <a:lstStyle/>
        <a:p>
          <a:r>
            <a:rPr lang="en-US" dirty="0" smtClean="0"/>
            <a:t>2 US helicopters were shot down by rocket-propelled grenades</a:t>
          </a:r>
          <a:r>
            <a:rPr lang="en-US" dirty="0" smtClean="0">
              <a:sym typeface="Wingdings" panose="05000000000000000000" pitchFamily="2" charset="2"/>
            </a:rPr>
            <a:t> resulted in a battle that killed 18 US soldiers. American bodies were dragged through the streets </a:t>
          </a:r>
          <a:endParaRPr lang="en-US" dirty="0"/>
        </a:p>
      </dgm:t>
    </dgm:pt>
    <dgm:pt modelId="{79217B23-A70D-4D4B-AD00-56A75EBE5C2F}" type="sibTrans" cxnId="{D34D582F-7DB6-4200-8325-B60C77873AD6}">
      <dgm:prSet/>
      <dgm:spPr/>
      <dgm:t>
        <a:bodyPr/>
        <a:lstStyle/>
        <a:p>
          <a:endParaRPr lang="en-US"/>
        </a:p>
      </dgm:t>
    </dgm:pt>
    <dgm:pt modelId="{554C815A-6F16-404F-99D0-32A308999498}" type="parTrans" cxnId="{D34D582F-7DB6-4200-8325-B60C77873AD6}">
      <dgm:prSet/>
      <dgm:spPr/>
      <dgm:t>
        <a:bodyPr/>
        <a:lstStyle/>
        <a:p>
          <a:endParaRPr lang="en-US"/>
        </a:p>
      </dgm:t>
    </dgm:pt>
    <dgm:pt modelId="{75480265-67FD-4AA7-9AA7-318E3F19D26E}" type="pres">
      <dgm:prSet presAssocID="{58FF6841-ADA0-4FCD-80DC-52CC7F8C85ED}" presName="Name0" presStyleCnt="0">
        <dgm:presLayoutVars>
          <dgm:dir/>
        </dgm:presLayoutVars>
      </dgm:prSet>
      <dgm:spPr/>
      <dgm:t>
        <a:bodyPr/>
        <a:lstStyle/>
        <a:p>
          <a:endParaRPr lang="en-US"/>
        </a:p>
      </dgm:t>
    </dgm:pt>
    <dgm:pt modelId="{733608A9-2415-4BAF-8E25-1614052FCF96}" type="pres">
      <dgm:prSet presAssocID="{F62EBAD5-4FC1-488F-B3B7-8DC1BA5C6DEC}" presName="composite" presStyleCnt="0"/>
      <dgm:spPr/>
    </dgm:pt>
    <dgm:pt modelId="{E16374B2-6223-4473-B01B-68C097D4B902}" type="pres">
      <dgm:prSet presAssocID="{F62EBAD5-4FC1-488F-B3B7-8DC1BA5C6DEC}" presName="Accent" presStyleLbl="alignAcc1" presStyleIdx="0" presStyleCnt="3"/>
      <dgm:spPr/>
    </dgm:pt>
    <dgm:pt modelId="{1BF0EA32-F4E0-4C0F-93A6-242964BEB229}" type="pres">
      <dgm:prSet presAssocID="{F62EBAD5-4FC1-488F-B3B7-8DC1BA5C6DEC}" presName="Image" presStyleLbl="node1" presStyleIdx="0" presStyleCnt="3"/>
      <dgm:spPr>
        <a:blipFill rotWithShape="1">
          <a:blip xmlns:r="http://schemas.openxmlformats.org/officeDocument/2006/relationships" r:embed="rId1"/>
          <a:stretch>
            <a:fillRect/>
          </a:stretch>
        </a:blipFill>
      </dgm:spPr>
      <dgm:t>
        <a:bodyPr/>
        <a:lstStyle/>
        <a:p>
          <a:endParaRPr lang="en-US"/>
        </a:p>
      </dgm:t>
    </dgm:pt>
    <dgm:pt modelId="{D1C688DD-48A3-4777-A915-0ACE761FA93B}" type="pres">
      <dgm:prSet presAssocID="{F62EBAD5-4FC1-488F-B3B7-8DC1BA5C6DEC}" presName="Child" presStyleLbl="revTx" presStyleIdx="0" presStyleCnt="3">
        <dgm:presLayoutVars>
          <dgm:bulletEnabled val="1"/>
        </dgm:presLayoutVars>
      </dgm:prSet>
      <dgm:spPr/>
      <dgm:t>
        <a:bodyPr/>
        <a:lstStyle/>
        <a:p>
          <a:endParaRPr lang="en-US"/>
        </a:p>
      </dgm:t>
    </dgm:pt>
    <dgm:pt modelId="{D8FEC9D9-EA6C-4F16-AE40-881504C69E97}" type="pres">
      <dgm:prSet presAssocID="{F62EBAD5-4FC1-488F-B3B7-8DC1BA5C6DEC}" presName="Parent" presStyleLbl="alignNode1" presStyleIdx="0" presStyleCnt="3">
        <dgm:presLayoutVars>
          <dgm:bulletEnabled val="1"/>
        </dgm:presLayoutVars>
      </dgm:prSet>
      <dgm:spPr/>
      <dgm:t>
        <a:bodyPr/>
        <a:lstStyle/>
        <a:p>
          <a:endParaRPr lang="en-US"/>
        </a:p>
      </dgm:t>
    </dgm:pt>
    <dgm:pt modelId="{F45ED51C-9AAA-4573-9D9D-F45A01E71BA0}" type="pres">
      <dgm:prSet presAssocID="{731250C1-790B-4A31-BA13-591C4A7441E3}" presName="sibTrans" presStyleCnt="0"/>
      <dgm:spPr/>
    </dgm:pt>
    <dgm:pt modelId="{561095C1-B525-45E0-8583-03F19C2985B0}" type="pres">
      <dgm:prSet presAssocID="{9C0094F5-4E4C-4EFC-BFB0-9DDD78358A7C}" presName="composite" presStyleCnt="0"/>
      <dgm:spPr/>
    </dgm:pt>
    <dgm:pt modelId="{07F24E3E-B2F3-4D57-A691-94015E76B1C3}" type="pres">
      <dgm:prSet presAssocID="{9C0094F5-4E4C-4EFC-BFB0-9DDD78358A7C}" presName="Accent" presStyleLbl="alignAcc1" presStyleIdx="1" presStyleCnt="3"/>
      <dgm:spPr/>
    </dgm:pt>
    <dgm:pt modelId="{77ADFFE3-CDAA-4116-8D72-B6522CC0D42F}" type="pres">
      <dgm:prSet presAssocID="{9C0094F5-4E4C-4EFC-BFB0-9DDD78358A7C}" presName="Image" presStyleLbl="node1" presStyleIdx="1" presStyleCnt="3"/>
      <dgm:spPr>
        <a:blipFill rotWithShape="1">
          <a:blip xmlns:r="http://schemas.openxmlformats.org/officeDocument/2006/relationships" r:embed="rId2"/>
          <a:stretch>
            <a:fillRect/>
          </a:stretch>
        </a:blipFill>
      </dgm:spPr>
    </dgm:pt>
    <dgm:pt modelId="{6953842F-467E-470B-BCE3-B5AB28CEAE2E}" type="pres">
      <dgm:prSet presAssocID="{9C0094F5-4E4C-4EFC-BFB0-9DDD78358A7C}" presName="Child" presStyleLbl="revTx" presStyleIdx="1" presStyleCnt="3">
        <dgm:presLayoutVars>
          <dgm:bulletEnabled val="1"/>
        </dgm:presLayoutVars>
      </dgm:prSet>
      <dgm:spPr/>
      <dgm:t>
        <a:bodyPr/>
        <a:lstStyle/>
        <a:p>
          <a:endParaRPr lang="en-US"/>
        </a:p>
      </dgm:t>
    </dgm:pt>
    <dgm:pt modelId="{25CA995A-02A9-4365-B984-5998F9793402}" type="pres">
      <dgm:prSet presAssocID="{9C0094F5-4E4C-4EFC-BFB0-9DDD78358A7C}" presName="Parent" presStyleLbl="alignNode1" presStyleIdx="1" presStyleCnt="3">
        <dgm:presLayoutVars>
          <dgm:bulletEnabled val="1"/>
        </dgm:presLayoutVars>
      </dgm:prSet>
      <dgm:spPr/>
      <dgm:t>
        <a:bodyPr/>
        <a:lstStyle/>
        <a:p>
          <a:endParaRPr lang="en-US"/>
        </a:p>
      </dgm:t>
    </dgm:pt>
    <dgm:pt modelId="{5DDCCFF6-7224-4F48-947D-54469E0A9F2C}" type="pres">
      <dgm:prSet presAssocID="{3865C071-B63E-489D-A652-11492F7C70EE}" presName="sibTrans" presStyleCnt="0"/>
      <dgm:spPr/>
    </dgm:pt>
    <dgm:pt modelId="{9ED88217-A3CC-47B1-AFC0-1790426A72C9}" type="pres">
      <dgm:prSet presAssocID="{A3E2CE77-4823-4DB5-92F3-50FB8E8D0EB5}" presName="composite" presStyleCnt="0"/>
      <dgm:spPr/>
    </dgm:pt>
    <dgm:pt modelId="{DF624D6B-ABB4-4176-B4F0-5766A65E5191}" type="pres">
      <dgm:prSet presAssocID="{A3E2CE77-4823-4DB5-92F3-50FB8E8D0EB5}" presName="Accent" presStyleLbl="alignAcc1" presStyleIdx="2" presStyleCnt="3"/>
      <dgm:spPr/>
    </dgm:pt>
    <dgm:pt modelId="{EFD126F6-C9E4-4B24-AEA3-FF11B1F065CE}" type="pres">
      <dgm:prSet presAssocID="{A3E2CE77-4823-4DB5-92F3-50FB8E8D0EB5}" presName="Image" presStyleLbl="node1" presStyleIdx="2" presStyleCnt="3"/>
      <dgm:spPr>
        <a:blipFill rotWithShape="1">
          <a:blip xmlns:r="http://schemas.openxmlformats.org/officeDocument/2006/relationships" r:embed="rId3"/>
          <a:stretch>
            <a:fillRect/>
          </a:stretch>
        </a:blipFill>
      </dgm:spPr>
    </dgm:pt>
    <dgm:pt modelId="{53DA48C1-D590-41C4-BC4A-56D46A90D7A4}" type="pres">
      <dgm:prSet presAssocID="{A3E2CE77-4823-4DB5-92F3-50FB8E8D0EB5}" presName="Child" presStyleLbl="revTx" presStyleIdx="2" presStyleCnt="3">
        <dgm:presLayoutVars>
          <dgm:bulletEnabled val="1"/>
        </dgm:presLayoutVars>
      </dgm:prSet>
      <dgm:spPr/>
      <dgm:t>
        <a:bodyPr/>
        <a:lstStyle/>
        <a:p>
          <a:endParaRPr lang="en-US"/>
        </a:p>
      </dgm:t>
    </dgm:pt>
    <dgm:pt modelId="{97328574-6DE5-4B71-8331-251138EDDD37}" type="pres">
      <dgm:prSet presAssocID="{A3E2CE77-4823-4DB5-92F3-50FB8E8D0EB5}" presName="Parent" presStyleLbl="alignNode1" presStyleIdx="2" presStyleCnt="3">
        <dgm:presLayoutVars>
          <dgm:bulletEnabled val="1"/>
        </dgm:presLayoutVars>
      </dgm:prSet>
      <dgm:spPr/>
      <dgm:t>
        <a:bodyPr/>
        <a:lstStyle/>
        <a:p>
          <a:endParaRPr lang="en-US"/>
        </a:p>
      </dgm:t>
    </dgm:pt>
  </dgm:ptLst>
  <dgm:cxnLst>
    <dgm:cxn modelId="{363B9CA7-662F-4F35-89DF-443E1C3A96B3}" type="presOf" srcId="{58FF6841-ADA0-4FCD-80DC-52CC7F8C85ED}" destId="{75480265-67FD-4AA7-9AA7-318E3F19D26E}" srcOrd="0" destOrd="0" presId="urn:microsoft.com/office/officeart/2008/layout/TitlePictureLineup"/>
    <dgm:cxn modelId="{FB7113DB-C5F8-48FB-B51A-39DB049432A2}" srcId="{58FF6841-ADA0-4FCD-80DC-52CC7F8C85ED}" destId="{A3E2CE77-4823-4DB5-92F3-50FB8E8D0EB5}" srcOrd="2" destOrd="0" parTransId="{B8C330D3-27A2-4975-B0EB-A0D97D463689}" sibTransId="{8BDA3E03-B9D8-4AA2-B72A-30B4D51D6504}"/>
    <dgm:cxn modelId="{50344920-BD3C-4C30-AFC0-337BA0D5B503}" srcId="{58FF6841-ADA0-4FCD-80DC-52CC7F8C85ED}" destId="{9C0094F5-4E4C-4EFC-BFB0-9DDD78358A7C}" srcOrd="1" destOrd="0" parTransId="{68D2A76E-F600-406E-B572-3FB4BA17C9E0}" sibTransId="{3865C071-B63E-489D-A652-11492F7C70EE}"/>
    <dgm:cxn modelId="{765DD15C-AD85-47BC-A94B-E967BD386771}" srcId="{9C0094F5-4E4C-4EFC-BFB0-9DDD78358A7C}" destId="{1A07F3B9-0371-4A46-848B-F794E160F1C6}" srcOrd="0" destOrd="0" parTransId="{989D3F0D-5217-4683-94E3-CA1EC422DD85}" sibTransId="{43166DDB-A781-4083-BB5B-AF85857ADA77}"/>
    <dgm:cxn modelId="{D34D582F-7DB6-4200-8325-B60C77873AD6}" srcId="{F62EBAD5-4FC1-488F-B3B7-8DC1BA5C6DEC}" destId="{DF32A7A0-7B60-48A8-B354-C23206E77A11}" srcOrd="0" destOrd="0" parTransId="{554C815A-6F16-404F-99D0-32A308999498}" sibTransId="{79217B23-A70D-4D4B-AD00-56A75EBE5C2F}"/>
    <dgm:cxn modelId="{DC5B5F54-3A8B-4D96-855B-12084DEE0142}" srcId="{58FF6841-ADA0-4FCD-80DC-52CC7F8C85ED}" destId="{F62EBAD5-4FC1-488F-B3B7-8DC1BA5C6DEC}" srcOrd="0" destOrd="0" parTransId="{D0294560-A622-47FB-A414-BB393A63CE87}" sibTransId="{731250C1-790B-4A31-BA13-591C4A7441E3}"/>
    <dgm:cxn modelId="{87B374F0-C2A8-4AC5-B726-6ADB59A70E14}" type="presOf" srcId="{A3E2CE77-4823-4DB5-92F3-50FB8E8D0EB5}" destId="{97328574-6DE5-4B71-8331-251138EDDD37}" srcOrd="0" destOrd="0" presId="urn:microsoft.com/office/officeart/2008/layout/TitlePictureLineup"/>
    <dgm:cxn modelId="{39368B2F-3FCC-4214-ADCF-E894126E12A3}" type="presOf" srcId="{DF32A7A0-7B60-48A8-B354-C23206E77A11}" destId="{D1C688DD-48A3-4777-A915-0ACE761FA93B}" srcOrd="0" destOrd="0" presId="urn:microsoft.com/office/officeart/2008/layout/TitlePictureLineup"/>
    <dgm:cxn modelId="{5FD69380-86EF-44F4-93F9-F8DAB69BE9FB}" type="presOf" srcId="{1A07F3B9-0371-4A46-848B-F794E160F1C6}" destId="{6953842F-467E-470B-BCE3-B5AB28CEAE2E}" srcOrd="0" destOrd="0" presId="urn:microsoft.com/office/officeart/2008/layout/TitlePictureLineup"/>
    <dgm:cxn modelId="{59333F97-AC1E-4EC8-B9B6-2BCE103C8CC9}" type="presOf" srcId="{469E6783-9EB9-4638-AE83-D6B86AB61702}" destId="{53DA48C1-D590-41C4-BC4A-56D46A90D7A4}" srcOrd="0" destOrd="0" presId="urn:microsoft.com/office/officeart/2008/layout/TitlePictureLineup"/>
    <dgm:cxn modelId="{2E84BEDE-7373-4B83-AB67-B181E13623D8}" type="presOf" srcId="{F62EBAD5-4FC1-488F-B3B7-8DC1BA5C6DEC}" destId="{D8FEC9D9-EA6C-4F16-AE40-881504C69E97}" srcOrd="0" destOrd="0" presId="urn:microsoft.com/office/officeart/2008/layout/TitlePictureLineup"/>
    <dgm:cxn modelId="{33153C86-3E0E-4024-9C5F-08884C90F536}" srcId="{A3E2CE77-4823-4DB5-92F3-50FB8E8D0EB5}" destId="{469E6783-9EB9-4638-AE83-D6B86AB61702}" srcOrd="0" destOrd="0" parTransId="{F6385842-07B4-422A-9297-D86F8067404F}" sibTransId="{B696DA7F-6BBD-44E7-948F-65ACAF08F371}"/>
    <dgm:cxn modelId="{436308F4-1FE7-4993-B2DB-A108EBA7DC5C}" type="presOf" srcId="{9C0094F5-4E4C-4EFC-BFB0-9DDD78358A7C}" destId="{25CA995A-02A9-4365-B984-5998F9793402}" srcOrd="0" destOrd="0" presId="urn:microsoft.com/office/officeart/2008/layout/TitlePictureLineup"/>
    <dgm:cxn modelId="{B40A1B4F-A324-4686-9ED2-9865372182C9}" type="presParOf" srcId="{75480265-67FD-4AA7-9AA7-318E3F19D26E}" destId="{733608A9-2415-4BAF-8E25-1614052FCF96}" srcOrd="0" destOrd="0" presId="urn:microsoft.com/office/officeart/2008/layout/TitlePictureLineup"/>
    <dgm:cxn modelId="{EBAA2BBC-5666-49BC-90D1-D679FEC5F084}" type="presParOf" srcId="{733608A9-2415-4BAF-8E25-1614052FCF96}" destId="{E16374B2-6223-4473-B01B-68C097D4B902}" srcOrd="0" destOrd="0" presId="urn:microsoft.com/office/officeart/2008/layout/TitlePictureLineup"/>
    <dgm:cxn modelId="{BA299B16-4EC4-4311-AD47-27A4F83FFBD4}" type="presParOf" srcId="{733608A9-2415-4BAF-8E25-1614052FCF96}" destId="{1BF0EA32-F4E0-4C0F-93A6-242964BEB229}" srcOrd="1" destOrd="0" presId="urn:microsoft.com/office/officeart/2008/layout/TitlePictureLineup"/>
    <dgm:cxn modelId="{947F87C1-BFA1-43BF-ADE0-6A3BE78555D5}" type="presParOf" srcId="{733608A9-2415-4BAF-8E25-1614052FCF96}" destId="{D1C688DD-48A3-4777-A915-0ACE761FA93B}" srcOrd="2" destOrd="0" presId="urn:microsoft.com/office/officeart/2008/layout/TitlePictureLineup"/>
    <dgm:cxn modelId="{AB2A05BF-F372-4F75-91A6-45E8ED633EF3}" type="presParOf" srcId="{733608A9-2415-4BAF-8E25-1614052FCF96}" destId="{D8FEC9D9-EA6C-4F16-AE40-881504C69E97}" srcOrd="3" destOrd="0" presId="urn:microsoft.com/office/officeart/2008/layout/TitlePictureLineup"/>
    <dgm:cxn modelId="{6A46327B-DC72-46EB-9941-046F9C9615FB}" type="presParOf" srcId="{75480265-67FD-4AA7-9AA7-318E3F19D26E}" destId="{F45ED51C-9AAA-4573-9D9D-F45A01E71BA0}" srcOrd="1" destOrd="0" presId="urn:microsoft.com/office/officeart/2008/layout/TitlePictureLineup"/>
    <dgm:cxn modelId="{6B983C5F-413C-4EBC-A4DA-E648993632FF}" type="presParOf" srcId="{75480265-67FD-4AA7-9AA7-318E3F19D26E}" destId="{561095C1-B525-45E0-8583-03F19C2985B0}" srcOrd="2" destOrd="0" presId="urn:microsoft.com/office/officeart/2008/layout/TitlePictureLineup"/>
    <dgm:cxn modelId="{A3CD59F6-983E-48D0-B182-4DE4538326E9}" type="presParOf" srcId="{561095C1-B525-45E0-8583-03F19C2985B0}" destId="{07F24E3E-B2F3-4D57-A691-94015E76B1C3}" srcOrd="0" destOrd="0" presId="urn:microsoft.com/office/officeart/2008/layout/TitlePictureLineup"/>
    <dgm:cxn modelId="{E2BC49F8-5FEC-438B-925E-5C8B8DC41DEB}" type="presParOf" srcId="{561095C1-B525-45E0-8583-03F19C2985B0}" destId="{77ADFFE3-CDAA-4116-8D72-B6522CC0D42F}" srcOrd="1" destOrd="0" presId="urn:microsoft.com/office/officeart/2008/layout/TitlePictureLineup"/>
    <dgm:cxn modelId="{FA86AB6B-E445-4613-B389-0289F8EC52C9}" type="presParOf" srcId="{561095C1-B525-45E0-8583-03F19C2985B0}" destId="{6953842F-467E-470B-BCE3-B5AB28CEAE2E}" srcOrd="2" destOrd="0" presId="urn:microsoft.com/office/officeart/2008/layout/TitlePictureLineup"/>
    <dgm:cxn modelId="{4355145F-6C69-4FFE-BB36-A7C92221C277}" type="presParOf" srcId="{561095C1-B525-45E0-8583-03F19C2985B0}" destId="{25CA995A-02A9-4365-B984-5998F9793402}" srcOrd="3" destOrd="0" presId="urn:microsoft.com/office/officeart/2008/layout/TitlePictureLineup"/>
    <dgm:cxn modelId="{379C1CF0-492E-4242-9D35-E3FB0C086410}" type="presParOf" srcId="{75480265-67FD-4AA7-9AA7-318E3F19D26E}" destId="{5DDCCFF6-7224-4F48-947D-54469E0A9F2C}" srcOrd="3" destOrd="0" presId="urn:microsoft.com/office/officeart/2008/layout/TitlePictureLineup"/>
    <dgm:cxn modelId="{4086AD80-FDBE-4D79-B953-BDC25A04DDCD}" type="presParOf" srcId="{75480265-67FD-4AA7-9AA7-318E3F19D26E}" destId="{9ED88217-A3CC-47B1-AFC0-1790426A72C9}" srcOrd="4" destOrd="0" presId="urn:microsoft.com/office/officeart/2008/layout/TitlePictureLineup"/>
    <dgm:cxn modelId="{E80CFC4E-4427-401A-93AC-FD1EEC551043}" type="presParOf" srcId="{9ED88217-A3CC-47B1-AFC0-1790426A72C9}" destId="{DF624D6B-ABB4-4176-B4F0-5766A65E5191}" srcOrd="0" destOrd="0" presId="urn:microsoft.com/office/officeart/2008/layout/TitlePictureLineup"/>
    <dgm:cxn modelId="{F2065B4E-3588-4518-BF41-89B2B387DC21}" type="presParOf" srcId="{9ED88217-A3CC-47B1-AFC0-1790426A72C9}" destId="{EFD126F6-C9E4-4B24-AEA3-FF11B1F065CE}" srcOrd="1" destOrd="0" presId="urn:microsoft.com/office/officeart/2008/layout/TitlePictureLineup"/>
    <dgm:cxn modelId="{EB9C2577-1917-47A8-9394-1594DCAD873E}" type="presParOf" srcId="{9ED88217-A3CC-47B1-AFC0-1790426A72C9}" destId="{53DA48C1-D590-41C4-BC4A-56D46A90D7A4}" srcOrd="2" destOrd="0" presId="urn:microsoft.com/office/officeart/2008/layout/TitlePictureLineup"/>
    <dgm:cxn modelId="{A17AA0D4-5C08-451F-88AA-6B85A2E8E2CA}" type="presParOf" srcId="{9ED88217-A3CC-47B1-AFC0-1790426A72C9}" destId="{97328574-6DE5-4B71-8331-251138EDDD37}" srcOrd="3" destOrd="0" presId="urn:microsoft.com/office/officeart/2008/layout/TitlePictureLineup"/>
  </dgm:cxnLst>
  <dgm:bg>
    <a:solidFill>
      <a:schemeClr val="bg1"/>
    </a:solidFill>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E1683A-F45E-4A78-BCEF-65543780B510}" type="doc">
      <dgm:prSet loTypeId="urn:microsoft.com/office/officeart/2008/layout/TitlePictureLineup" loCatId="picture" qsTypeId="urn:microsoft.com/office/officeart/2005/8/quickstyle/3d2" qsCatId="3D" csTypeId="urn:microsoft.com/office/officeart/2005/8/colors/colorful3" csCatId="colorful" phldr="1"/>
      <dgm:spPr/>
      <dgm:t>
        <a:bodyPr/>
        <a:lstStyle/>
        <a:p>
          <a:endParaRPr lang="en-US"/>
        </a:p>
      </dgm:t>
    </dgm:pt>
    <dgm:pt modelId="{37444693-2C9F-4811-986A-7D9032DC7783}">
      <dgm:prSet phldrT="[Text]"/>
      <dgm:spPr>
        <a:solidFill>
          <a:srgbClr val="92D050"/>
        </a:solidFill>
      </dgm:spPr>
      <dgm:t>
        <a:bodyPr/>
        <a:lstStyle/>
        <a:p>
          <a:r>
            <a:rPr lang="en-US" dirty="0" smtClean="0">
              <a:solidFill>
                <a:schemeClr val="tx1"/>
              </a:solidFill>
            </a:rPr>
            <a:t>Education</a:t>
          </a:r>
          <a:endParaRPr lang="en-US" dirty="0">
            <a:solidFill>
              <a:schemeClr val="tx1"/>
            </a:solidFill>
          </a:endParaRPr>
        </a:p>
      </dgm:t>
    </dgm:pt>
    <dgm:pt modelId="{05B7C3BD-A7CD-47BB-B5A2-BBEF009EA913}" type="parTrans" cxnId="{7A6BD6FF-9AE7-4EE1-9309-ACEBBB702AE7}">
      <dgm:prSet/>
      <dgm:spPr/>
      <dgm:t>
        <a:bodyPr/>
        <a:lstStyle/>
        <a:p>
          <a:endParaRPr lang="en-US"/>
        </a:p>
      </dgm:t>
    </dgm:pt>
    <dgm:pt modelId="{1A81EDE1-A48A-4BFB-B171-0FF9982E5AF5}" type="sibTrans" cxnId="{7A6BD6FF-9AE7-4EE1-9309-ACEBBB702AE7}">
      <dgm:prSet/>
      <dgm:spPr/>
      <dgm:t>
        <a:bodyPr/>
        <a:lstStyle/>
        <a:p>
          <a:endParaRPr lang="en-US"/>
        </a:p>
      </dgm:t>
    </dgm:pt>
    <dgm:pt modelId="{42A18489-9484-49F6-83B1-395E46840BCA}">
      <dgm:prSet phldrT="[Text]" custT="1"/>
      <dgm:spPr/>
      <dgm:t>
        <a:bodyPr/>
        <a:lstStyle/>
        <a:p>
          <a:r>
            <a:rPr lang="en-US" altLang="en-US" sz="2000" dirty="0" smtClean="0"/>
            <a:t>Increased funds for National Science Foundation &amp; National Institutes of health. Supportive of the NCLB initiative aimed at closing the achievement gap in schools</a:t>
          </a:r>
          <a:endParaRPr lang="en-US" sz="2000" dirty="0"/>
        </a:p>
      </dgm:t>
    </dgm:pt>
    <dgm:pt modelId="{EAD24DDE-0686-4257-9372-40222804A282}" type="parTrans" cxnId="{2DAB17D8-BD7D-4E2F-8842-C255BB281C2A}">
      <dgm:prSet/>
      <dgm:spPr/>
      <dgm:t>
        <a:bodyPr/>
        <a:lstStyle/>
        <a:p>
          <a:endParaRPr lang="en-US"/>
        </a:p>
      </dgm:t>
    </dgm:pt>
    <dgm:pt modelId="{8F5C53F7-7A33-4947-B34B-681DE6FEA7F7}" type="sibTrans" cxnId="{2DAB17D8-BD7D-4E2F-8842-C255BB281C2A}">
      <dgm:prSet/>
      <dgm:spPr/>
      <dgm:t>
        <a:bodyPr/>
        <a:lstStyle/>
        <a:p>
          <a:endParaRPr lang="en-US"/>
        </a:p>
      </dgm:t>
    </dgm:pt>
    <dgm:pt modelId="{6BBF6316-6412-44F4-93A1-E0C2FF038039}">
      <dgm:prSet phldrT="[Text]"/>
      <dgm:spPr>
        <a:solidFill>
          <a:srgbClr val="92D050"/>
        </a:solidFill>
      </dgm:spPr>
      <dgm:t>
        <a:bodyPr/>
        <a:lstStyle/>
        <a:p>
          <a:r>
            <a:rPr lang="en-US" dirty="0" smtClean="0">
              <a:solidFill>
                <a:schemeClr val="tx1"/>
              </a:solidFill>
            </a:rPr>
            <a:t>Health Care</a:t>
          </a:r>
          <a:endParaRPr lang="en-US" dirty="0">
            <a:solidFill>
              <a:schemeClr val="tx1"/>
            </a:solidFill>
          </a:endParaRPr>
        </a:p>
      </dgm:t>
    </dgm:pt>
    <dgm:pt modelId="{132DDBD9-56F8-4FF3-B986-A4C6EE114E17}" type="parTrans" cxnId="{E1B2CFE3-86C9-466A-BB19-83E9A937C833}">
      <dgm:prSet/>
      <dgm:spPr/>
      <dgm:t>
        <a:bodyPr/>
        <a:lstStyle/>
        <a:p>
          <a:endParaRPr lang="en-US"/>
        </a:p>
      </dgm:t>
    </dgm:pt>
    <dgm:pt modelId="{58814C06-5AE0-40D8-B162-7C89091B1FF8}" type="sibTrans" cxnId="{E1B2CFE3-86C9-466A-BB19-83E9A937C833}">
      <dgm:prSet/>
      <dgm:spPr/>
      <dgm:t>
        <a:bodyPr/>
        <a:lstStyle/>
        <a:p>
          <a:endParaRPr lang="en-US"/>
        </a:p>
      </dgm:t>
    </dgm:pt>
    <dgm:pt modelId="{DE28CA58-02E1-4DE9-B89B-F512125A9217}">
      <dgm:prSet phldrT="[Text]" custT="1"/>
      <dgm:spPr/>
      <dgm:t>
        <a:bodyPr/>
        <a:lstStyle/>
        <a:p>
          <a:r>
            <a:rPr lang="en-US" altLang="en-US" sz="2000" dirty="0" smtClean="0"/>
            <a:t>Signed into law Medicare drug benefit program ($7 Trillion).</a:t>
          </a:r>
        </a:p>
        <a:p>
          <a:r>
            <a:rPr lang="en-US" sz="2000" dirty="0" smtClean="0"/>
            <a:t>Vetoed State Children’s Health Care Insurance Program aimed to assist low income kids</a:t>
          </a:r>
          <a:endParaRPr lang="en-US" sz="2000" dirty="0"/>
        </a:p>
      </dgm:t>
    </dgm:pt>
    <dgm:pt modelId="{79A9D523-021E-42E5-8A52-05F1EDB2118D}" type="parTrans" cxnId="{AF1CE29C-7BC6-4C94-8E31-1143AA891C64}">
      <dgm:prSet/>
      <dgm:spPr/>
      <dgm:t>
        <a:bodyPr/>
        <a:lstStyle/>
        <a:p>
          <a:endParaRPr lang="en-US"/>
        </a:p>
      </dgm:t>
    </dgm:pt>
    <dgm:pt modelId="{7B12532B-86DA-4515-9784-A9D2A6FA3FF8}" type="sibTrans" cxnId="{AF1CE29C-7BC6-4C94-8E31-1143AA891C64}">
      <dgm:prSet/>
      <dgm:spPr/>
      <dgm:t>
        <a:bodyPr/>
        <a:lstStyle/>
        <a:p>
          <a:endParaRPr lang="en-US"/>
        </a:p>
      </dgm:t>
    </dgm:pt>
    <dgm:pt modelId="{6871B519-E30D-47CB-B77A-5949A02DD3F5}">
      <dgm:prSet phldrT="[Text]"/>
      <dgm:spPr>
        <a:solidFill>
          <a:srgbClr val="92D050"/>
        </a:solidFill>
      </dgm:spPr>
      <dgm:t>
        <a:bodyPr/>
        <a:lstStyle/>
        <a:p>
          <a:r>
            <a:rPr lang="en-US" dirty="0" smtClean="0">
              <a:solidFill>
                <a:schemeClr val="tx1"/>
              </a:solidFill>
            </a:rPr>
            <a:t>Environment</a:t>
          </a:r>
          <a:endParaRPr lang="en-US" dirty="0">
            <a:solidFill>
              <a:schemeClr val="tx1"/>
            </a:solidFill>
          </a:endParaRPr>
        </a:p>
      </dgm:t>
    </dgm:pt>
    <dgm:pt modelId="{FB7A37FA-6E01-4703-8ECC-50DF31CFA32D}" type="parTrans" cxnId="{EADBF7A9-24F6-44EC-9608-4C0B8A2FA261}">
      <dgm:prSet/>
      <dgm:spPr/>
      <dgm:t>
        <a:bodyPr/>
        <a:lstStyle/>
        <a:p>
          <a:endParaRPr lang="en-US"/>
        </a:p>
      </dgm:t>
    </dgm:pt>
    <dgm:pt modelId="{9B744F1B-1FAF-483E-AECD-217617FE2F4E}" type="sibTrans" cxnId="{EADBF7A9-24F6-44EC-9608-4C0B8A2FA261}">
      <dgm:prSet/>
      <dgm:spPr/>
      <dgm:t>
        <a:bodyPr/>
        <a:lstStyle/>
        <a:p>
          <a:endParaRPr lang="en-US"/>
        </a:p>
      </dgm:t>
    </dgm:pt>
    <dgm:pt modelId="{303402D7-1102-495F-A829-6A5378F79B50}">
      <dgm:prSet phldrT="[Text]" custT="1"/>
      <dgm:spPr/>
      <dgm:t>
        <a:bodyPr/>
        <a:lstStyle/>
        <a:p>
          <a:r>
            <a:rPr lang="en-US" altLang="en-US" sz="1700" dirty="0" smtClean="0">
              <a:sym typeface="Wingdings" panose="05000000000000000000" pitchFamily="2" charset="2"/>
            </a:rPr>
            <a:t>Proposed Clear Skies Act but was not approved as it would have allowed higher emission rates of pollutants than were previously legal.</a:t>
          </a:r>
        </a:p>
        <a:p>
          <a:r>
            <a:rPr lang="en-US" altLang="en-US" sz="1700" dirty="0" smtClean="0">
              <a:sym typeface="Wingdings" panose="05000000000000000000" pitchFamily="2" charset="2"/>
            </a:rPr>
            <a:t>Believes global warming is real but will not confirm that it is man made</a:t>
          </a:r>
        </a:p>
        <a:p>
          <a:endParaRPr lang="en-US" sz="1800" dirty="0"/>
        </a:p>
      </dgm:t>
    </dgm:pt>
    <dgm:pt modelId="{B5ECDBC7-49C4-4715-A6E4-4005387BC414}" type="parTrans" cxnId="{62856F44-58EA-44A8-B174-61615C70C479}">
      <dgm:prSet/>
      <dgm:spPr/>
      <dgm:t>
        <a:bodyPr/>
        <a:lstStyle/>
        <a:p>
          <a:endParaRPr lang="en-US"/>
        </a:p>
      </dgm:t>
    </dgm:pt>
    <dgm:pt modelId="{3960A4CD-EF06-41EA-BBB5-BB1FF69EFFD6}" type="sibTrans" cxnId="{62856F44-58EA-44A8-B174-61615C70C479}">
      <dgm:prSet/>
      <dgm:spPr/>
      <dgm:t>
        <a:bodyPr/>
        <a:lstStyle/>
        <a:p>
          <a:endParaRPr lang="en-US"/>
        </a:p>
      </dgm:t>
    </dgm:pt>
    <dgm:pt modelId="{55E4DD7F-D5C6-41B6-BFFA-51A8B801CEB5}" type="pres">
      <dgm:prSet presAssocID="{DCE1683A-F45E-4A78-BCEF-65543780B510}" presName="Name0" presStyleCnt="0">
        <dgm:presLayoutVars>
          <dgm:dir/>
        </dgm:presLayoutVars>
      </dgm:prSet>
      <dgm:spPr/>
      <dgm:t>
        <a:bodyPr/>
        <a:lstStyle/>
        <a:p>
          <a:endParaRPr lang="en-US"/>
        </a:p>
      </dgm:t>
    </dgm:pt>
    <dgm:pt modelId="{22F16411-AACE-4953-9576-E67591A495EC}" type="pres">
      <dgm:prSet presAssocID="{37444693-2C9F-4811-986A-7D9032DC7783}" presName="composite" presStyleCnt="0"/>
      <dgm:spPr/>
    </dgm:pt>
    <dgm:pt modelId="{95A30FEE-34EE-4F73-BB46-C765C031EB2D}" type="pres">
      <dgm:prSet presAssocID="{37444693-2C9F-4811-986A-7D9032DC7783}" presName="Accent" presStyleLbl="alignAcc1" presStyleIdx="0" presStyleCnt="3"/>
      <dgm:spPr/>
    </dgm:pt>
    <dgm:pt modelId="{096C7510-65AA-4B82-9514-A929752AB5D7}" type="pres">
      <dgm:prSet presAssocID="{37444693-2C9F-4811-986A-7D9032DC7783}" presName="Image" presStyleLbl="node1" presStyleIdx="0" presStyleCnt="3"/>
      <dgm:spPr>
        <a:blipFill rotWithShape="1">
          <a:blip xmlns:r="http://schemas.openxmlformats.org/officeDocument/2006/relationships" r:embed="rId1"/>
          <a:stretch>
            <a:fillRect/>
          </a:stretch>
        </a:blipFill>
      </dgm:spPr>
      <dgm:t>
        <a:bodyPr/>
        <a:lstStyle/>
        <a:p>
          <a:endParaRPr lang="en-US"/>
        </a:p>
      </dgm:t>
    </dgm:pt>
    <dgm:pt modelId="{D79E79D6-5786-451E-80C4-95441C68C766}" type="pres">
      <dgm:prSet presAssocID="{37444693-2C9F-4811-986A-7D9032DC7783}" presName="Child" presStyleLbl="revTx" presStyleIdx="0" presStyleCnt="3">
        <dgm:presLayoutVars>
          <dgm:bulletEnabled val="1"/>
        </dgm:presLayoutVars>
      </dgm:prSet>
      <dgm:spPr/>
      <dgm:t>
        <a:bodyPr/>
        <a:lstStyle/>
        <a:p>
          <a:endParaRPr lang="en-US"/>
        </a:p>
      </dgm:t>
    </dgm:pt>
    <dgm:pt modelId="{7D5CC178-A0E6-469D-9A94-F57E71FA88FA}" type="pres">
      <dgm:prSet presAssocID="{37444693-2C9F-4811-986A-7D9032DC7783}" presName="Parent" presStyleLbl="alignNode1" presStyleIdx="0" presStyleCnt="3">
        <dgm:presLayoutVars>
          <dgm:bulletEnabled val="1"/>
        </dgm:presLayoutVars>
      </dgm:prSet>
      <dgm:spPr/>
      <dgm:t>
        <a:bodyPr/>
        <a:lstStyle/>
        <a:p>
          <a:endParaRPr lang="en-US"/>
        </a:p>
      </dgm:t>
    </dgm:pt>
    <dgm:pt modelId="{18ABC4CF-63B7-497A-8BBE-84E96A20A6AE}" type="pres">
      <dgm:prSet presAssocID="{1A81EDE1-A48A-4BFB-B171-0FF9982E5AF5}" presName="sibTrans" presStyleCnt="0"/>
      <dgm:spPr/>
    </dgm:pt>
    <dgm:pt modelId="{77B2184F-2A09-43F1-B338-84699D95FD7C}" type="pres">
      <dgm:prSet presAssocID="{6BBF6316-6412-44F4-93A1-E0C2FF038039}" presName="composite" presStyleCnt="0"/>
      <dgm:spPr/>
    </dgm:pt>
    <dgm:pt modelId="{5AB62A72-4293-4201-A0C2-A457F519AE76}" type="pres">
      <dgm:prSet presAssocID="{6BBF6316-6412-44F4-93A1-E0C2FF038039}" presName="Accent" presStyleLbl="alignAcc1" presStyleIdx="1" presStyleCnt="3"/>
      <dgm:spPr/>
    </dgm:pt>
    <dgm:pt modelId="{EA5B153F-C5EB-4256-B2BA-3F2163C88345}" type="pres">
      <dgm:prSet presAssocID="{6BBF6316-6412-44F4-93A1-E0C2FF038039}" presName="Image" presStyleLbl="node1" presStyleIdx="1" presStyleCnt="3"/>
      <dgm:spPr>
        <a:blipFill rotWithShape="1">
          <a:blip xmlns:r="http://schemas.openxmlformats.org/officeDocument/2006/relationships" r:embed="rId2"/>
          <a:stretch>
            <a:fillRect/>
          </a:stretch>
        </a:blipFill>
      </dgm:spPr>
      <dgm:t>
        <a:bodyPr/>
        <a:lstStyle/>
        <a:p>
          <a:endParaRPr lang="en-US"/>
        </a:p>
      </dgm:t>
    </dgm:pt>
    <dgm:pt modelId="{973FB4AB-4347-4B90-857F-C577AA30B912}" type="pres">
      <dgm:prSet presAssocID="{6BBF6316-6412-44F4-93A1-E0C2FF038039}" presName="Child" presStyleLbl="revTx" presStyleIdx="1" presStyleCnt="3">
        <dgm:presLayoutVars>
          <dgm:bulletEnabled val="1"/>
        </dgm:presLayoutVars>
      </dgm:prSet>
      <dgm:spPr/>
      <dgm:t>
        <a:bodyPr/>
        <a:lstStyle/>
        <a:p>
          <a:endParaRPr lang="en-US"/>
        </a:p>
      </dgm:t>
    </dgm:pt>
    <dgm:pt modelId="{D9BC65CE-4B38-43C7-934C-0D0D463E7BFB}" type="pres">
      <dgm:prSet presAssocID="{6BBF6316-6412-44F4-93A1-E0C2FF038039}" presName="Parent" presStyleLbl="alignNode1" presStyleIdx="1" presStyleCnt="3">
        <dgm:presLayoutVars>
          <dgm:bulletEnabled val="1"/>
        </dgm:presLayoutVars>
      </dgm:prSet>
      <dgm:spPr/>
      <dgm:t>
        <a:bodyPr/>
        <a:lstStyle/>
        <a:p>
          <a:endParaRPr lang="en-US"/>
        </a:p>
      </dgm:t>
    </dgm:pt>
    <dgm:pt modelId="{B98472DF-1D5B-429B-A69A-308472BE8E20}" type="pres">
      <dgm:prSet presAssocID="{58814C06-5AE0-40D8-B162-7C89091B1FF8}" presName="sibTrans" presStyleCnt="0"/>
      <dgm:spPr/>
    </dgm:pt>
    <dgm:pt modelId="{AF75A0E1-0A6A-466C-A638-27B697BE6CF9}" type="pres">
      <dgm:prSet presAssocID="{6871B519-E30D-47CB-B77A-5949A02DD3F5}" presName="composite" presStyleCnt="0"/>
      <dgm:spPr/>
    </dgm:pt>
    <dgm:pt modelId="{B42019EF-711F-46FE-B47A-EDE9DE0F9B0A}" type="pres">
      <dgm:prSet presAssocID="{6871B519-E30D-47CB-B77A-5949A02DD3F5}" presName="Accent" presStyleLbl="alignAcc1" presStyleIdx="2" presStyleCnt="3"/>
      <dgm:spPr/>
    </dgm:pt>
    <dgm:pt modelId="{444BAE82-8919-4279-9A06-552653D81CDC}" type="pres">
      <dgm:prSet presAssocID="{6871B519-E30D-47CB-B77A-5949A02DD3F5}" presName="Image" presStyleLbl="node1" presStyleIdx="2" presStyleCnt="3"/>
      <dgm:spPr>
        <a:blipFill rotWithShape="1">
          <a:blip xmlns:r="http://schemas.openxmlformats.org/officeDocument/2006/relationships" r:embed="rId3"/>
          <a:stretch>
            <a:fillRect/>
          </a:stretch>
        </a:blipFill>
      </dgm:spPr>
      <dgm:t>
        <a:bodyPr/>
        <a:lstStyle/>
        <a:p>
          <a:endParaRPr lang="en-US"/>
        </a:p>
      </dgm:t>
    </dgm:pt>
    <dgm:pt modelId="{C43A9DF9-5470-4CFA-97DF-07C771FA757D}" type="pres">
      <dgm:prSet presAssocID="{6871B519-E30D-47CB-B77A-5949A02DD3F5}" presName="Child" presStyleLbl="revTx" presStyleIdx="2" presStyleCnt="3">
        <dgm:presLayoutVars>
          <dgm:bulletEnabled val="1"/>
        </dgm:presLayoutVars>
      </dgm:prSet>
      <dgm:spPr/>
      <dgm:t>
        <a:bodyPr/>
        <a:lstStyle/>
        <a:p>
          <a:endParaRPr lang="en-US"/>
        </a:p>
      </dgm:t>
    </dgm:pt>
    <dgm:pt modelId="{B1FBC038-7AE0-4019-93EA-19370CCAB7D7}" type="pres">
      <dgm:prSet presAssocID="{6871B519-E30D-47CB-B77A-5949A02DD3F5}" presName="Parent" presStyleLbl="alignNode1" presStyleIdx="2" presStyleCnt="3">
        <dgm:presLayoutVars>
          <dgm:bulletEnabled val="1"/>
        </dgm:presLayoutVars>
      </dgm:prSet>
      <dgm:spPr/>
      <dgm:t>
        <a:bodyPr/>
        <a:lstStyle/>
        <a:p>
          <a:endParaRPr lang="en-US"/>
        </a:p>
      </dgm:t>
    </dgm:pt>
  </dgm:ptLst>
  <dgm:cxnLst>
    <dgm:cxn modelId="{AF1CE29C-7BC6-4C94-8E31-1143AA891C64}" srcId="{6BBF6316-6412-44F4-93A1-E0C2FF038039}" destId="{DE28CA58-02E1-4DE9-B89B-F512125A9217}" srcOrd="0" destOrd="0" parTransId="{79A9D523-021E-42E5-8A52-05F1EDB2118D}" sibTransId="{7B12532B-86DA-4515-9784-A9D2A6FA3FF8}"/>
    <dgm:cxn modelId="{7A6BD6FF-9AE7-4EE1-9309-ACEBBB702AE7}" srcId="{DCE1683A-F45E-4A78-BCEF-65543780B510}" destId="{37444693-2C9F-4811-986A-7D9032DC7783}" srcOrd="0" destOrd="0" parTransId="{05B7C3BD-A7CD-47BB-B5A2-BBEF009EA913}" sibTransId="{1A81EDE1-A48A-4BFB-B171-0FF9982E5AF5}"/>
    <dgm:cxn modelId="{EADBF7A9-24F6-44EC-9608-4C0B8A2FA261}" srcId="{DCE1683A-F45E-4A78-BCEF-65543780B510}" destId="{6871B519-E30D-47CB-B77A-5949A02DD3F5}" srcOrd="2" destOrd="0" parTransId="{FB7A37FA-6E01-4703-8ECC-50DF31CFA32D}" sibTransId="{9B744F1B-1FAF-483E-AECD-217617FE2F4E}"/>
    <dgm:cxn modelId="{CBA52061-070F-4208-B8EC-4D467F7ACF17}" type="presOf" srcId="{303402D7-1102-495F-A829-6A5378F79B50}" destId="{C43A9DF9-5470-4CFA-97DF-07C771FA757D}" srcOrd="0" destOrd="0" presId="urn:microsoft.com/office/officeart/2008/layout/TitlePictureLineup"/>
    <dgm:cxn modelId="{E1B2CFE3-86C9-466A-BB19-83E9A937C833}" srcId="{DCE1683A-F45E-4A78-BCEF-65543780B510}" destId="{6BBF6316-6412-44F4-93A1-E0C2FF038039}" srcOrd="1" destOrd="0" parTransId="{132DDBD9-56F8-4FF3-B986-A4C6EE114E17}" sibTransId="{58814C06-5AE0-40D8-B162-7C89091B1FF8}"/>
    <dgm:cxn modelId="{B293F1B0-2CA6-4CD4-B104-EEE81235DAB9}" type="presOf" srcId="{6871B519-E30D-47CB-B77A-5949A02DD3F5}" destId="{B1FBC038-7AE0-4019-93EA-19370CCAB7D7}" srcOrd="0" destOrd="0" presId="urn:microsoft.com/office/officeart/2008/layout/TitlePictureLineup"/>
    <dgm:cxn modelId="{8DC721CA-C925-4C99-BD1D-D01B9452AD74}" type="presOf" srcId="{37444693-2C9F-4811-986A-7D9032DC7783}" destId="{7D5CC178-A0E6-469D-9A94-F57E71FA88FA}" srcOrd="0" destOrd="0" presId="urn:microsoft.com/office/officeart/2008/layout/TitlePictureLineup"/>
    <dgm:cxn modelId="{2DAB17D8-BD7D-4E2F-8842-C255BB281C2A}" srcId="{37444693-2C9F-4811-986A-7D9032DC7783}" destId="{42A18489-9484-49F6-83B1-395E46840BCA}" srcOrd="0" destOrd="0" parTransId="{EAD24DDE-0686-4257-9372-40222804A282}" sibTransId="{8F5C53F7-7A33-4947-B34B-681DE6FEA7F7}"/>
    <dgm:cxn modelId="{62856F44-58EA-44A8-B174-61615C70C479}" srcId="{6871B519-E30D-47CB-B77A-5949A02DD3F5}" destId="{303402D7-1102-495F-A829-6A5378F79B50}" srcOrd="0" destOrd="0" parTransId="{B5ECDBC7-49C4-4715-A6E4-4005387BC414}" sibTransId="{3960A4CD-EF06-41EA-BBB5-BB1FF69EFFD6}"/>
    <dgm:cxn modelId="{DCBB4CC9-7F31-47C6-AD3C-C951900A8E18}" type="presOf" srcId="{DE28CA58-02E1-4DE9-B89B-F512125A9217}" destId="{973FB4AB-4347-4B90-857F-C577AA30B912}" srcOrd="0" destOrd="0" presId="urn:microsoft.com/office/officeart/2008/layout/TitlePictureLineup"/>
    <dgm:cxn modelId="{1E62CB98-6F0D-4F62-9E3E-33307ED45F63}" type="presOf" srcId="{DCE1683A-F45E-4A78-BCEF-65543780B510}" destId="{55E4DD7F-D5C6-41B6-BFFA-51A8B801CEB5}" srcOrd="0" destOrd="0" presId="urn:microsoft.com/office/officeart/2008/layout/TitlePictureLineup"/>
    <dgm:cxn modelId="{4861838C-AA33-48A1-9B19-86AE5D3BFCE9}" type="presOf" srcId="{42A18489-9484-49F6-83B1-395E46840BCA}" destId="{D79E79D6-5786-451E-80C4-95441C68C766}" srcOrd="0" destOrd="0" presId="urn:microsoft.com/office/officeart/2008/layout/TitlePictureLineup"/>
    <dgm:cxn modelId="{6188A3CF-572A-4DBA-A32C-722813F21A90}" type="presOf" srcId="{6BBF6316-6412-44F4-93A1-E0C2FF038039}" destId="{D9BC65CE-4B38-43C7-934C-0D0D463E7BFB}" srcOrd="0" destOrd="0" presId="urn:microsoft.com/office/officeart/2008/layout/TitlePictureLineup"/>
    <dgm:cxn modelId="{BC788C26-1B23-4E02-A312-09DBB4A866F9}" type="presParOf" srcId="{55E4DD7F-D5C6-41B6-BFFA-51A8B801CEB5}" destId="{22F16411-AACE-4953-9576-E67591A495EC}" srcOrd="0" destOrd="0" presId="urn:microsoft.com/office/officeart/2008/layout/TitlePictureLineup"/>
    <dgm:cxn modelId="{990C38E5-5C51-4C53-9273-42D52EF25635}" type="presParOf" srcId="{22F16411-AACE-4953-9576-E67591A495EC}" destId="{95A30FEE-34EE-4F73-BB46-C765C031EB2D}" srcOrd="0" destOrd="0" presId="urn:microsoft.com/office/officeart/2008/layout/TitlePictureLineup"/>
    <dgm:cxn modelId="{3DC854A4-B0AF-4458-9D22-228CE1A7444B}" type="presParOf" srcId="{22F16411-AACE-4953-9576-E67591A495EC}" destId="{096C7510-65AA-4B82-9514-A929752AB5D7}" srcOrd="1" destOrd="0" presId="urn:microsoft.com/office/officeart/2008/layout/TitlePictureLineup"/>
    <dgm:cxn modelId="{CFD11280-95BB-48DD-9332-24E342FEF734}" type="presParOf" srcId="{22F16411-AACE-4953-9576-E67591A495EC}" destId="{D79E79D6-5786-451E-80C4-95441C68C766}" srcOrd="2" destOrd="0" presId="urn:microsoft.com/office/officeart/2008/layout/TitlePictureLineup"/>
    <dgm:cxn modelId="{F3A24A4E-03CC-436D-AF8E-785189735927}" type="presParOf" srcId="{22F16411-AACE-4953-9576-E67591A495EC}" destId="{7D5CC178-A0E6-469D-9A94-F57E71FA88FA}" srcOrd="3" destOrd="0" presId="urn:microsoft.com/office/officeart/2008/layout/TitlePictureLineup"/>
    <dgm:cxn modelId="{B1E0F1A6-9DF9-4EBF-A57E-BBBF6E7EEAB2}" type="presParOf" srcId="{55E4DD7F-D5C6-41B6-BFFA-51A8B801CEB5}" destId="{18ABC4CF-63B7-497A-8BBE-84E96A20A6AE}" srcOrd="1" destOrd="0" presId="urn:microsoft.com/office/officeart/2008/layout/TitlePictureLineup"/>
    <dgm:cxn modelId="{4704E77E-9A9C-4876-BF9C-236382CD55B3}" type="presParOf" srcId="{55E4DD7F-D5C6-41B6-BFFA-51A8B801CEB5}" destId="{77B2184F-2A09-43F1-B338-84699D95FD7C}" srcOrd="2" destOrd="0" presId="urn:microsoft.com/office/officeart/2008/layout/TitlePictureLineup"/>
    <dgm:cxn modelId="{58E1DDB5-A043-434E-948D-642EC86A517B}" type="presParOf" srcId="{77B2184F-2A09-43F1-B338-84699D95FD7C}" destId="{5AB62A72-4293-4201-A0C2-A457F519AE76}" srcOrd="0" destOrd="0" presId="urn:microsoft.com/office/officeart/2008/layout/TitlePictureLineup"/>
    <dgm:cxn modelId="{01AD4B13-F309-4565-9B65-5E6DF28A73C0}" type="presParOf" srcId="{77B2184F-2A09-43F1-B338-84699D95FD7C}" destId="{EA5B153F-C5EB-4256-B2BA-3F2163C88345}" srcOrd="1" destOrd="0" presId="urn:microsoft.com/office/officeart/2008/layout/TitlePictureLineup"/>
    <dgm:cxn modelId="{4FE428BB-FA7F-4736-83F2-1ED351BC4E03}" type="presParOf" srcId="{77B2184F-2A09-43F1-B338-84699D95FD7C}" destId="{973FB4AB-4347-4B90-857F-C577AA30B912}" srcOrd="2" destOrd="0" presId="urn:microsoft.com/office/officeart/2008/layout/TitlePictureLineup"/>
    <dgm:cxn modelId="{768984C4-CA4E-4B62-906D-3628826A601F}" type="presParOf" srcId="{77B2184F-2A09-43F1-B338-84699D95FD7C}" destId="{D9BC65CE-4B38-43C7-934C-0D0D463E7BFB}" srcOrd="3" destOrd="0" presId="urn:microsoft.com/office/officeart/2008/layout/TitlePictureLineup"/>
    <dgm:cxn modelId="{A79811EF-6877-47D5-9D95-D33260272947}" type="presParOf" srcId="{55E4DD7F-D5C6-41B6-BFFA-51A8B801CEB5}" destId="{B98472DF-1D5B-429B-A69A-308472BE8E20}" srcOrd="3" destOrd="0" presId="urn:microsoft.com/office/officeart/2008/layout/TitlePictureLineup"/>
    <dgm:cxn modelId="{447804F7-51E0-4552-8276-098E59750383}" type="presParOf" srcId="{55E4DD7F-D5C6-41B6-BFFA-51A8B801CEB5}" destId="{AF75A0E1-0A6A-466C-A638-27B697BE6CF9}" srcOrd="4" destOrd="0" presId="urn:microsoft.com/office/officeart/2008/layout/TitlePictureLineup"/>
    <dgm:cxn modelId="{C349F5F1-96C0-451F-A6AD-C3CFA742BF63}" type="presParOf" srcId="{AF75A0E1-0A6A-466C-A638-27B697BE6CF9}" destId="{B42019EF-711F-46FE-B47A-EDE9DE0F9B0A}" srcOrd="0" destOrd="0" presId="urn:microsoft.com/office/officeart/2008/layout/TitlePictureLineup"/>
    <dgm:cxn modelId="{C33FA270-261E-48F1-A920-AE111037D8D8}" type="presParOf" srcId="{AF75A0E1-0A6A-466C-A638-27B697BE6CF9}" destId="{444BAE82-8919-4279-9A06-552653D81CDC}" srcOrd="1" destOrd="0" presId="urn:microsoft.com/office/officeart/2008/layout/TitlePictureLineup"/>
    <dgm:cxn modelId="{0BF797ED-EA26-4A63-A791-6BA156C2E495}" type="presParOf" srcId="{AF75A0E1-0A6A-466C-A638-27B697BE6CF9}" destId="{C43A9DF9-5470-4CFA-97DF-07C771FA757D}" srcOrd="2" destOrd="0" presId="urn:microsoft.com/office/officeart/2008/layout/TitlePictureLineup"/>
    <dgm:cxn modelId="{57761644-C732-4165-88DC-294930F9DDBF}" type="presParOf" srcId="{AF75A0E1-0A6A-466C-A638-27B697BE6CF9}" destId="{B1FBC038-7AE0-4019-93EA-19370CCAB7D7}" srcOrd="3" destOrd="0" presId="urn:microsoft.com/office/officeart/2008/layout/TitlePictureLineup"/>
  </dgm:cxnLst>
  <dgm:bg>
    <a:solidFill>
      <a:schemeClr val="bg1">
        <a:alpha val="64000"/>
      </a:schemeClr>
    </a:solidFill>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FF6841-ADA0-4FCD-80DC-52CC7F8C85ED}" type="doc">
      <dgm:prSet loTypeId="urn:microsoft.com/office/officeart/2008/layout/TitlePictureLineup" loCatId="picture" qsTypeId="urn:microsoft.com/office/officeart/2005/8/quickstyle/3d2" qsCatId="3D" csTypeId="urn:microsoft.com/office/officeart/2005/8/colors/colorful5" csCatId="colorful" phldr="1"/>
      <dgm:spPr/>
      <dgm:t>
        <a:bodyPr/>
        <a:lstStyle/>
        <a:p>
          <a:endParaRPr lang="en-US"/>
        </a:p>
      </dgm:t>
    </dgm:pt>
    <dgm:pt modelId="{F62EBAD5-4FC1-488F-B3B7-8DC1BA5C6DEC}">
      <dgm:prSet phldrT="[Text]"/>
      <dgm:spPr>
        <a:solidFill>
          <a:srgbClr val="FFC000"/>
        </a:solidFill>
      </dgm:spPr>
      <dgm:t>
        <a:bodyPr/>
        <a:lstStyle/>
        <a:p>
          <a:r>
            <a:rPr lang="en-US" dirty="0" smtClean="0">
              <a:effectLst>
                <a:glow rad="127000">
                  <a:schemeClr val="tx1"/>
                </a:glow>
              </a:effectLst>
            </a:rPr>
            <a:t>NY</a:t>
          </a:r>
          <a:endParaRPr lang="en-US" dirty="0">
            <a:effectLst>
              <a:glow rad="127000">
                <a:schemeClr val="tx1"/>
              </a:glow>
            </a:effectLst>
          </a:endParaRPr>
        </a:p>
      </dgm:t>
    </dgm:pt>
    <dgm:pt modelId="{D0294560-A622-47FB-A414-BB393A63CE87}" type="parTrans" cxnId="{DC5B5F54-3A8B-4D96-855B-12084DEE0142}">
      <dgm:prSet/>
      <dgm:spPr/>
      <dgm:t>
        <a:bodyPr/>
        <a:lstStyle/>
        <a:p>
          <a:endParaRPr lang="en-US"/>
        </a:p>
      </dgm:t>
    </dgm:pt>
    <dgm:pt modelId="{731250C1-790B-4A31-BA13-591C4A7441E3}" type="sibTrans" cxnId="{DC5B5F54-3A8B-4D96-855B-12084DEE0142}">
      <dgm:prSet/>
      <dgm:spPr/>
      <dgm:t>
        <a:bodyPr/>
        <a:lstStyle/>
        <a:p>
          <a:endParaRPr lang="en-US"/>
        </a:p>
      </dgm:t>
    </dgm:pt>
    <dgm:pt modelId="{9C0094F5-4E4C-4EFC-BFB0-9DDD78358A7C}">
      <dgm:prSet/>
      <dgm:spPr>
        <a:solidFill>
          <a:srgbClr val="FFC000"/>
        </a:solidFill>
      </dgm:spPr>
      <dgm:t>
        <a:bodyPr/>
        <a:lstStyle/>
        <a:p>
          <a:r>
            <a:rPr lang="en-US" dirty="0" smtClean="0">
              <a:solidFill>
                <a:schemeClr val="bg1"/>
              </a:solidFill>
              <a:effectLst>
                <a:glow rad="127000">
                  <a:schemeClr val="tx1"/>
                </a:glow>
              </a:effectLst>
            </a:rPr>
            <a:t>DC</a:t>
          </a:r>
          <a:endParaRPr lang="en-US" altLang="en-US" dirty="0" smtClean="0">
            <a:solidFill>
              <a:schemeClr val="bg1"/>
            </a:solidFill>
            <a:effectLst>
              <a:glow rad="127000">
                <a:schemeClr val="tx1"/>
              </a:glow>
            </a:effectLst>
          </a:endParaRPr>
        </a:p>
      </dgm:t>
    </dgm:pt>
    <dgm:pt modelId="{68D2A76E-F600-406E-B572-3FB4BA17C9E0}" type="parTrans" cxnId="{50344920-BD3C-4C30-AFC0-337BA0D5B503}">
      <dgm:prSet/>
      <dgm:spPr/>
      <dgm:t>
        <a:bodyPr/>
        <a:lstStyle/>
        <a:p>
          <a:endParaRPr lang="en-US"/>
        </a:p>
      </dgm:t>
    </dgm:pt>
    <dgm:pt modelId="{3865C071-B63E-489D-A652-11492F7C70EE}" type="sibTrans" cxnId="{50344920-BD3C-4C30-AFC0-337BA0D5B503}">
      <dgm:prSet/>
      <dgm:spPr/>
      <dgm:t>
        <a:bodyPr/>
        <a:lstStyle/>
        <a:p>
          <a:endParaRPr lang="en-US"/>
        </a:p>
      </dgm:t>
    </dgm:pt>
    <dgm:pt modelId="{A3E2CE77-4823-4DB5-92F3-50FB8E8D0EB5}">
      <dgm:prSet/>
      <dgm:spPr>
        <a:solidFill>
          <a:srgbClr val="FFC000"/>
        </a:solidFill>
      </dgm:spPr>
      <dgm:t>
        <a:bodyPr/>
        <a:lstStyle/>
        <a:p>
          <a:r>
            <a:rPr lang="en-US" dirty="0" smtClean="0">
              <a:effectLst>
                <a:glow rad="127000">
                  <a:schemeClr val="tx1"/>
                </a:glow>
              </a:effectLst>
            </a:rPr>
            <a:t>Penn.</a:t>
          </a:r>
          <a:endParaRPr lang="en-US" dirty="0">
            <a:effectLst>
              <a:glow rad="127000">
                <a:schemeClr val="tx1"/>
              </a:glow>
            </a:effectLst>
          </a:endParaRPr>
        </a:p>
      </dgm:t>
    </dgm:pt>
    <dgm:pt modelId="{B8C330D3-27A2-4975-B0EB-A0D97D463689}" type="parTrans" cxnId="{FB7113DB-C5F8-48FB-B51A-39DB049432A2}">
      <dgm:prSet/>
      <dgm:spPr/>
      <dgm:t>
        <a:bodyPr/>
        <a:lstStyle/>
        <a:p>
          <a:endParaRPr lang="en-US"/>
        </a:p>
      </dgm:t>
    </dgm:pt>
    <dgm:pt modelId="{8BDA3E03-B9D8-4AA2-B72A-30B4D51D6504}" type="sibTrans" cxnId="{FB7113DB-C5F8-48FB-B51A-39DB049432A2}">
      <dgm:prSet/>
      <dgm:spPr/>
      <dgm:t>
        <a:bodyPr/>
        <a:lstStyle/>
        <a:p>
          <a:endParaRPr lang="en-US"/>
        </a:p>
      </dgm:t>
    </dgm:pt>
    <dgm:pt modelId="{DF32A7A0-7B60-48A8-B354-C23206E77A11}">
      <dgm:prSet phldrT="[Text]" custT="1"/>
      <dgm:spPr/>
      <dgm:t>
        <a:bodyPr/>
        <a:lstStyle/>
        <a:p>
          <a:r>
            <a:rPr lang="en-US" sz="1800" b="1" dirty="0" smtClean="0"/>
            <a:t>2 planes crashed into the World Trade Center’s Twin Towers</a:t>
          </a:r>
        </a:p>
        <a:p>
          <a:r>
            <a:rPr lang="en-US" sz="1800" b="1" dirty="0" smtClean="0"/>
            <a:t>Within hours both towers collapsed</a:t>
          </a:r>
          <a:endParaRPr lang="en-US" sz="1800" b="1" dirty="0"/>
        </a:p>
      </dgm:t>
    </dgm:pt>
    <dgm:pt modelId="{554C815A-6F16-404F-99D0-32A308999498}" type="parTrans" cxnId="{D34D582F-7DB6-4200-8325-B60C77873AD6}">
      <dgm:prSet/>
      <dgm:spPr/>
      <dgm:t>
        <a:bodyPr/>
        <a:lstStyle/>
        <a:p>
          <a:endParaRPr lang="en-US"/>
        </a:p>
      </dgm:t>
    </dgm:pt>
    <dgm:pt modelId="{79217B23-A70D-4D4B-AD00-56A75EBE5C2F}" type="sibTrans" cxnId="{D34D582F-7DB6-4200-8325-B60C77873AD6}">
      <dgm:prSet/>
      <dgm:spPr/>
      <dgm:t>
        <a:bodyPr/>
        <a:lstStyle/>
        <a:p>
          <a:endParaRPr lang="en-US"/>
        </a:p>
      </dgm:t>
    </dgm:pt>
    <dgm:pt modelId="{1A07F3B9-0371-4A46-848B-F794E160F1C6}">
      <dgm:prSet custT="1"/>
      <dgm:spPr/>
      <dgm:t>
        <a:bodyPr/>
        <a:lstStyle/>
        <a:p>
          <a:r>
            <a:rPr lang="en-US" sz="1800" b="1" dirty="0" smtClean="0"/>
            <a:t>1 Plane crashed into the Pentagon leading to a partial collapse of the West Side</a:t>
          </a:r>
          <a:endParaRPr lang="en-US" altLang="en-US" sz="1800" b="1" dirty="0" smtClean="0"/>
        </a:p>
      </dgm:t>
    </dgm:pt>
    <dgm:pt modelId="{989D3F0D-5217-4683-94E3-CA1EC422DD85}" type="parTrans" cxnId="{765DD15C-AD85-47BC-A94B-E967BD386771}">
      <dgm:prSet/>
      <dgm:spPr/>
      <dgm:t>
        <a:bodyPr/>
        <a:lstStyle/>
        <a:p>
          <a:endParaRPr lang="en-US"/>
        </a:p>
      </dgm:t>
    </dgm:pt>
    <dgm:pt modelId="{43166DDB-A781-4083-BB5B-AF85857ADA77}" type="sibTrans" cxnId="{765DD15C-AD85-47BC-A94B-E967BD386771}">
      <dgm:prSet/>
      <dgm:spPr/>
      <dgm:t>
        <a:bodyPr/>
        <a:lstStyle/>
        <a:p>
          <a:endParaRPr lang="en-US"/>
        </a:p>
      </dgm:t>
    </dgm:pt>
    <dgm:pt modelId="{469E6783-9EB9-4638-AE83-D6B86AB61702}">
      <dgm:prSet custT="1"/>
      <dgm:spPr/>
      <dgm:t>
        <a:bodyPr/>
        <a:lstStyle/>
        <a:p>
          <a:r>
            <a:rPr lang="en-US" sz="1800" b="1" dirty="0" smtClean="0"/>
            <a:t>1 Plane headed for Washington DC crash in a Penn. Field as result of those on board taking down the hijackers</a:t>
          </a:r>
          <a:endParaRPr lang="en-US" sz="1800" b="1" dirty="0"/>
        </a:p>
      </dgm:t>
    </dgm:pt>
    <dgm:pt modelId="{F6385842-07B4-422A-9297-D86F8067404F}" type="parTrans" cxnId="{33153C86-3E0E-4024-9C5F-08884C90F536}">
      <dgm:prSet/>
      <dgm:spPr/>
      <dgm:t>
        <a:bodyPr/>
        <a:lstStyle/>
        <a:p>
          <a:endParaRPr lang="en-US"/>
        </a:p>
      </dgm:t>
    </dgm:pt>
    <dgm:pt modelId="{B696DA7F-6BBD-44E7-948F-65ACAF08F371}" type="sibTrans" cxnId="{33153C86-3E0E-4024-9C5F-08884C90F536}">
      <dgm:prSet/>
      <dgm:spPr/>
      <dgm:t>
        <a:bodyPr/>
        <a:lstStyle/>
        <a:p>
          <a:endParaRPr lang="en-US"/>
        </a:p>
      </dgm:t>
    </dgm:pt>
    <dgm:pt modelId="{75480265-67FD-4AA7-9AA7-318E3F19D26E}" type="pres">
      <dgm:prSet presAssocID="{58FF6841-ADA0-4FCD-80DC-52CC7F8C85ED}" presName="Name0" presStyleCnt="0">
        <dgm:presLayoutVars>
          <dgm:dir/>
        </dgm:presLayoutVars>
      </dgm:prSet>
      <dgm:spPr/>
      <dgm:t>
        <a:bodyPr/>
        <a:lstStyle/>
        <a:p>
          <a:endParaRPr lang="en-US"/>
        </a:p>
      </dgm:t>
    </dgm:pt>
    <dgm:pt modelId="{733608A9-2415-4BAF-8E25-1614052FCF96}" type="pres">
      <dgm:prSet presAssocID="{F62EBAD5-4FC1-488F-B3B7-8DC1BA5C6DEC}" presName="composite" presStyleCnt="0"/>
      <dgm:spPr/>
    </dgm:pt>
    <dgm:pt modelId="{E16374B2-6223-4473-B01B-68C097D4B902}" type="pres">
      <dgm:prSet presAssocID="{F62EBAD5-4FC1-488F-B3B7-8DC1BA5C6DEC}" presName="Accent" presStyleLbl="alignAcc1" presStyleIdx="0" presStyleCnt="3"/>
      <dgm:spPr/>
    </dgm:pt>
    <dgm:pt modelId="{1BF0EA32-F4E0-4C0F-93A6-242964BEB229}" type="pres">
      <dgm:prSet presAssocID="{F62EBAD5-4FC1-488F-B3B7-8DC1BA5C6DEC}" presName="Image" presStyleLbl="node1" presStyleIdx="0" presStyleCnt="3"/>
      <dgm:spPr>
        <a:blipFill rotWithShape="1">
          <a:blip xmlns:r="http://schemas.openxmlformats.org/officeDocument/2006/relationships" r:embed="rId1"/>
          <a:stretch>
            <a:fillRect/>
          </a:stretch>
        </a:blipFill>
      </dgm:spPr>
      <dgm:t>
        <a:bodyPr/>
        <a:lstStyle/>
        <a:p>
          <a:endParaRPr lang="en-US"/>
        </a:p>
      </dgm:t>
    </dgm:pt>
    <dgm:pt modelId="{D1C688DD-48A3-4777-A915-0ACE761FA93B}" type="pres">
      <dgm:prSet presAssocID="{F62EBAD5-4FC1-488F-B3B7-8DC1BA5C6DEC}" presName="Child" presStyleLbl="revTx" presStyleIdx="0" presStyleCnt="3">
        <dgm:presLayoutVars>
          <dgm:bulletEnabled val="1"/>
        </dgm:presLayoutVars>
      </dgm:prSet>
      <dgm:spPr/>
      <dgm:t>
        <a:bodyPr/>
        <a:lstStyle/>
        <a:p>
          <a:endParaRPr lang="en-US"/>
        </a:p>
      </dgm:t>
    </dgm:pt>
    <dgm:pt modelId="{D8FEC9D9-EA6C-4F16-AE40-881504C69E97}" type="pres">
      <dgm:prSet presAssocID="{F62EBAD5-4FC1-488F-B3B7-8DC1BA5C6DEC}" presName="Parent" presStyleLbl="alignNode1" presStyleIdx="0" presStyleCnt="3">
        <dgm:presLayoutVars>
          <dgm:bulletEnabled val="1"/>
        </dgm:presLayoutVars>
      </dgm:prSet>
      <dgm:spPr/>
      <dgm:t>
        <a:bodyPr/>
        <a:lstStyle/>
        <a:p>
          <a:endParaRPr lang="en-US"/>
        </a:p>
      </dgm:t>
    </dgm:pt>
    <dgm:pt modelId="{F45ED51C-9AAA-4573-9D9D-F45A01E71BA0}" type="pres">
      <dgm:prSet presAssocID="{731250C1-790B-4A31-BA13-591C4A7441E3}" presName="sibTrans" presStyleCnt="0"/>
      <dgm:spPr/>
    </dgm:pt>
    <dgm:pt modelId="{561095C1-B525-45E0-8583-03F19C2985B0}" type="pres">
      <dgm:prSet presAssocID="{9C0094F5-4E4C-4EFC-BFB0-9DDD78358A7C}" presName="composite" presStyleCnt="0"/>
      <dgm:spPr/>
    </dgm:pt>
    <dgm:pt modelId="{07F24E3E-B2F3-4D57-A691-94015E76B1C3}" type="pres">
      <dgm:prSet presAssocID="{9C0094F5-4E4C-4EFC-BFB0-9DDD78358A7C}" presName="Accent" presStyleLbl="alignAcc1" presStyleIdx="1" presStyleCnt="3"/>
      <dgm:spPr/>
    </dgm:pt>
    <dgm:pt modelId="{77ADFFE3-CDAA-4116-8D72-B6522CC0D42F}" type="pres">
      <dgm:prSet presAssocID="{9C0094F5-4E4C-4EFC-BFB0-9DDD78358A7C}" presName="Image" presStyleLbl="node1" presStyleIdx="1" presStyleCnt="3"/>
      <dgm:spPr>
        <a:blipFill rotWithShape="1">
          <a:blip xmlns:r="http://schemas.openxmlformats.org/officeDocument/2006/relationships" r:embed="rId2"/>
          <a:stretch>
            <a:fillRect/>
          </a:stretch>
        </a:blipFill>
      </dgm:spPr>
      <dgm:t>
        <a:bodyPr/>
        <a:lstStyle/>
        <a:p>
          <a:endParaRPr lang="en-US"/>
        </a:p>
      </dgm:t>
    </dgm:pt>
    <dgm:pt modelId="{6953842F-467E-470B-BCE3-B5AB28CEAE2E}" type="pres">
      <dgm:prSet presAssocID="{9C0094F5-4E4C-4EFC-BFB0-9DDD78358A7C}" presName="Child" presStyleLbl="revTx" presStyleIdx="1" presStyleCnt="3">
        <dgm:presLayoutVars>
          <dgm:bulletEnabled val="1"/>
        </dgm:presLayoutVars>
      </dgm:prSet>
      <dgm:spPr/>
      <dgm:t>
        <a:bodyPr/>
        <a:lstStyle/>
        <a:p>
          <a:endParaRPr lang="en-US"/>
        </a:p>
      </dgm:t>
    </dgm:pt>
    <dgm:pt modelId="{25CA995A-02A9-4365-B984-5998F9793402}" type="pres">
      <dgm:prSet presAssocID="{9C0094F5-4E4C-4EFC-BFB0-9DDD78358A7C}" presName="Parent" presStyleLbl="alignNode1" presStyleIdx="1" presStyleCnt="3">
        <dgm:presLayoutVars>
          <dgm:bulletEnabled val="1"/>
        </dgm:presLayoutVars>
      </dgm:prSet>
      <dgm:spPr/>
      <dgm:t>
        <a:bodyPr/>
        <a:lstStyle/>
        <a:p>
          <a:endParaRPr lang="en-US"/>
        </a:p>
      </dgm:t>
    </dgm:pt>
    <dgm:pt modelId="{5DDCCFF6-7224-4F48-947D-54469E0A9F2C}" type="pres">
      <dgm:prSet presAssocID="{3865C071-B63E-489D-A652-11492F7C70EE}" presName="sibTrans" presStyleCnt="0"/>
      <dgm:spPr/>
    </dgm:pt>
    <dgm:pt modelId="{9ED88217-A3CC-47B1-AFC0-1790426A72C9}" type="pres">
      <dgm:prSet presAssocID="{A3E2CE77-4823-4DB5-92F3-50FB8E8D0EB5}" presName="composite" presStyleCnt="0"/>
      <dgm:spPr/>
    </dgm:pt>
    <dgm:pt modelId="{DF624D6B-ABB4-4176-B4F0-5766A65E5191}" type="pres">
      <dgm:prSet presAssocID="{A3E2CE77-4823-4DB5-92F3-50FB8E8D0EB5}" presName="Accent" presStyleLbl="alignAcc1" presStyleIdx="2" presStyleCnt="3"/>
      <dgm:spPr/>
    </dgm:pt>
    <dgm:pt modelId="{EFD126F6-C9E4-4B24-AEA3-FF11B1F065CE}" type="pres">
      <dgm:prSet presAssocID="{A3E2CE77-4823-4DB5-92F3-50FB8E8D0EB5}" presName="Image" presStyleLbl="node1" presStyleIdx="2" presStyleCnt="3"/>
      <dgm:spPr>
        <a:blipFill rotWithShape="1">
          <a:blip xmlns:r="http://schemas.openxmlformats.org/officeDocument/2006/relationships" r:embed="rId3"/>
          <a:stretch>
            <a:fillRect/>
          </a:stretch>
        </a:blipFill>
      </dgm:spPr>
      <dgm:t>
        <a:bodyPr/>
        <a:lstStyle/>
        <a:p>
          <a:endParaRPr lang="en-US"/>
        </a:p>
      </dgm:t>
    </dgm:pt>
    <dgm:pt modelId="{53DA48C1-D590-41C4-BC4A-56D46A90D7A4}" type="pres">
      <dgm:prSet presAssocID="{A3E2CE77-4823-4DB5-92F3-50FB8E8D0EB5}" presName="Child" presStyleLbl="revTx" presStyleIdx="2" presStyleCnt="3">
        <dgm:presLayoutVars>
          <dgm:bulletEnabled val="1"/>
        </dgm:presLayoutVars>
      </dgm:prSet>
      <dgm:spPr/>
      <dgm:t>
        <a:bodyPr/>
        <a:lstStyle/>
        <a:p>
          <a:endParaRPr lang="en-US"/>
        </a:p>
      </dgm:t>
    </dgm:pt>
    <dgm:pt modelId="{97328574-6DE5-4B71-8331-251138EDDD37}" type="pres">
      <dgm:prSet presAssocID="{A3E2CE77-4823-4DB5-92F3-50FB8E8D0EB5}" presName="Parent" presStyleLbl="alignNode1" presStyleIdx="2" presStyleCnt="3">
        <dgm:presLayoutVars>
          <dgm:bulletEnabled val="1"/>
        </dgm:presLayoutVars>
      </dgm:prSet>
      <dgm:spPr/>
      <dgm:t>
        <a:bodyPr/>
        <a:lstStyle/>
        <a:p>
          <a:endParaRPr lang="en-US"/>
        </a:p>
      </dgm:t>
    </dgm:pt>
  </dgm:ptLst>
  <dgm:cxnLst>
    <dgm:cxn modelId="{0580A64B-A2E8-443F-A687-BC9F849726B0}" type="presOf" srcId="{58FF6841-ADA0-4FCD-80DC-52CC7F8C85ED}" destId="{75480265-67FD-4AA7-9AA7-318E3F19D26E}" srcOrd="0" destOrd="0" presId="urn:microsoft.com/office/officeart/2008/layout/TitlePictureLineup"/>
    <dgm:cxn modelId="{FB7113DB-C5F8-48FB-B51A-39DB049432A2}" srcId="{58FF6841-ADA0-4FCD-80DC-52CC7F8C85ED}" destId="{A3E2CE77-4823-4DB5-92F3-50FB8E8D0EB5}" srcOrd="2" destOrd="0" parTransId="{B8C330D3-27A2-4975-B0EB-A0D97D463689}" sibTransId="{8BDA3E03-B9D8-4AA2-B72A-30B4D51D6504}"/>
    <dgm:cxn modelId="{9F340150-2267-400F-AB7D-3FBA78A409BF}" type="presOf" srcId="{F62EBAD5-4FC1-488F-B3B7-8DC1BA5C6DEC}" destId="{D8FEC9D9-EA6C-4F16-AE40-881504C69E97}" srcOrd="0" destOrd="0" presId="urn:microsoft.com/office/officeart/2008/layout/TitlePictureLineup"/>
    <dgm:cxn modelId="{DC5B5F54-3A8B-4D96-855B-12084DEE0142}" srcId="{58FF6841-ADA0-4FCD-80DC-52CC7F8C85ED}" destId="{F62EBAD5-4FC1-488F-B3B7-8DC1BA5C6DEC}" srcOrd="0" destOrd="0" parTransId="{D0294560-A622-47FB-A414-BB393A63CE87}" sibTransId="{731250C1-790B-4A31-BA13-591C4A7441E3}"/>
    <dgm:cxn modelId="{F9F5AA18-FF7D-45C7-B35F-21E9104026EA}" type="presOf" srcId="{1A07F3B9-0371-4A46-848B-F794E160F1C6}" destId="{6953842F-467E-470B-BCE3-B5AB28CEAE2E}" srcOrd="0" destOrd="0" presId="urn:microsoft.com/office/officeart/2008/layout/TitlePictureLineup"/>
    <dgm:cxn modelId="{765DD15C-AD85-47BC-A94B-E967BD386771}" srcId="{9C0094F5-4E4C-4EFC-BFB0-9DDD78358A7C}" destId="{1A07F3B9-0371-4A46-848B-F794E160F1C6}" srcOrd="0" destOrd="0" parTransId="{989D3F0D-5217-4683-94E3-CA1EC422DD85}" sibTransId="{43166DDB-A781-4083-BB5B-AF85857ADA77}"/>
    <dgm:cxn modelId="{50344920-BD3C-4C30-AFC0-337BA0D5B503}" srcId="{58FF6841-ADA0-4FCD-80DC-52CC7F8C85ED}" destId="{9C0094F5-4E4C-4EFC-BFB0-9DDD78358A7C}" srcOrd="1" destOrd="0" parTransId="{68D2A76E-F600-406E-B572-3FB4BA17C9E0}" sibTransId="{3865C071-B63E-489D-A652-11492F7C70EE}"/>
    <dgm:cxn modelId="{CBC1DF1B-68E4-45DE-ABDC-96684C685B01}" type="presOf" srcId="{469E6783-9EB9-4638-AE83-D6B86AB61702}" destId="{53DA48C1-D590-41C4-BC4A-56D46A90D7A4}" srcOrd="0" destOrd="0" presId="urn:microsoft.com/office/officeart/2008/layout/TitlePictureLineup"/>
    <dgm:cxn modelId="{33153C86-3E0E-4024-9C5F-08884C90F536}" srcId="{A3E2CE77-4823-4DB5-92F3-50FB8E8D0EB5}" destId="{469E6783-9EB9-4638-AE83-D6B86AB61702}" srcOrd="0" destOrd="0" parTransId="{F6385842-07B4-422A-9297-D86F8067404F}" sibTransId="{B696DA7F-6BBD-44E7-948F-65ACAF08F371}"/>
    <dgm:cxn modelId="{97898BC7-5BE8-4A49-99E9-4BFF14F4E238}" type="presOf" srcId="{9C0094F5-4E4C-4EFC-BFB0-9DDD78358A7C}" destId="{25CA995A-02A9-4365-B984-5998F9793402}" srcOrd="0" destOrd="0" presId="urn:microsoft.com/office/officeart/2008/layout/TitlePictureLineup"/>
    <dgm:cxn modelId="{C563285C-1889-429A-865E-25A3F21A6879}" type="presOf" srcId="{DF32A7A0-7B60-48A8-B354-C23206E77A11}" destId="{D1C688DD-48A3-4777-A915-0ACE761FA93B}" srcOrd="0" destOrd="0" presId="urn:microsoft.com/office/officeart/2008/layout/TitlePictureLineup"/>
    <dgm:cxn modelId="{2BB69E61-8DF6-4AB6-AF09-14DF5D0B7EC4}" type="presOf" srcId="{A3E2CE77-4823-4DB5-92F3-50FB8E8D0EB5}" destId="{97328574-6DE5-4B71-8331-251138EDDD37}" srcOrd="0" destOrd="0" presId="urn:microsoft.com/office/officeart/2008/layout/TitlePictureLineup"/>
    <dgm:cxn modelId="{D34D582F-7DB6-4200-8325-B60C77873AD6}" srcId="{F62EBAD5-4FC1-488F-B3B7-8DC1BA5C6DEC}" destId="{DF32A7A0-7B60-48A8-B354-C23206E77A11}" srcOrd="0" destOrd="0" parTransId="{554C815A-6F16-404F-99D0-32A308999498}" sibTransId="{79217B23-A70D-4D4B-AD00-56A75EBE5C2F}"/>
    <dgm:cxn modelId="{823B8F34-6C77-428B-A390-ECFC6605FC09}" type="presParOf" srcId="{75480265-67FD-4AA7-9AA7-318E3F19D26E}" destId="{733608A9-2415-4BAF-8E25-1614052FCF96}" srcOrd="0" destOrd="0" presId="urn:microsoft.com/office/officeart/2008/layout/TitlePictureLineup"/>
    <dgm:cxn modelId="{686FC1B6-4D8D-4BE8-83EC-BFD84636F8F1}" type="presParOf" srcId="{733608A9-2415-4BAF-8E25-1614052FCF96}" destId="{E16374B2-6223-4473-B01B-68C097D4B902}" srcOrd="0" destOrd="0" presId="urn:microsoft.com/office/officeart/2008/layout/TitlePictureLineup"/>
    <dgm:cxn modelId="{0B9C398B-37E3-41D8-8054-4B5F80F59F4D}" type="presParOf" srcId="{733608A9-2415-4BAF-8E25-1614052FCF96}" destId="{1BF0EA32-F4E0-4C0F-93A6-242964BEB229}" srcOrd="1" destOrd="0" presId="urn:microsoft.com/office/officeart/2008/layout/TitlePictureLineup"/>
    <dgm:cxn modelId="{C034BCF6-2CAA-4D30-94EE-3FCD570E96CF}" type="presParOf" srcId="{733608A9-2415-4BAF-8E25-1614052FCF96}" destId="{D1C688DD-48A3-4777-A915-0ACE761FA93B}" srcOrd="2" destOrd="0" presId="urn:microsoft.com/office/officeart/2008/layout/TitlePictureLineup"/>
    <dgm:cxn modelId="{4EA820DB-961A-483A-BB72-742A9A94A7F4}" type="presParOf" srcId="{733608A9-2415-4BAF-8E25-1614052FCF96}" destId="{D8FEC9D9-EA6C-4F16-AE40-881504C69E97}" srcOrd="3" destOrd="0" presId="urn:microsoft.com/office/officeart/2008/layout/TitlePictureLineup"/>
    <dgm:cxn modelId="{2258C35F-0620-4BC5-8CC2-2B1A4012FD04}" type="presParOf" srcId="{75480265-67FD-4AA7-9AA7-318E3F19D26E}" destId="{F45ED51C-9AAA-4573-9D9D-F45A01E71BA0}" srcOrd="1" destOrd="0" presId="urn:microsoft.com/office/officeart/2008/layout/TitlePictureLineup"/>
    <dgm:cxn modelId="{5949C668-348B-4930-8AC8-E38D4F4D76E8}" type="presParOf" srcId="{75480265-67FD-4AA7-9AA7-318E3F19D26E}" destId="{561095C1-B525-45E0-8583-03F19C2985B0}" srcOrd="2" destOrd="0" presId="urn:microsoft.com/office/officeart/2008/layout/TitlePictureLineup"/>
    <dgm:cxn modelId="{A72CC25A-F5E7-482C-BF1F-723034ED1727}" type="presParOf" srcId="{561095C1-B525-45E0-8583-03F19C2985B0}" destId="{07F24E3E-B2F3-4D57-A691-94015E76B1C3}" srcOrd="0" destOrd="0" presId="urn:microsoft.com/office/officeart/2008/layout/TitlePictureLineup"/>
    <dgm:cxn modelId="{59CE6703-8CDF-4724-85AA-290EADABD5C2}" type="presParOf" srcId="{561095C1-B525-45E0-8583-03F19C2985B0}" destId="{77ADFFE3-CDAA-4116-8D72-B6522CC0D42F}" srcOrd="1" destOrd="0" presId="urn:microsoft.com/office/officeart/2008/layout/TitlePictureLineup"/>
    <dgm:cxn modelId="{89B09259-ECD5-4247-A341-BA6492581E4F}" type="presParOf" srcId="{561095C1-B525-45E0-8583-03F19C2985B0}" destId="{6953842F-467E-470B-BCE3-B5AB28CEAE2E}" srcOrd="2" destOrd="0" presId="urn:microsoft.com/office/officeart/2008/layout/TitlePictureLineup"/>
    <dgm:cxn modelId="{2F3C0FAD-09D2-4702-961C-3405159B48A6}" type="presParOf" srcId="{561095C1-B525-45E0-8583-03F19C2985B0}" destId="{25CA995A-02A9-4365-B984-5998F9793402}" srcOrd="3" destOrd="0" presId="urn:microsoft.com/office/officeart/2008/layout/TitlePictureLineup"/>
    <dgm:cxn modelId="{6D4DED3C-F29D-473C-887B-06176689CD73}" type="presParOf" srcId="{75480265-67FD-4AA7-9AA7-318E3F19D26E}" destId="{5DDCCFF6-7224-4F48-947D-54469E0A9F2C}" srcOrd="3" destOrd="0" presId="urn:microsoft.com/office/officeart/2008/layout/TitlePictureLineup"/>
    <dgm:cxn modelId="{6AFC9D4B-200C-43E4-90EE-530E451719BD}" type="presParOf" srcId="{75480265-67FD-4AA7-9AA7-318E3F19D26E}" destId="{9ED88217-A3CC-47B1-AFC0-1790426A72C9}" srcOrd="4" destOrd="0" presId="urn:microsoft.com/office/officeart/2008/layout/TitlePictureLineup"/>
    <dgm:cxn modelId="{42B5215F-226E-4E78-A075-69527D85BDE3}" type="presParOf" srcId="{9ED88217-A3CC-47B1-AFC0-1790426A72C9}" destId="{DF624D6B-ABB4-4176-B4F0-5766A65E5191}" srcOrd="0" destOrd="0" presId="urn:microsoft.com/office/officeart/2008/layout/TitlePictureLineup"/>
    <dgm:cxn modelId="{9699512A-4380-4131-B1B0-1E87FB041DF9}" type="presParOf" srcId="{9ED88217-A3CC-47B1-AFC0-1790426A72C9}" destId="{EFD126F6-C9E4-4B24-AEA3-FF11B1F065CE}" srcOrd="1" destOrd="0" presId="urn:microsoft.com/office/officeart/2008/layout/TitlePictureLineup"/>
    <dgm:cxn modelId="{A852008A-719D-45A7-B5F6-AB073D125711}" type="presParOf" srcId="{9ED88217-A3CC-47B1-AFC0-1790426A72C9}" destId="{53DA48C1-D590-41C4-BC4A-56D46A90D7A4}" srcOrd="2" destOrd="0" presId="urn:microsoft.com/office/officeart/2008/layout/TitlePictureLineup"/>
    <dgm:cxn modelId="{9F66C613-728F-4DB0-B6CF-73CB88D47942}" type="presParOf" srcId="{9ED88217-A3CC-47B1-AFC0-1790426A72C9}" destId="{97328574-6DE5-4B71-8331-251138EDDD37}" srcOrd="3" destOrd="0" presId="urn:microsoft.com/office/officeart/2008/layout/TitlePictureLineup"/>
  </dgm:cxnLst>
  <dgm:bg>
    <a:solidFill>
      <a:schemeClr val="bg1">
        <a:alpha val="63000"/>
      </a:schemeClr>
    </a:solidFill>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E1683A-F45E-4A78-BCEF-65543780B510}" type="doc">
      <dgm:prSet loTypeId="urn:microsoft.com/office/officeart/2008/layout/TitlePictureLineup" loCatId="picture" qsTypeId="urn:microsoft.com/office/officeart/2005/8/quickstyle/3d2" qsCatId="3D" csTypeId="urn:microsoft.com/office/officeart/2005/8/colors/colorful3" csCatId="colorful" phldr="1"/>
      <dgm:spPr/>
      <dgm:t>
        <a:bodyPr/>
        <a:lstStyle/>
        <a:p>
          <a:endParaRPr lang="en-US"/>
        </a:p>
      </dgm:t>
    </dgm:pt>
    <dgm:pt modelId="{37444693-2C9F-4811-986A-7D9032DC7783}">
      <dgm:prSet phldrT="[Text]"/>
      <dgm:spPr>
        <a:solidFill>
          <a:srgbClr val="92D050"/>
        </a:solidFill>
      </dgm:spPr>
      <dgm:t>
        <a:bodyPr/>
        <a:lstStyle/>
        <a:p>
          <a:r>
            <a:rPr lang="en-US" dirty="0" smtClean="0">
              <a:solidFill>
                <a:schemeClr val="tx1"/>
              </a:solidFill>
            </a:rPr>
            <a:t>Women</a:t>
          </a:r>
          <a:endParaRPr lang="en-US" dirty="0">
            <a:solidFill>
              <a:schemeClr val="tx1"/>
            </a:solidFill>
          </a:endParaRPr>
        </a:p>
      </dgm:t>
    </dgm:pt>
    <dgm:pt modelId="{05B7C3BD-A7CD-47BB-B5A2-BBEF009EA913}" type="parTrans" cxnId="{7A6BD6FF-9AE7-4EE1-9309-ACEBBB702AE7}">
      <dgm:prSet/>
      <dgm:spPr/>
      <dgm:t>
        <a:bodyPr/>
        <a:lstStyle/>
        <a:p>
          <a:endParaRPr lang="en-US"/>
        </a:p>
      </dgm:t>
    </dgm:pt>
    <dgm:pt modelId="{1A81EDE1-A48A-4BFB-B171-0FF9982E5AF5}" type="sibTrans" cxnId="{7A6BD6FF-9AE7-4EE1-9309-ACEBBB702AE7}">
      <dgm:prSet/>
      <dgm:spPr/>
      <dgm:t>
        <a:bodyPr/>
        <a:lstStyle/>
        <a:p>
          <a:endParaRPr lang="en-US"/>
        </a:p>
      </dgm:t>
    </dgm:pt>
    <dgm:pt modelId="{42A18489-9484-49F6-83B1-395E46840BCA}">
      <dgm:prSet phldrT="[Text]" custT="1"/>
      <dgm:spPr/>
      <dgm:t>
        <a:bodyPr/>
        <a:lstStyle/>
        <a:p>
          <a:r>
            <a:rPr lang="en-US" altLang="en-US" sz="2000" dirty="0" smtClean="0"/>
            <a:t>First bill he signed into law was regarding relaxing the statue of limitations for equal pay lawsuits.</a:t>
          </a:r>
        </a:p>
        <a:p>
          <a:r>
            <a:rPr lang="en-US" sz="2000" dirty="0" smtClean="0"/>
            <a:t>Appointed 2 women to serve in the Sup Court</a:t>
          </a:r>
        </a:p>
        <a:p>
          <a:endParaRPr lang="en-US" sz="2000" dirty="0"/>
        </a:p>
      </dgm:t>
    </dgm:pt>
    <dgm:pt modelId="{EAD24DDE-0686-4257-9372-40222804A282}" type="parTrans" cxnId="{2DAB17D8-BD7D-4E2F-8842-C255BB281C2A}">
      <dgm:prSet/>
      <dgm:spPr/>
      <dgm:t>
        <a:bodyPr/>
        <a:lstStyle/>
        <a:p>
          <a:endParaRPr lang="en-US"/>
        </a:p>
      </dgm:t>
    </dgm:pt>
    <dgm:pt modelId="{8F5C53F7-7A33-4947-B34B-681DE6FEA7F7}" type="sibTrans" cxnId="{2DAB17D8-BD7D-4E2F-8842-C255BB281C2A}">
      <dgm:prSet/>
      <dgm:spPr/>
      <dgm:t>
        <a:bodyPr/>
        <a:lstStyle/>
        <a:p>
          <a:endParaRPr lang="en-US"/>
        </a:p>
      </dgm:t>
    </dgm:pt>
    <dgm:pt modelId="{6BBF6316-6412-44F4-93A1-E0C2FF038039}">
      <dgm:prSet phldrT="[Text]"/>
      <dgm:spPr>
        <a:solidFill>
          <a:srgbClr val="92D050"/>
        </a:solidFill>
      </dgm:spPr>
      <dgm:t>
        <a:bodyPr/>
        <a:lstStyle/>
        <a:p>
          <a:r>
            <a:rPr lang="en-US" dirty="0" smtClean="0">
              <a:solidFill>
                <a:schemeClr val="tx1"/>
              </a:solidFill>
            </a:rPr>
            <a:t>LGBT</a:t>
          </a:r>
          <a:endParaRPr lang="en-US" dirty="0">
            <a:solidFill>
              <a:schemeClr val="tx1"/>
            </a:solidFill>
          </a:endParaRPr>
        </a:p>
      </dgm:t>
    </dgm:pt>
    <dgm:pt modelId="{132DDBD9-56F8-4FF3-B986-A4C6EE114E17}" type="parTrans" cxnId="{E1B2CFE3-86C9-466A-BB19-83E9A937C833}">
      <dgm:prSet/>
      <dgm:spPr/>
      <dgm:t>
        <a:bodyPr/>
        <a:lstStyle/>
        <a:p>
          <a:endParaRPr lang="en-US"/>
        </a:p>
      </dgm:t>
    </dgm:pt>
    <dgm:pt modelId="{58814C06-5AE0-40D8-B162-7C89091B1FF8}" type="sibTrans" cxnId="{E1B2CFE3-86C9-466A-BB19-83E9A937C833}">
      <dgm:prSet/>
      <dgm:spPr/>
      <dgm:t>
        <a:bodyPr/>
        <a:lstStyle/>
        <a:p>
          <a:endParaRPr lang="en-US"/>
        </a:p>
      </dgm:t>
    </dgm:pt>
    <dgm:pt modelId="{DE28CA58-02E1-4DE9-B89B-F512125A9217}">
      <dgm:prSet phldrT="[Text]" custT="1"/>
      <dgm:spPr/>
      <dgm:t>
        <a:bodyPr/>
        <a:lstStyle/>
        <a:p>
          <a:r>
            <a:rPr lang="en-US" sz="2000" dirty="0" smtClean="0"/>
            <a:t>Overturned don’t ask, Don’t Tell</a:t>
          </a:r>
        </a:p>
        <a:p>
          <a:r>
            <a:rPr lang="en-US" sz="2000" dirty="0" smtClean="0"/>
            <a:t>Overturned DOMA </a:t>
          </a:r>
          <a:r>
            <a:rPr lang="en-US" sz="1200" dirty="0" smtClean="0"/>
            <a:t>(Defense of Marriage Act)</a:t>
          </a:r>
        </a:p>
        <a:p>
          <a:r>
            <a:rPr lang="en-US" sz="2000" dirty="0" smtClean="0"/>
            <a:t>Signed  off on Hate Crimes Prevention Acts</a:t>
          </a:r>
        </a:p>
        <a:p>
          <a:r>
            <a:rPr lang="en-US" sz="2000" dirty="0" smtClean="0"/>
            <a:t>First president to openly support Gay rights</a:t>
          </a:r>
          <a:endParaRPr lang="en-US" sz="2000" dirty="0"/>
        </a:p>
      </dgm:t>
    </dgm:pt>
    <dgm:pt modelId="{79A9D523-021E-42E5-8A52-05F1EDB2118D}" type="parTrans" cxnId="{AF1CE29C-7BC6-4C94-8E31-1143AA891C64}">
      <dgm:prSet/>
      <dgm:spPr/>
      <dgm:t>
        <a:bodyPr/>
        <a:lstStyle/>
        <a:p>
          <a:endParaRPr lang="en-US"/>
        </a:p>
      </dgm:t>
    </dgm:pt>
    <dgm:pt modelId="{7B12532B-86DA-4515-9784-A9D2A6FA3FF8}" type="sibTrans" cxnId="{AF1CE29C-7BC6-4C94-8E31-1143AA891C64}">
      <dgm:prSet/>
      <dgm:spPr/>
      <dgm:t>
        <a:bodyPr/>
        <a:lstStyle/>
        <a:p>
          <a:endParaRPr lang="en-US"/>
        </a:p>
      </dgm:t>
    </dgm:pt>
    <dgm:pt modelId="{6871B519-E30D-47CB-B77A-5949A02DD3F5}">
      <dgm:prSet phldrT="[Text]"/>
      <dgm:spPr>
        <a:solidFill>
          <a:srgbClr val="92D050"/>
        </a:solidFill>
      </dgm:spPr>
      <dgm:t>
        <a:bodyPr/>
        <a:lstStyle/>
        <a:p>
          <a:r>
            <a:rPr lang="en-US" dirty="0" smtClean="0">
              <a:solidFill>
                <a:schemeClr val="tx1"/>
              </a:solidFill>
            </a:rPr>
            <a:t>Health Care</a:t>
          </a:r>
          <a:endParaRPr lang="en-US" dirty="0">
            <a:solidFill>
              <a:schemeClr val="tx1"/>
            </a:solidFill>
          </a:endParaRPr>
        </a:p>
      </dgm:t>
    </dgm:pt>
    <dgm:pt modelId="{FB7A37FA-6E01-4703-8ECC-50DF31CFA32D}" type="parTrans" cxnId="{EADBF7A9-24F6-44EC-9608-4C0B8A2FA261}">
      <dgm:prSet/>
      <dgm:spPr/>
      <dgm:t>
        <a:bodyPr/>
        <a:lstStyle/>
        <a:p>
          <a:endParaRPr lang="en-US"/>
        </a:p>
      </dgm:t>
    </dgm:pt>
    <dgm:pt modelId="{9B744F1B-1FAF-483E-AECD-217617FE2F4E}" type="sibTrans" cxnId="{EADBF7A9-24F6-44EC-9608-4C0B8A2FA261}">
      <dgm:prSet/>
      <dgm:spPr/>
      <dgm:t>
        <a:bodyPr/>
        <a:lstStyle/>
        <a:p>
          <a:endParaRPr lang="en-US"/>
        </a:p>
      </dgm:t>
    </dgm:pt>
    <dgm:pt modelId="{303402D7-1102-495F-A829-6A5378F79B50}">
      <dgm:prSet phldrT="[Text]" custT="1"/>
      <dgm:spPr/>
      <dgm:t>
        <a:bodyPr/>
        <a:lstStyle/>
        <a:p>
          <a:r>
            <a:rPr lang="en-US" sz="1800" dirty="0" smtClean="0"/>
            <a:t>Reauthorized the State Children’s Health Insurance Program to cover millions of  poor uninsured children</a:t>
          </a:r>
        </a:p>
        <a:p>
          <a:r>
            <a:rPr lang="en-US" sz="1800" dirty="0" smtClean="0"/>
            <a:t>“Obama Care”-Affordable Health Care Act </a:t>
          </a:r>
        </a:p>
      </dgm:t>
    </dgm:pt>
    <dgm:pt modelId="{B5ECDBC7-49C4-4715-A6E4-4005387BC414}" type="parTrans" cxnId="{62856F44-58EA-44A8-B174-61615C70C479}">
      <dgm:prSet/>
      <dgm:spPr/>
      <dgm:t>
        <a:bodyPr/>
        <a:lstStyle/>
        <a:p>
          <a:endParaRPr lang="en-US"/>
        </a:p>
      </dgm:t>
    </dgm:pt>
    <dgm:pt modelId="{3960A4CD-EF06-41EA-BBB5-BB1FF69EFFD6}" type="sibTrans" cxnId="{62856F44-58EA-44A8-B174-61615C70C479}">
      <dgm:prSet/>
      <dgm:spPr/>
      <dgm:t>
        <a:bodyPr/>
        <a:lstStyle/>
        <a:p>
          <a:endParaRPr lang="en-US"/>
        </a:p>
      </dgm:t>
    </dgm:pt>
    <dgm:pt modelId="{55E4DD7F-D5C6-41B6-BFFA-51A8B801CEB5}" type="pres">
      <dgm:prSet presAssocID="{DCE1683A-F45E-4A78-BCEF-65543780B510}" presName="Name0" presStyleCnt="0">
        <dgm:presLayoutVars>
          <dgm:dir/>
        </dgm:presLayoutVars>
      </dgm:prSet>
      <dgm:spPr/>
      <dgm:t>
        <a:bodyPr/>
        <a:lstStyle/>
        <a:p>
          <a:endParaRPr lang="en-US"/>
        </a:p>
      </dgm:t>
    </dgm:pt>
    <dgm:pt modelId="{22F16411-AACE-4953-9576-E67591A495EC}" type="pres">
      <dgm:prSet presAssocID="{37444693-2C9F-4811-986A-7D9032DC7783}" presName="composite" presStyleCnt="0"/>
      <dgm:spPr/>
    </dgm:pt>
    <dgm:pt modelId="{95A30FEE-34EE-4F73-BB46-C765C031EB2D}" type="pres">
      <dgm:prSet presAssocID="{37444693-2C9F-4811-986A-7D9032DC7783}" presName="Accent" presStyleLbl="alignAcc1" presStyleIdx="0" presStyleCnt="3"/>
      <dgm:spPr/>
    </dgm:pt>
    <dgm:pt modelId="{096C7510-65AA-4B82-9514-A929752AB5D7}" type="pres">
      <dgm:prSet presAssocID="{37444693-2C9F-4811-986A-7D9032DC7783}" presName="Image" presStyleLbl="node1" presStyleIdx="0" presStyleCnt="3"/>
      <dgm:spPr>
        <a:blipFill rotWithShape="1">
          <a:blip xmlns:r="http://schemas.openxmlformats.org/officeDocument/2006/relationships" r:embed="rId1"/>
          <a:stretch>
            <a:fillRect/>
          </a:stretch>
        </a:blipFill>
      </dgm:spPr>
      <dgm:t>
        <a:bodyPr/>
        <a:lstStyle/>
        <a:p>
          <a:endParaRPr lang="en-US"/>
        </a:p>
      </dgm:t>
    </dgm:pt>
    <dgm:pt modelId="{D79E79D6-5786-451E-80C4-95441C68C766}" type="pres">
      <dgm:prSet presAssocID="{37444693-2C9F-4811-986A-7D9032DC7783}" presName="Child" presStyleLbl="revTx" presStyleIdx="0" presStyleCnt="3">
        <dgm:presLayoutVars>
          <dgm:bulletEnabled val="1"/>
        </dgm:presLayoutVars>
      </dgm:prSet>
      <dgm:spPr/>
      <dgm:t>
        <a:bodyPr/>
        <a:lstStyle/>
        <a:p>
          <a:endParaRPr lang="en-US"/>
        </a:p>
      </dgm:t>
    </dgm:pt>
    <dgm:pt modelId="{7D5CC178-A0E6-469D-9A94-F57E71FA88FA}" type="pres">
      <dgm:prSet presAssocID="{37444693-2C9F-4811-986A-7D9032DC7783}" presName="Parent" presStyleLbl="alignNode1" presStyleIdx="0" presStyleCnt="3">
        <dgm:presLayoutVars>
          <dgm:bulletEnabled val="1"/>
        </dgm:presLayoutVars>
      </dgm:prSet>
      <dgm:spPr/>
      <dgm:t>
        <a:bodyPr/>
        <a:lstStyle/>
        <a:p>
          <a:endParaRPr lang="en-US"/>
        </a:p>
      </dgm:t>
    </dgm:pt>
    <dgm:pt modelId="{18ABC4CF-63B7-497A-8BBE-84E96A20A6AE}" type="pres">
      <dgm:prSet presAssocID="{1A81EDE1-A48A-4BFB-B171-0FF9982E5AF5}" presName="sibTrans" presStyleCnt="0"/>
      <dgm:spPr/>
    </dgm:pt>
    <dgm:pt modelId="{77B2184F-2A09-43F1-B338-84699D95FD7C}" type="pres">
      <dgm:prSet presAssocID="{6BBF6316-6412-44F4-93A1-E0C2FF038039}" presName="composite" presStyleCnt="0"/>
      <dgm:spPr/>
    </dgm:pt>
    <dgm:pt modelId="{5AB62A72-4293-4201-A0C2-A457F519AE76}" type="pres">
      <dgm:prSet presAssocID="{6BBF6316-6412-44F4-93A1-E0C2FF038039}" presName="Accent" presStyleLbl="alignAcc1" presStyleIdx="1" presStyleCnt="3"/>
      <dgm:spPr/>
    </dgm:pt>
    <dgm:pt modelId="{EA5B153F-C5EB-4256-B2BA-3F2163C88345}" type="pres">
      <dgm:prSet presAssocID="{6BBF6316-6412-44F4-93A1-E0C2FF038039}" presName="Image" presStyleLbl="node1" presStyleIdx="1" presStyleCnt="3"/>
      <dgm:spPr>
        <a:blipFill rotWithShape="1">
          <a:blip xmlns:r="http://schemas.openxmlformats.org/officeDocument/2006/relationships" r:embed="rId2"/>
          <a:stretch>
            <a:fillRect/>
          </a:stretch>
        </a:blipFill>
      </dgm:spPr>
      <dgm:t>
        <a:bodyPr/>
        <a:lstStyle/>
        <a:p>
          <a:endParaRPr lang="en-US"/>
        </a:p>
      </dgm:t>
    </dgm:pt>
    <dgm:pt modelId="{973FB4AB-4347-4B90-857F-C577AA30B912}" type="pres">
      <dgm:prSet presAssocID="{6BBF6316-6412-44F4-93A1-E0C2FF038039}" presName="Child" presStyleLbl="revTx" presStyleIdx="1" presStyleCnt="3">
        <dgm:presLayoutVars>
          <dgm:bulletEnabled val="1"/>
        </dgm:presLayoutVars>
      </dgm:prSet>
      <dgm:spPr/>
      <dgm:t>
        <a:bodyPr/>
        <a:lstStyle/>
        <a:p>
          <a:endParaRPr lang="en-US"/>
        </a:p>
      </dgm:t>
    </dgm:pt>
    <dgm:pt modelId="{D9BC65CE-4B38-43C7-934C-0D0D463E7BFB}" type="pres">
      <dgm:prSet presAssocID="{6BBF6316-6412-44F4-93A1-E0C2FF038039}" presName="Parent" presStyleLbl="alignNode1" presStyleIdx="1" presStyleCnt="3">
        <dgm:presLayoutVars>
          <dgm:bulletEnabled val="1"/>
        </dgm:presLayoutVars>
      </dgm:prSet>
      <dgm:spPr/>
      <dgm:t>
        <a:bodyPr/>
        <a:lstStyle/>
        <a:p>
          <a:endParaRPr lang="en-US"/>
        </a:p>
      </dgm:t>
    </dgm:pt>
    <dgm:pt modelId="{B98472DF-1D5B-429B-A69A-308472BE8E20}" type="pres">
      <dgm:prSet presAssocID="{58814C06-5AE0-40D8-B162-7C89091B1FF8}" presName="sibTrans" presStyleCnt="0"/>
      <dgm:spPr/>
    </dgm:pt>
    <dgm:pt modelId="{AF75A0E1-0A6A-466C-A638-27B697BE6CF9}" type="pres">
      <dgm:prSet presAssocID="{6871B519-E30D-47CB-B77A-5949A02DD3F5}" presName="composite" presStyleCnt="0"/>
      <dgm:spPr/>
    </dgm:pt>
    <dgm:pt modelId="{B42019EF-711F-46FE-B47A-EDE9DE0F9B0A}" type="pres">
      <dgm:prSet presAssocID="{6871B519-E30D-47CB-B77A-5949A02DD3F5}" presName="Accent" presStyleLbl="alignAcc1" presStyleIdx="2" presStyleCnt="3"/>
      <dgm:spPr/>
    </dgm:pt>
    <dgm:pt modelId="{444BAE82-8919-4279-9A06-552653D81CDC}" type="pres">
      <dgm:prSet presAssocID="{6871B519-E30D-47CB-B77A-5949A02DD3F5}" presName="Image" presStyleLbl="node1" presStyleIdx="2" presStyleCnt="3"/>
      <dgm:spPr>
        <a:blipFill rotWithShape="1">
          <a:blip xmlns:r="http://schemas.openxmlformats.org/officeDocument/2006/relationships" r:embed="rId3"/>
          <a:stretch>
            <a:fillRect/>
          </a:stretch>
        </a:blipFill>
      </dgm:spPr>
      <dgm:t>
        <a:bodyPr/>
        <a:lstStyle/>
        <a:p>
          <a:endParaRPr lang="en-US"/>
        </a:p>
      </dgm:t>
    </dgm:pt>
    <dgm:pt modelId="{C43A9DF9-5470-4CFA-97DF-07C771FA757D}" type="pres">
      <dgm:prSet presAssocID="{6871B519-E30D-47CB-B77A-5949A02DD3F5}" presName="Child" presStyleLbl="revTx" presStyleIdx="2" presStyleCnt="3">
        <dgm:presLayoutVars>
          <dgm:bulletEnabled val="1"/>
        </dgm:presLayoutVars>
      </dgm:prSet>
      <dgm:spPr/>
      <dgm:t>
        <a:bodyPr/>
        <a:lstStyle/>
        <a:p>
          <a:endParaRPr lang="en-US"/>
        </a:p>
      </dgm:t>
    </dgm:pt>
    <dgm:pt modelId="{B1FBC038-7AE0-4019-93EA-19370CCAB7D7}" type="pres">
      <dgm:prSet presAssocID="{6871B519-E30D-47CB-B77A-5949A02DD3F5}" presName="Parent" presStyleLbl="alignNode1" presStyleIdx="2" presStyleCnt="3">
        <dgm:presLayoutVars>
          <dgm:bulletEnabled val="1"/>
        </dgm:presLayoutVars>
      </dgm:prSet>
      <dgm:spPr/>
      <dgm:t>
        <a:bodyPr/>
        <a:lstStyle/>
        <a:p>
          <a:endParaRPr lang="en-US"/>
        </a:p>
      </dgm:t>
    </dgm:pt>
  </dgm:ptLst>
  <dgm:cxnLst>
    <dgm:cxn modelId="{9EBDA443-74A4-46A6-8A5C-31A3C4D18860}" type="presOf" srcId="{303402D7-1102-495F-A829-6A5378F79B50}" destId="{C43A9DF9-5470-4CFA-97DF-07C771FA757D}" srcOrd="0" destOrd="0" presId="urn:microsoft.com/office/officeart/2008/layout/TitlePictureLineup"/>
    <dgm:cxn modelId="{AF1CE29C-7BC6-4C94-8E31-1143AA891C64}" srcId="{6BBF6316-6412-44F4-93A1-E0C2FF038039}" destId="{DE28CA58-02E1-4DE9-B89B-F512125A9217}" srcOrd="0" destOrd="0" parTransId="{79A9D523-021E-42E5-8A52-05F1EDB2118D}" sibTransId="{7B12532B-86DA-4515-9784-A9D2A6FA3FF8}"/>
    <dgm:cxn modelId="{9DEBE55F-0A4E-4019-BA9F-E31902839BEA}" type="presOf" srcId="{6871B519-E30D-47CB-B77A-5949A02DD3F5}" destId="{B1FBC038-7AE0-4019-93EA-19370CCAB7D7}" srcOrd="0" destOrd="0" presId="urn:microsoft.com/office/officeart/2008/layout/TitlePictureLineup"/>
    <dgm:cxn modelId="{7A6BD6FF-9AE7-4EE1-9309-ACEBBB702AE7}" srcId="{DCE1683A-F45E-4A78-BCEF-65543780B510}" destId="{37444693-2C9F-4811-986A-7D9032DC7783}" srcOrd="0" destOrd="0" parTransId="{05B7C3BD-A7CD-47BB-B5A2-BBEF009EA913}" sibTransId="{1A81EDE1-A48A-4BFB-B171-0FF9982E5AF5}"/>
    <dgm:cxn modelId="{EADBF7A9-24F6-44EC-9608-4C0B8A2FA261}" srcId="{DCE1683A-F45E-4A78-BCEF-65543780B510}" destId="{6871B519-E30D-47CB-B77A-5949A02DD3F5}" srcOrd="2" destOrd="0" parTransId="{FB7A37FA-6E01-4703-8ECC-50DF31CFA32D}" sibTransId="{9B744F1B-1FAF-483E-AECD-217617FE2F4E}"/>
    <dgm:cxn modelId="{E1B2CFE3-86C9-466A-BB19-83E9A937C833}" srcId="{DCE1683A-F45E-4A78-BCEF-65543780B510}" destId="{6BBF6316-6412-44F4-93A1-E0C2FF038039}" srcOrd="1" destOrd="0" parTransId="{132DDBD9-56F8-4FF3-B986-A4C6EE114E17}" sibTransId="{58814C06-5AE0-40D8-B162-7C89091B1FF8}"/>
    <dgm:cxn modelId="{2DAB17D8-BD7D-4E2F-8842-C255BB281C2A}" srcId="{37444693-2C9F-4811-986A-7D9032DC7783}" destId="{42A18489-9484-49F6-83B1-395E46840BCA}" srcOrd="0" destOrd="0" parTransId="{EAD24DDE-0686-4257-9372-40222804A282}" sibTransId="{8F5C53F7-7A33-4947-B34B-681DE6FEA7F7}"/>
    <dgm:cxn modelId="{62856F44-58EA-44A8-B174-61615C70C479}" srcId="{6871B519-E30D-47CB-B77A-5949A02DD3F5}" destId="{303402D7-1102-495F-A829-6A5378F79B50}" srcOrd="0" destOrd="0" parTransId="{B5ECDBC7-49C4-4715-A6E4-4005387BC414}" sibTransId="{3960A4CD-EF06-41EA-BBB5-BB1FF69EFFD6}"/>
    <dgm:cxn modelId="{BB04A5F4-56C7-420F-99E1-CDA1D37B41BA}" type="presOf" srcId="{37444693-2C9F-4811-986A-7D9032DC7783}" destId="{7D5CC178-A0E6-469D-9A94-F57E71FA88FA}" srcOrd="0" destOrd="0" presId="urn:microsoft.com/office/officeart/2008/layout/TitlePictureLineup"/>
    <dgm:cxn modelId="{1611CA45-32C7-45B8-890A-3C515CE9A84A}" type="presOf" srcId="{6BBF6316-6412-44F4-93A1-E0C2FF038039}" destId="{D9BC65CE-4B38-43C7-934C-0D0D463E7BFB}" srcOrd="0" destOrd="0" presId="urn:microsoft.com/office/officeart/2008/layout/TitlePictureLineup"/>
    <dgm:cxn modelId="{54420160-C6D9-4228-90BD-43548DC6C79D}" type="presOf" srcId="{42A18489-9484-49F6-83B1-395E46840BCA}" destId="{D79E79D6-5786-451E-80C4-95441C68C766}" srcOrd="0" destOrd="0" presId="urn:microsoft.com/office/officeart/2008/layout/TitlePictureLineup"/>
    <dgm:cxn modelId="{871DF672-572B-47D2-9648-2228126D0FE5}" type="presOf" srcId="{DCE1683A-F45E-4A78-BCEF-65543780B510}" destId="{55E4DD7F-D5C6-41B6-BFFA-51A8B801CEB5}" srcOrd="0" destOrd="0" presId="urn:microsoft.com/office/officeart/2008/layout/TitlePictureLineup"/>
    <dgm:cxn modelId="{FB82D188-D61A-4B1B-85D1-67F02B9F29D7}" type="presOf" srcId="{DE28CA58-02E1-4DE9-B89B-F512125A9217}" destId="{973FB4AB-4347-4B90-857F-C577AA30B912}" srcOrd="0" destOrd="0" presId="urn:microsoft.com/office/officeart/2008/layout/TitlePictureLineup"/>
    <dgm:cxn modelId="{50279D32-AF2F-4FCA-B706-BB3CE299A332}" type="presParOf" srcId="{55E4DD7F-D5C6-41B6-BFFA-51A8B801CEB5}" destId="{22F16411-AACE-4953-9576-E67591A495EC}" srcOrd="0" destOrd="0" presId="urn:microsoft.com/office/officeart/2008/layout/TitlePictureLineup"/>
    <dgm:cxn modelId="{DFE2B21B-0D06-4092-92B4-49FAF05D3B14}" type="presParOf" srcId="{22F16411-AACE-4953-9576-E67591A495EC}" destId="{95A30FEE-34EE-4F73-BB46-C765C031EB2D}" srcOrd="0" destOrd="0" presId="urn:microsoft.com/office/officeart/2008/layout/TitlePictureLineup"/>
    <dgm:cxn modelId="{D3A60693-C1B5-4B25-9CA9-A3483481BB97}" type="presParOf" srcId="{22F16411-AACE-4953-9576-E67591A495EC}" destId="{096C7510-65AA-4B82-9514-A929752AB5D7}" srcOrd="1" destOrd="0" presId="urn:microsoft.com/office/officeart/2008/layout/TitlePictureLineup"/>
    <dgm:cxn modelId="{F7F3B1FE-9D8F-4E15-8051-6A85EC157385}" type="presParOf" srcId="{22F16411-AACE-4953-9576-E67591A495EC}" destId="{D79E79D6-5786-451E-80C4-95441C68C766}" srcOrd="2" destOrd="0" presId="urn:microsoft.com/office/officeart/2008/layout/TitlePictureLineup"/>
    <dgm:cxn modelId="{4133D627-3A51-4F69-9B40-7CA6E3401AAA}" type="presParOf" srcId="{22F16411-AACE-4953-9576-E67591A495EC}" destId="{7D5CC178-A0E6-469D-9A94-F57E71FA88FA}" srcOrd="3" destOrd="0" presId="urn:microsoft.com/office/officeart/2008/layout/TitlePictureLineup"/>
    <dgm:cxn modelId="{E394B753-B3B3-4E69-877D-212C6AA6D1F2}" type="presParOf" srcId="{55E4DD7F-D5C6-41B6-BFFA-51A8B801CEB5}" destId="{18ABC4CF-63B7-497A-8BBE-84E96A20A6AE}" srcOrd="1" destOrd="0" presId="urn:microsoft.com/office/officeart/2008/layout/TitlePictureLineup"/>
    <dgm:cxn modelId="{E42183B8-D9A0-4432-9B72-2A1B0A3B0E63}" type="presParOf" srcId="{55E4DD7F-D5C6-41B6-BFFA-51A8B801CEB5}" destId="{77B2184F-2A09-43F1-B338-84699D95FD7C}" srcOrd="2" destOrd="0" presId="urn:microsoft.com/office/officeart/2008/layout/TitlePictureLineup"/>
    <dgm:cxn modelId="{4D4BCB90-A1AF-420D-8A51-2FC52BB84A9C}" type="presParOf" srcId="{77B2184F-2A09-43F1-B338-84699D95FD7C}" destId="{5AB62A72-4293-4201-A0C2-A457F519AE76}" srcOrd="0" destOrd="0" presId="urn:microsoft.com/office/officeart/2008/layout/TitlePictureLineup"/>
    <dgm:cxn modelId="{CD985809-5D0A-4555-BC29-FC53717312E2}" type="presParOf" srcId="{77B2184F-2A09-43F1-B338-84699D95FD7C}" destId="{EA5B153F-C5EB-4256-B2BA-3F2163C88345}" srcOrd="1" destOrd="0" presId="urn:microsoft.com/office/officeart/2008/layout/TitlePictureLineup"/>
    <dgm:cxn modelId="{865DA80F-B6AF-4BAC-8088-2BD1D12CECF9}" type="presParOf" srcId="{77B2184F-2A09-43F1-B338-84699D95FD7C}" destId="{973FB4AB-4347-4B90-857F-C577AA30B912}" srcOrd="2" destOrd="0" presId="urn:microsoft.com/office/officeart/2008/layout/TitlePictureLineup"/>
    <dgm:cxn modelId="{93FC2F72-9114-4343-ACE3-7ADBF3E9CED5}" type="presParOf" srcId="{77B2184F-2A09-43F1-B338-84699D95FD7C}" destId="{D9BC65CE-4B38-43C7-934C-0D0D463E7BFB}" srcOrd="3" destOrd="0" presId="urn:microsoft.com/office/officeart/2008/layout/TitlePictureLineup"/>
    <dgm:cxn modelId="{3ACA04CE-E979-4398-8924-2F13D920B7C2}" type="presParOf" srcId="{55E4DD7F-D5C6-41B6-BFFA-51A8B801CEB5}" destId="{B98472DF-1D5B-429B-A69A-308472BE8E20}" srcOrd="3" destOrd="0" presId="urn:microsoft.com/office/officeart/2008/layout/TitlePictureLineup"/>
    <dgm:cxn modelId="{8D750096-15E9-4DD9-94CF-1CE6D1BCC209}" type="presParOf" srcId="{55E4DD7F-D5C6-41B6-BFFA-51A8B801CEB5}" destId="{AF75A0E1-0A6A-466C-A638-27B697BE6CF9}" srcOrd="4" destOrd="0" presId="urn:microsoft.com/office/officeart/2008/layout/TitlePictureLineup"/>
    <dgm:cxn modelId="{2EB5E878-FC7C-4342-88E0-E3325DA8A402}" type="presParOf" srcId="{AF75A0E1-0A6A-466C-A638-27B697BE6CF9}" destId="{B42019EF-711F-46FE-B47A-EDE9DE0F9B0A}" srcOrd="0" destOrd="0" presId="urn:microsoft.com/office/officeart/2008/layout/TitlePictureLineup"/>
    <dgm:cxn modelId="{794C5FF4-D8D6-4A58-9615-36CAB548E763}" type="presParOf" srcId="{AF75A0E1-0A6A-466C-A638-27B697BE6CF9}" destId="{444BAE82-8919-4279-9A06-552653D81CDC}" srcOrd="1" destOrd="0" presId="urn:microsoft.com/office/officeart/2008/layout/TitlePictureLineup"/>
    <dgm:cxn modelId="{9BCA3FBE-ABC8-4710-9A06-FFD5E2E707B1}" type="presParOf" srcId="{AF75A0E1-0A6A-466C-A638-27B697BE6CF9}" destId="{C43A9DF9-5470-4CFA-97DF-07C771FA757D}" srcOrd="2" destOrd="0" presId="urn:microsoft.com/office/officeart/2008/layout/TitlePictureLineup"/>
    <dgm:cxn modelId="{BA03676E-A114-490E-8F82-66FDC1C11189}" type="presParOf" srcId="{AF75A0E1-0A6A-466C-A638-27B697BE6CF9}" destId="{B1FBC038-7AE0-4019-93EA-19370CCAB7D7}" srcOrd="3" destOrd="0" presId="urn:microsoft.com/office/officeart/2008/layout/TitlePictureLineup"/>
  </dgm:cxnLst>
  <dgm:bg>
    <a:solidFill>
      <a:schemeClr val="bg1">
        <a:alpha val="64000"/>
      </a:schemeClr>
    </a:solidFill>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FF6841-ADA0-4FCD-80DC-52CC7F8C85ED}" type="doc">
      <dgm:prSet loTypeId="urn:microsoft.com/office/officeart/2008/layout/TitlePictureLineup" loCatId="picture" qsTypeId="urn:microsoft.com/office/officeart/2005/8/quickstyle/3d2" qsCatId="3D" csTypeId="urn:microsoft.com/office/officeart/2005/8/colors/colorful5" csCatId="colorful" phldr="1"/>
      <dgm:spPr/>
      <dgm:t>
        <a:bodyPr/>
        <a:lstStyle/>
        <a:p>
          <a:endParaRPr lang="en-US"/>
        </a:p>
      </dgm:t>
    </dgm:pt>
    <dgm:pt modelId="{F62EBAD5-4FC1-488F-B3B7-8DC1BA5C6DEC}">
      <dgm:prSet phldrT="[Text]"/>
      <dgm:spPr>
        <a:solidFill>
          <a:srgbClr val="FFC000"/>
        </a:solidFill>
      </dgm:spPr>
      <dgm:t>
        <a:bodyPr/>
        <a:lstStyle/>
        <a:p>
          <a:r>
            <a:rPr lang="en-US" dirty="0" smtClean="0">
              <a:solidFill>
                <a:schemeClr val="tx1"/>
              </a:solidFill>
              <a:effectLst/>
            </a:rPr>
            <a:t>Iraqi Withdrawal</a:t>
          </a:r>
          <a:endParaRPr lang="en-US" dirty="0">
            <a:solidFill>
              <a:schemeClr val="tx1"/>
            </a:solidFill>
            <a:effectLst/>
          </a:endParaRPr>
        </a:p>
      </dgm:t>
    </dgm:pt>
    <dgm:pt modelId="{D0294560-A622-47FB-A414-BB393A63CE87}" type="parTrans" cxnId="{DC5B5F54-3A8B-4D96-855B-12084DEE0142}">
      <dgm:prSet/>
      <dgm:spPr/>
      <dgm:t>
        <a:bodyPr/>
        <a:lstStyle/>
        <a:p>
          <a:endParaRPr lang="en-US"/>
        </a:p>
      </dgm:t>
    </dgm:pt>
    <dgm:pt modelId="{731250C1-790B-4A31-BA13-591C4A7441E3}" type="sibTrans" cxnId="{DC5B5F54-3A8B-4D96-855B-12084DEE0142}">
      <dgm:prSet/>
      <dgm:spPr/>
      <dgm:t>
        <a:bodyPr/>
        <a:lstStyle/>
        <a:p>
          <a:endParaRPr lang="en-US"/>
        </a:p>
      </dgm:t>
    </dgm:pt>
    <dgm:pt modelId="{9C0094F5-4E4C-4EFC-BFB0-9DDD78358A7C}">
      <dgm:prSet/>
      <dgm:spPr>
        <a:solidFill>
          <a:srgbClr val="FFC000"/>
        </a:solidFill>
      </dgm:spPr>
      <dgm:t>
        <a:bodyPr/>
        <a:lstStyle/>
        <a:p>
          <a:r>
            <a:rPr lang="en-US" dirty="0" smtClean="0">
              <a:solidFill>
                <a:schemeClr val="tx1"/>
              </a:solidFill>
              <a:effectLst/>
            </a:rPr>
            <a:t>War in Afghanistan</a:t>
          </a:r>
          <a:endParaRPr lang="en-US" altLang="en-US" dirty="0" smtClean="0">
            <a:solidFill>
              <a:schemeClr val="tx1"/>
            </a:solidFill>
            <a:effectLst/>
          </a:endParaRPr>
        </a:p>
      </dgm:t>
    </dgm:pt>
    <dgm:pt modelId="{68D2A76E-F600-406E-B572-3FB4BA17C9E0}" type="parTrans" cxnId="{50344920-BD3C-4C30-AFC0-337BA0D5B503}">
      <dgm:prSet/>
      <dgm:spPr/>
      <dgm:t>
        <a:bodyPr/>
        <a:lstStyle/>
        <a:p>
          <a:endParaRPr lang="en-US"/>
        </a:p>
      </dgm:t>
    </dgm:pt>
    <dgm:pt modelId="{3865C071-B63E-489D-A652-11492F7C70EE}" type="sibTrans" cxnId="{50344920-BD3C-4C30-AFC0-337BA0D5B503}">
      <dgm:prSet/>
      <dgm:spPr/>
      <dgm:t>
        <a:bodyPr/>
        <a:lstStyle/>
        <a:p>
          <a:endParaRPr lang="en-US"/>
        </a:p>
      </dgm:t>
    </dgm:pt>
    <dgm:pt modelId="{A3E2CE77-4823-4DB5-92F3-50FB8E8D0EB5}">
      <dgm:prSet/>
      <dgm:spPr>
        <a:solidFill>
          <a:srgbClr val="FFC000"/>
        </a:solidFill>
      </dgm:spPr>
      <dgm:t>
        <a:bodyPr/>
        <a:lstStyle/>
        <a:p>
          <a:r>
            <a:rPr lang="en-US" dirty="0" smtClean="0">
              <a:solidFill>
                <a:schemeClr val="tx1"/>
              </a:solidFill>
              <a:effectLst/>
            </a:rPr>
            <a:t>Osama Bin Laden</a:t>
          </a:r>
          <a:endParaRPr lang="en-US" dirty="0">
            <a:solidFill>
              <a:schemeClr val="tx1"/>
            </a:solidFill>
            <a:effectLst/>
          </a:endParaRPr>
        </a:p>
      </dgm:t>
    </dgm:pt>
    <dgm:pt modelId="{B8C330D3-27A2-4975-B0EB-A0D97D463689}" type="parTrans" cxnId="{FB7113DB-C5F8-48FB-B51A-39DB049432A2}">
      <dgm:prSet/>
      <dgm:spPr/>
      <dgm:t>
        <a:bodyPr/>
        <a:lstStyle/>
        <a:p>
          <a:endParaRPr lang="en-US"/>
        </a:p>
      </dgm:t>
    </dgm:pt>
    <dgm:pt modelId="{8BDA3E03-B9D8-4AA2-B72A-30B4D51D6504}" type="sibTrans" cxnId="{FB7113DB-C5F8-48FB-B51A-39DB049432A2}">
      <dgm:prSet/>
      <dgm:spPr/>
      <dgm:t>
        <a:bodyPr/>
        <a:lstStyle/>
        <a:p>
          <a:endParaRPr lang="en-US"/>
        </a:p>
      </dgm:t>
    </dgm:pt>
    <dgm:pt modelId="{DF32A7A0-7B60-48A8-B354-C23206E77A11}">
      <dgm:prSet phldrT="[Text]"/>
      <dgm:spPr/>
      <dgm:t>
        <a:bodyPr/>
        <a:lstStyle/>
        <a:p>
          <a:r>
            <a:rPr lang="en-US" dirty="0" smtClean="0"/>
            <a:t>2009- Announced combat operations in Iraq would end in 18 months.</a:t>
          </a:r>
        </a:p>
        <a:p>
          <a:r>
            <a:rPr lang="en-US" dirty="0" smtClean="0"/>
            <a:t>Trained, equipped, &amp; advised Iraqi security council</a:t>
          </a:r>
        </a:p>
        <a:p>
          <a:r>
            <a:rPr lang="en-US" dirty="0" smtClean="0"/>
            <a:t>8/2010 Iraq War over</a:t>
          </a:r>
        </a:p>
        <a:p>
          <a:r>
            <a:rPr lang="en-US" dirty="0" smtClean="0"/>
            <a:t>ISIS now in Iraq</a:t>
          </a:r>
          <a:endParaRPr lang="en-US" dirty="0"/>
        </a:p>
      </dgm:t>
    </dgm:pt>
    <dgm:pt modelId="{554C815A-6F16-404F-99D0-32A308999498}" type="parTrans" cxnId="{D34D582F-7DB6-4200-8325-B60C77873AD6}">
      <dgm:prSet/>
      <dgm:spPr/>
      <dgm:t>
        <a:bodyPr/>
        <a:lstStyle/>
        <a:p>
          <a:endParaRPr lang="en-US"/>
        </a:p>
      </dgm:t>
    </dgm:pt>
    <dgm:pt modelId="{79217B23-A70D-4D4B-AD00-56A75EBE5C2F}" type="sibTrans" cxnId="{D34D582F-7DB6-4200-8325-B60C77873AD6}">
      <dgm:prSet/>
      <dgm:spPr/>
      <dgm:t>
        <a:bodyPr/>
        <a:lstStyle/>
        <a:p>
          <a:endParaRPr lang="en-US"/>
        </a:p>
      </dgm:t>
    </dgm:pt>
    <dgm:pt modelId="{1A07F3B9-0371-4A46-848B-F794E160F1C6}">
      <dgm:prSet/>
      <dgm:spPr/>
      <dgm:t>
        <a:bodyPr/>
        <a:lstStyle/>
        <a:p>
          <a:r>
            <a:rPr lang="en-US" dirty="0" smtClean="0"/>
            <a:t>Early in presidency upped troop #’s to “stabilize” the situation in Afghanistan.</a:t>
          </a:r>
        </a:p>
        <a:p>
          <a:r>
            <a:rPr lang="en-US" dirty="0" smtClean="0"/>
            <a:t>Troop #s have been declining since 2011</a:t>
          </a:r>
        </a:p>
        <a:p>
          <a:r>
            <a:rPr lang="en-US" dirty="0" smtClean="0"/>
            <a:t>Projected war’s end is 2016 </a:t>
          </a:r>
          <a:endParaRPr lang="en-US" altLang="en-US" dirty="0" smtClean="0"/>
        </a:p>
      </dgm:t>
    </dgm:pt>
    <dgm:pt modelId="{989D3F0D-5217-4683-94E3-CA1EC422DD85}" type="parTrans" cxnId="{765DD15C-AD85-47BC-A94B-E967BD386771}">
      <dgm:prSet/>
      <dgm:spPr/>
      <dgm:t>
        <a:bodyPr/>
        <a:lstStyle/>
        <a:p>
          <a:endParaRPr lang="en-US"/>
        </a:p>
      </dgm:t>
    </dgm:pt>
    <dgm:pt modelId="{43166DDB-A781-4083-BB5B-AF85857ADA77}" type="sibTrans" cxnId="{765DD15C-AD85-47BC-A94B-E967BD386771}">
      <dgm:prSet/>
      <dgm:spPr/>
      <dgm:t>
        <a:bodyPr/>
        <a:lstStyle/>
        <a:p>
          <a:endParaRPr lang="en-US"/>
        </a:p>
      </dgm:t>
    </dgm:pt>
    <dgm:pt modelId="{469E6783-9EB9-4638-AE83-D6B86AB61702}">
      <dgm:prSet custT="1"/>
      <dgm:spPr/>
      <dgm:t>
        <a:bodyPr/>
        <a:lstStyle/>
        <a:p>
          <a:r>
            <a:rPr lang="en-US" sz="2500" dirty="0" smtClean="0"/>
            <a:t>2011 Navy Seals in connection with the CIA located Osama Bin Laden which resulted in his death</a:t>
          </a:r>
          <a:endParaRPr lang="en-US" sz="2500" dirty="0"/>
        </a:p>
      </dgm:t>
    </dgm:pt>
    <dgm:pt modelId="{F6385842-07B4-422A-9297-D86F8067404F}" type="parTrans" cxnId="{33153C86-3E0E-4024-9C5F-08884C90F536}">
      <dgm:prSet/>
      <dgm:spPr/>
      <dgm:t>
        <a:bodyPr/>
        <a:lstStyle/>
        <a:p>
          <a:endParaRPr lang="en-US"/>
        </a:p>
      </dgm:t>
    </dgm:pt>
    <dgm:pt modelId="{B696DA7F-6BBD-44E7-948F-65ACAF08F371}" type="sibTrans" cxnId="{33153C86-3E0E-4024-9C5F-08884C90F536}">
      <dgm:prSet/>
      <dgm:spPr/>
      <dgm:t>
        <a:bodyPr/>
        <a:lstStyle/>
        <a:p>
          <a:endParaRPr lang="en-US"/>
        </a:p>
      </dgm:t>
    </dgm:pt>
    <dgm:pt modelId="{75480265-67FD-4AA7-9AA7-318E3F19D26E}" type="pres">
      <dgm:prSet presAssocID="{58FF6841-ADA0-4FCD-80DC-52CC7F8C85ED}" presName="Name0" presStyleCnt="0">
        <dgm:presLayoutVars>
          <dgm:dir/>
        </dgm:presLayoutVars>
      </dgm:prSet>
      <dgm:spPr/>
      <dgm:t>
        <a:bodyPr/>
        <a:lstStyle/>
        <a:p>
          <a:endParaRPr lang="en-US"/>
        </a:p>
      </dgm:t>
    </dgm:pt>
    <dgm:pt modelId="{733608A9-2415-4BAF-8E25-1614052FCF96}" type="pres">
      <dgm:prSet presAssocID="{F62EBAD5-4FC1-488F-B3B7-8DC1BA5C6DEC}" presName="composite" presStyleCnt="0"/>
      <dgm:spPr/>
    </dgm:pt>
    <dgm:pt modelId="{E16374B2-6223-4473-B01B-68C097D4B902}" type="pres">
      <dgm:prSet presAssocID="{F62EBAD5-4FC1-488F-B3B7-8DC1BA5C6DEC}" presName="Accent" presStyleLbl="alignAcc1" presStyleIdx="0" presStyleCnt="3"/>
      <dgm:spPr/>
    </dgm:pt>
    <dgm:pt modelId="{1BF0EA32-F4E0-4C0F-93A6-242964BEB229}" type="pres">
      <dgm:prSet presAssocID="{F62EBAD5-4FC1-488F-B3B7-8DC1BA5C6DEC}" presName="Image" presStyleLbl="node1" presStyleIdx="0" presStyleCnt="3"/>
      <dgm:spPr>
        <a:blipFill rotWithShape="1">
          <a:blip xmlns:r="http://schemas.openxmlformats.org/officeDocument/2006/relationships" r:embed="rId1"/>
          <a:stretch>
            <a:fillRect/>
          </a:stretch>
        </a:blipFill>
      </dgm:spPr>
      <dgm:t>
        <a:bodyPr/>
        <a:lstStyle/>
        <a:p>
          <a:endParaRPr lang="en-US"/>
        </a:p>
      </dgm:t>
    </dgm:pt>
    <dgm:pt modelId="{D1C688DD-48A3-4777-A915-0ACE761FA93B}" type="pres">
      <dgm:prSet presAssocID="{F62EBAD5-4FC1-488F-B3B7-8DC1BA5C6DEC}" presName="Child" presStyleLbl="revTx" presStyleIdx="0" presStyleCnt="3">
        <dgm:presLayoutVars>
          <dgm:bulletEnabled val="1"/>
        </dgm:presLayoutVars>
      </dgm:prSet>
      <dgm:spPr/>
      <dgm:t>
        <a:bodyPr/>
        <a:lstStyle/>
        <a:p>
          <a:endParaRPr lang="en-US"/>
        </a:p>
      </dgm:t>
    </dgm:pt>
    <dgm:pt modelId="{D8FEC9D9-EA6C-4F16-AE40-881504C69E97}" type="pres">
      <dgm:prSet presAssocID="{F62EBAD5-4FC1-488F-B3B7-8DC1BA5C6DEC}" presName="Parent" presStyleLbl="alignNode1" presStyleIdx="0" presStyleCnt="3">
        <dgm:presLayoutVars>
          <dgm:bulletEnabled val="1"/>
        </dgm:presLayoutVars>
      </dgm:prSet>
      <dgm:spPr/>
      <dgm:t>
        <a:bodyPr/>
        <a:lstStyle/>
        <a:p>
          <a:endParaRPr lang="en-US"/>
        </a:p>
      </dgm:t>
    </dgm:pt>
    <dgm:pt modelId="{F45ED51C-9AAA-4573-9D9D-F45A01E71BA0}" type="pres">
      <dgm:prSet presAssocID="{731250C1-790B-4A31-BA13-591C4A7441E3}" presName="sibTrans" presStyleCnt="0"/>
      <dgm:spPr/>
    </dgm:pt>
    <dgm:pt modelId="{561095C1-B525-45E0-8583-03F19C2985B0}" type="pres">
      <dgm:prSet presAssocID="{9C0094F5-4E4C-4EFC-BFB0-9DDD78358A7C}" presName="composite" presStyleCnt="0"/>
      <dgm:spPr/>
    </dgm:pt>
    <dgm:pt modelId="{07F24E3E-B2F3-4D57-A691-94015E76B1C3}" type="pres">
      <dgm:prSet presAssocID="{9C0094F5-4E4C-4EFC-BFB0-9DDD78358A7C}" presName="Accent" presStyleLbl="alignAcc1" presStyleIdx="1" presStyleCnt="3"/>
      <dgm:spPr/>
    </dgm:pt>
    <dgm:pt modelId="{77ADFFE3-CDAA-4116-8D72-B6522CC0D42F}" type="pres">
      <dgm:prSet presAssocID="{9C0094F5-4E4C-4EFC-BFB0-9DDD78358A7C}" presName="Image" presStyleLbl="node1" presStyleIdx="1" presStyleCnt="3"/>
      <dgm:spPr>
        <a:blipFill rotWithShape="1">
          <a:blip xmlns:r="http://schemas.openxmlformats.org/officeDocument/2006/relationships" r:embed="rId2"/>
          <a:stretch>
            <a:fillRect/>
          </a:stretch>
        </a:blipFill>
      </dgm:spPr>
      <dgm:t>
        <a:bodyPr/>
        <a:lstStyle/>
        <a:p>
          <a:endParaRPr lang="en-US"/>
        </a:p>
      </dgm:t>
    </dgm:pt>
    <dgm:pt modelId="{6953842F-467E-470B-BCE3-B5AB28CEAE2E}" type="pres">
      <dgm:prSet presAssocID="{9C0094F5-4E4C-4EFC-BFB0-9DDD78358A7C}" presName="Child" presStyleLbl="revTx" presStyleIdx="1" presStyleCnt="3">
        <dgm:presLayoutVars>
          <dgm:bulletEnabled val="1"/>
        </dgm:presLayoutVars>
      </dgm:prSet>
      <dgm:spPr/>
      <dgm:t>
        <a:bodyPr/>
        <a:lstStyle/>
        <a:p>
          <a:endParaRPr lang="en-US"/>
        </a:p>
      </dgm:t>
    </dgm:pt>
    <dgm:pt modelId="{25CA995A-02A9-4365-B984-5998F9793402}" type="pres">
      <dgm:prSet presAssocID="{9C0094F5-4E4C-4EFC-BFB0-9DDD78358A7C}" presName="Parent" presStyleLbl="alignNode1" presStyleIdx="1" presStyleCnt="3">
        <dgm:presLayoutVars>
          <dgm:bulletEnabled val="1"/>
        </dgm:presLayoutVars>
      </dgm:prSet>
      <dgm:spPr/>
      <dgm:t>
        <a:bodyPr/>
        <a:lstStyle/>
        <a:p>
          <a:endParaRPr lang="en-US"/>
        </a:p>
      </dgm:t>
    </dgm:pt>
    <dgm:pt modelId="{5DDCCFF6-7224-4F48-947D-54469E0A9F2C}" type="pres">
      <dgm:prSet presAssocID="{3865C071-B63E-489D-A652-11492F7C70EE}" presName="sibTrans" presStyleCnt="0"/>
      <dgm:spPr/>
    </dgm:pt>
    <dgm:pt modelId="{9ED88217-A3CC-47B1-AFC0-1790426A72C9}" type="pres">
      <dgm:prSet presAssocID="{A3E2CE77-4823-4DB5-92F3-50FB8E8D0EB5}" presName="composite" presStyleCnt="0"/>
      <dgm:spPr/>
    </dgm:pt>
    <dgm:pt modelId="{DF624D6B-ABB4-4176-B4F0-5766A65E5191}" type="pres">
      <dgm:prSet presAssocID="{A3E2CE77-4823-4DB5-92F3-50FB8E8D0EB5}" presName="Accent" presStyleLbl="alignAcc1" presStyleIdx="2" presStyleCnt="3"/>
      <dgm:spPr/>
    </dgm:pt>
    <dgm:pt modelId="{EFD126F6-C9E4-4B24-AEA3-FF11B1F065CE}" type="pres">
      <dgm:prSet presAssocID="{A3E2CE77-4823-4DB5-92F3-50FB8E8D0EB5}" presName="Image" presStyleLbl="node1" presStyleIdx="2" presStyleCnt="3"/>
      <dgm:spPr>
        <a:blipFill rotWithShape="1">
          <a:blip xmlns:r="http://schemas.openxmlformats.org/officeDocument/2006/relationships" r:embed="rId3"/>
          <a:stretch>
            <a:fillRect/>
          </a:stretch>
        </a:blipFill>
      </dgm:spPr>
      <dgm:t>
        <a:bodyPr/>
        <a:lstStyle/>
        <a:p>
          <a:endParaRPr lang="en-US"/>
        </a:p>
      </dgm:t>
    </dgm:pt>
    <dgm:pt modelId="{53DA48C1-D590-41C4-BC4A-56D46A90D7A4}" type="pres">
      <dgm:prSet presAssocID="{A3E2CE77-4823-4DB5-92F3-50FB8E8D0EB5}" presName="Child" presStyleLbl="revTx" presStyleIdx="2" presStyleCnt="3">
        <dgm:presLayoutVars>
          <dgm:bulletEnabled val="1"/>
        </dgm:presLayoutVars>
      </dgm:prSet>
      <dgm:spPr/>
      <dgm:t>
        <a:bodyPr/>
        <a:lstStyle/>
        <a:p>
          <a:endParaRPr lang="en-US"/>
        </a:p>
      </dgm:t>
    </dgm:pt>
    <dgm:pt modelId="{97328574-6DE5-4B71-8331-251138EDDD37}" type="pres">
      <dgm:prSet presAssocID="{A3E2CE77-4823-4DB5-92F3-50FB8E8D0EB5}" presName="Parent" presStyleLbl="alignNode1" presStyleIdx="2" presStyleCnt="3">
        <dgm:presLayoutVars>
          <dgm:bulletEnabled val="1"/>
        </dgm:presLayoutVars>
      </dgm:prSet>
      <dgm:spPr/>
      <dgm:t>
        <a:bodyPr/>
        <a:lstStyle/>
        <a:p>
          <a:endParaRPr lang="en-US"/>
        </a:p>
      </dgm:t>
    </dgm:pt>
  </dgm:ptLst>
  <dgm:cxnLst>
    <dgm:cxn modelId="{FB7113DB-C5F8-48FB-B51A-39DB049432A2}" srcId="{58FF6841-ADA0-4FCD-80DC-52CC7F8C85ED}" destId="{A3E2CE77-4823-4DB5-92F3-50FB8E8D0EB5}" srcOrd="2" destOrd="0" parTransId="{B8C330D3-27A2-4975-B0EB-A0D97D463689}" sibTransId="{8BDA3E03-B9D8-4AA2-B72A-30B4D51D6504}"/>
    <dgm:cxn modelId="{DC5B5F54-3A8B-4D96-855B-12084DEE0142}" srcId="{58FF6841-ADA0-4FCD-80DC-52CC7F8C85ED}" destId="{F62EBAD5-4FC1-488F-B3B7-8DC1BA5C6DEC}" srcOrd="0" destOrd="0" parTransId="{D0294560-A622-47FB-A414-BB393A63CE87}" sibTransId="{731250C1-790B-4A31-BA13-591C4A7441E3}"/>
    <dgm:cxn modelId="{765DD15C-AD85-47BC-A94B-E967BD386771}" srcId="{9C0094F5-4E4C-4EFC-BFB0-9DDD78358A7C}" destId="{1A07F3B9-0371-4A46-848B-F794E160F1C6}" srcOrd="0" destOrd="0" parTransId="{989D3F0D-5217-4683-94E3-CA1EC422DD85}" sibTransId="{43166DDB-A781-4083-BB5B-AF85857ADA77}"/>
    <dgm:cxn modelId="{0204496C-86C2-4F53-BD95-BE602330941A}" type="presOf" srcId="{F62EBAD5-4FC1-488F-B3B7-8DC1BA5C6DEC}" destId="{D8FEC9D9-EA6C-4F16-AE40-881504C69E97}" srcOrd="0" destOrd="0" presId="urn:microsoft.com/office/officeart/2008/layout/TitlePictureLineup"/>
    <dgm:cxn modelId="{50344920-BD3C-4C30-AFC0-337BA0D5B503}" srcId="{58FF6841-ADA0-4FCD-80DC-52CC7F8C85ED}" destId="{9C0094F5-4E4C-4EFC-BFB0-9DDD78358A7C}" srcOrd="1" destOrd="0" parTransId="{68D2A76E-F600-406E-B572-3FB4BA17C9E0}" sibTransId="{3865C071-B63E-489D-A652-11492F7C70EE}"/>
    <dgm:cxn modelId="{77639282-E311-4EF4-BF04-EDD0B0F8CC01}" type="presOf" srcId="{469E6783-9EB9-4638-AE83-D6B86AB61702}" destId="{53DA48C1-D590-41C4-BC4A-56D46A90D7A4}" srcOrd="0" destOrd="0" presId="urn:microsoft.com/office/officeart/2008/layout/TitlePictureLineup"/>
    <dgm:cxn modelId="{BF0D5D80-6A2E-40F4-B51D-CDA016BF59B0}" type="presOf" srcId="{9C0094F5-4E4C-4EFC-BFB0-9DDD78358A7C}" destId="{25CA995A-02A9-4365-B984-5998F9793402}" srcOrd="0" destOrd="0" presId="urn:microsoft.com/office/officeart/2008/layout/TitlePictureLineup"/>
    <dgm:cxn modelId="{0D0EA22F-1A7A-44CF-B4AB-0CA2762473AA}" type="presOf" srcId="{A3E2CE77-4823-4DB5-92F3-50FB8E8D0EB5}" destId="{97328574-6DE5-4B71-8331-251138EDDD37}" srcOrd="0" destOrd="0" presId="urn:microsoft.com/office/officeart/2008/layout/TitlePictureLineup"/>
    <dgm:cxn modelId="{33153C86-3E0E-4024-9C5F-08884C90F536}" srcId="{A3E2CE77-4823-4DB5-92F3-50FB8E8D0EB5}" destId="{469E6783-9EB9-4638-AE83-D6B86AB61702}" srcOrd="0" destOrd="0" parTransId="{F6385842-07B4-422A-9297-D86F8067404F}" sibTransId="{B696DA7F-6BBD-44E7-948F-65ACAF08F371}"/>
    <dgm:cxn modelId="{4956BD5F-D08C-4650-B586-E23B2FA2D1BD}" type="presOf" srcId="{58FF6841-ADA0-4FCD-80DC-52CC7F8C85ED}" destId="{75480265-67FD-4AA7-9AA7-318E3F19D26E}" srcOrd="0" destOrd="0" presId="urn:microsoft.com/office/officeart/2008/layout/TitlePictureLineup"/>
    <dgm:cxn modelId="{3574BFFA-3278-4ECA-95AF-1C2D01E8BBB2}" type="presOf" srcId="{1A07F3B9-0371-4A46-848B-F794E160F1C6}" destId="{6953842F-467E-470B-BCE3-B5AB28CEAE2E}" srcOrd="0" destOrd="0" presId="urn:microsoft.com/office/officeart/2008/layout/TitlePictureLineup"/>
    <dgm:cxn modelId="{D34D582F-7DB6-4200-8325-B60C77873AD6}" srcId="{F62EBAD5-4FC1-488F-B3B7-8DC1BA5C6DEC}" destId="{DF32A7A0-7B60-48A8-B354-C23206E77A11}" srcOrd="0" destOrd="0" parTransId="{554C815A-6F16-404F-99D0-32A308999498}" sibTransId="{79217B23-A70D-4D4B-AD00-56A75EBE5C2F}"/>
    <dgm:cxn modelId="{21A4C8DE-D3F1-4A67-AB17-10315A4A3CC2}" type="presOf" srcId="{DF32A7A0-7B60-48A8-B354-C23206E77A11}" destId="{D1C688DD-48A3-4777-A915-0ACE761FA93B}" srcOrd="0" destOrd="0" presId="urn:microsoft.com/office/officeart/2008/layout/TitlePictureLineup"/>
    <dgm:cxn modelId="{4EDBDFBC-2356-43AC-8B94-EAB4FD70F275}" type="presParOf" srcId="{75480265-67FD-4AA7-9AA7-318E3F19D26E}" destId="{733608A9-2415-4BAF-8E25-1614052FCF96}" srcOrd="0" destOrd="0" presId="urn:microsoft.com/office/officeart/2008/layout/TitlePictureLineup"/>
    <dgm:cxn modelId="{612352BF-48E3-4B64-A1F1-2E52B119D1D3}" type="presParOf" srcId="{733608A9-2415-4BAF-8E25-1614052FCF96}" destId="{E16374B2-6223-4473-B01B-68C097D4B902}" srcOrd="0" destOrd="0" presId="urn:microsoft.com/office/officeart/2008/layout/TitlePictureLineup"/>
    <dgm:cxn modelId="{BCBD308E-3CF3-4576-9A32-FE9AA840DAA7}" type="presParOf" srcId="{733608A9-2415-4BAF-8E25-1614052FCF96}" destId="{1BF0EA32-F4E0-4C0F-93A6-242964BEB229}" srcOrd="1" destOrd="0" presId="urn:microsoft.com/office/officeart/2008/layout/TitlePictureLineup"/>
    <dgm:cxn modelId="{C71AC99E-E07C-4972-AF9D-0A31EBF164D3}" type="presParOf" srcId="{733608A9-2415-4BAF-8E25-1614052FCF96}" destId="{D1C688DD-48A3-4777-A915-0ACE761FA93B}" srcOrd="2" destOrd="0" presId="urn:microsoft.com/office/officeart/2008/layout/TitlePictureLineup"/>
    <dgm:cxn modelId="{8FBB9564-7E14-41D9-BDEE-9CDAFA97FA54}" type="presParOf" srcId="{733608A9-2415-4BAF-8E25-1614052FCF96}" destId="{D8FEC9D9-EA6C-4F16-AE40-881504C69E97}" srcOrd="3" destOrd="0" presId="urn:microsoft.com/office/officeart/2008/layout/TitlePictureLineup"/>
    <dgm:cxn modelId="{BFED14DB-A600-43C6-BA3B-DEC889B59560}" type="presParOf" srcId="{75480265-67FD-4AA7-9AA7-318E3F19D26E}" destId="{F45ED51C-9AAA-4573-9D9D-F45A01E71BA0}" srcOrd="1" destOrd="0" presId="urn:microsoft.com/office/officeart/2008/layout/TitlePictureLineup"/>
    <dgm:cxn modelId="{7C4B41FC-F855-4841-A440-AE49F0614E15}" type="presParOf" srcId="{75480265-67FD-4AA7-9AA7-318E3F19D26E}" destId="{561095C1-B525-45E0-8583-03F19C2985B0}" srcOrd="2" destOrd="0" presId="urn:microsoft.com/office/officeart/2008/layout/TitlePictureLineup"/>
    <dgm:cxn modelId="{3D2CF98D-4FBC-4315-8D55-BB4960484113}" type="presParOf" srcId="{561095C1-B525-45E0-8583-03F19C2985B0}" destId="{07F24E3E-B2F3-4D57-A691-94015E76B1C3}" srcOrd="0" destOrd="0" presId="urn:microsoft.com/office/officeart/2008/layout/TitlePictureLineup"/>
    <dgm:cxn modelId="{7E0AE6A1-8CDD-43EE-AEC6-57DF8F0E3180}" type="presParOf" srcId="{561095C1-B525-45E0-8583-03F19C2985B0}" destId="{77ADFFE3-CDAA-4116-8D72-B6522CC0D42F}" srcOrd="1" destOrd="0" presId="urn:microsoft.com/office/officeart/2008/layout/TitlePictureLineup"/>
    <dgm:cxn modelId="{E188FF47-B73D-4CFE-9AC9-EB7B74D8645E}" type="presParOf" srcId="{561095C1-B525-45E0-8583-03F19C2985B0}" destId="{6953842F-467E-470B-BCE3-B5AB28CEAE2E}" srcOrd="2" destOrd="0" presId="urn:microsoft.com/office/officeart/2008/layout/TitlePictureLineup"/>
    <dgm:cxn modelId="{4ADB7762-5E28-4276-AB7F-45791DE28603}" type="presParOf" srcId="{561095C1-B525-45E0-8583-03F19C2985B0}" destId="{25CA995A-02A9-4365-B984-5998F9793402}" srcOrd="3" destOrd="0" presId="urn:microsoft.com/office/officeart/2008/layout/TitlePictureLineup"/>
    <dgm:cxn modelId="{155221CF-2277-4C5E-9EC4-CA8CAC483110}" type="presParOf" srcId="{75480265-67FD-4AA7-9AA7-318E3F19D26E}" destId="{5DDCCFF6-7224-4F48-947D-54469E0A9F2C}" srcOrd="3" destOrd="0" presId="urn:microsoft.com/office/officeart/2008/layout/TitlePictureLineup"/>
    <dgm:cxn modelId="{F5968508-76F6-4EA6-923C-12C7A363778D}" type="presParOf" srcId="{75480265-67FD-4AA7-9AA7-318E3F19D26E}" destId="{9ED88217-A3CC-47B1-AFC0-1790426A72C9}" srcOrd="4" destOrd="0" presId="urn:microsoft.com/office/officeart/2008/layout/TitlePictureLineup"/>
    <dgm:cxn modelId="{1A1BFB5E-8A8E-4C2F-9FCB-4CC7C73B7A7C}" type="presParOf" srcId="{9ED88217-A3CC-47B1-AFC0-1790426A72C9}" destId="{DF624D6B-ABB4-4176-B4F0-5766A65E5191}" srcOrd="0" destOrd="0" presId="urn:microsoft.com/office/officeart/2008/layout/TitlePictureLineup"/>
    <dgm:cxn modelId="{423DB5FF-C297-4C83-919F-0204966672F8}" type="presParOf" srcId="{9ED88217-A3CC-47B1-AFC0-1790426A72C9}" destId="{EFD126F6-C9E4-4B24-AEA3-FF11B1F065CE}" srcOrd="1" destOrd="0" presId="urn:microsoft.com/office/officeart/2008/layout/TitlePictureLineup"/>
    <dgm:cxn modelId="{5991449E-8871-4A10-A7D1-01E179BD7F32}" type="presParOf" srcId="{9ED88217-A3CC-47B1-AFC0-1790426A72C9}" destId="{53DA48C1-D590-41C4-BC4A-56D46A90D7A4}" srcOrd="2" destOrd="0" presId="urn:microsoft.com/office/officeart/2008/layout/TitlePictureLineup"/>
    <dgm:cxn modelId="{E087209F-436D-4B7B-A827-66370232B112}" type="presParOf" srcId="{9ED88217-A3CC-47B1-AFC0-1790426A72C9}" destId="{97328574-6DE5-4B71-8331-251138EDDD37}" srcOrd="3" destOrd="0" presId="urn:microsoft.com/office/officeart/2008/layout/TitlePictureLineup"/>
  </dgm:cxnLst>
  <dgm:bg>
    <a:solidFill>
      <a:schemeClr val="bg1">
        <a:alpha val="69000"/>
      </a:schemeClr>
    </a:solidFill>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30FEE-34EE-4F73-BB46-C765C031EB2D}">
      <dsp:nvSpPr>
        <dsp:cNvPr id="0" name=""/>
        <dsp:cNvSpPr/>
      </dsp:nvSpPr>
      <dsp:spPr>
        <a:xfrm>
          <a:off x="1004" y="667077"/>
          <a:ext cx="0" cy="4757000"/>
        </a:xfrm>
        <a:prstGeom prst="line">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96C7510-65AA-4B82-9514-A929752AB5D7}">
      <dsp:nvSpPr>
        <dsp:cNvPr id="0" name=""/>
        <dsp:cNvSpPr/>
      </dsp:nvSpPr>
      <dsp:spPr>
        <a:xfrm>
          <a:off x="133143" y="825644"/>
          <a:ext cx="2501918" cy="2140650"/>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79E79D6-5786-451E-80C4-95441C68C766}">
      <dsp:nvSpPr>
        <dsp:cNvPr id="0" name=""/>
        <dsp:cNvSpPr/>
      </dsp:nvSpPr>
      <dsp:spPr>
        <a:xfrm>
          <a:off x="133143" y="2966294"/>
          <a:ext cx="2501918" cy="2457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800100">
            <a:lnSpc>
              <a:spcPct val="90000"/>
            </a:lnSpc>
            <a:spcBef>
              <a:spcPct val="0"/>
            </a:spcBef>
            <a:spcAft>
              <a:spcPct val="35000"/>
            </a:spcAft>
          </a:pPr>
          <a:r>
            <a:rPr lang="en-US" altLang="en-US" sz="1800" kern="1200" dirty="0" smtClean="0"/>
            <a:t>In 1994 the </a:t>
          </a:r>
          <a:r>
            <a:rPr lang="en-US" altLang="en-US" sz="1800" b="1" kern="1200" dirty="0" smtClean="0"/>
            <a:t>North American Free Trade Agreement (NAFTA)</a:t>
          </a:r>
          <a:r>
            <a:rPr lang="en-US" altLang="en-US" sz="1800" kern="1200" dirty="0" smtClean="0"/>
            <a:t> was created to increase international trade. American manufacturers increased trade with Canada and Mexico.</a:t>
          </a:r>
          <a:endParaRPr lang="en-US" sz="1800" kern="1200" dirty="0"/>
        </a:p>
      </dsp:txBody>
      <dsp:txXfrm>
        <a:off x="133143" y="2966294"/>
        <a:ext cx="2501918" cy="2457783"/>
      </dsp:txXfrm>
    </dsp:sp>
    <dsp:sp modelId="{7D5CC178-A0E6-469D-9A94-F57E71FA88FA}">
      <dsp:nvSpPr>
        <dsp:cNvPr id="0" name=""/>
        <dsp:cNvSpPr/>
      </dsp:nvSpPr>
      <dsp:spPr>
        <a:xfrm>
          <a:off x="1004" y="138521"/>
          <a:ext cx="2642778" cy="528555"/>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NAFTA</a:t>
          </a:r>
          <a:endParaRPr lang="en-US" sz="2700" kern="1200" dirty="0"/>
        </a:p>
      </dsp:txBody>
      <dsp:txXfrm>
        <a:off x="1004" y="138521"/>
        <a:ext cx="2642778" cy="528555"/>
      </dsp:txXfrm>
    </dsp:sp>
    <dsp:sp modelId="{5AB62A72-4293-4201-A0C2-A457F519AE76}">
      <dsp:nvSpPr>
        <dsp:cNvPr id="0" name=""/>
        <dsp:cNvSpPr/>
      </dsp:nvSpPr>
      <dsp:spPr>
        <a:xfrm>
          <a:off x="3060110" y="667077"/>
          <a:ext cx="0" cy="4757000"/>
        </a:xfrm>
        <a:prstGeom prst="line">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A5B153F-C5EB-4256-B2BA-3F2163C88345}">
      <dsp:nvSpPr>
        <dsp:cNvPr id="0" name=""/>
        <dsp:cNvSpPr/>
      </dsp:nvSpPr>
      <dsp:spPr>
        <a:xfrm>
          <a:off x="3192249" y="825644"/>
          <a:ext cx="2501918" cy="2140650"/>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73FB4AB-4347-4B90-857F-C577AA30B912}">
      <dsp:nvSpPr>
        <dsp:cNvPr id="0" name=""/>
        <dsp:cNvSpPr/>
      </dsp:nvSpPr>
      <dsp:spPr>
        <a:xfrm>
          <a:off x="3192249" y="2966294"/>
          <a:ext cx="2501918" cy="2457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t" anchorCtr="0">
          <a:noAutofit/>
        </a:bodyPr>
        <a:lstStyle/>
        <a:p>
          <a:pPr lvl="0" algn="ctr" defTabSz="1111250">
            <a:lnSpc>
              <a:spcPct val="90000"/>
            </a:lnSpc>
            <a:spcBef>
              <a:spcPct val="0"/>
            </a:spcBef>
            <a:spcAft>
              <a:spcPct val="35000"/>
            </a:spcAft>
          </a:pPr>
          <a:r>
            <a:rPr lang="en-US" altLang="en-US" sz="2500" kern="1200" dirty="0" smtClean="0"/>
            <a:t>Cut spending </a:t>
          </a:r>
          <a:r>
            <a:rPr lang="en-US" altLang="en-US" sz="2500" kern="1200" dirty="0" smtClean="0">
              <a:sym typeface="Wingdings" panose="05000000000000000000" pitchFamily="2" charset="2"/>
            </a:rPr>
            <a:t> first government surplus in over 30 years ($236 billion by 2000)</a:t>
          </a:r>
          <a:endParaRPr lang="en-US" sz="2500" kern="1200" dirty="0"/>
        </a:p>
      </dsp:txBody>
      <dsp:txXfrm>
        <a:off x="3192249" y="2966294"/>
        <a:ext cx="2501918" cy="2457783"/>
      </dsp:txXfrm>
    </dsp:sp>
    <dsp:sp modelId="{D9BC65CE-4B38-43C7-934C-0D0D463E7BFB}">
      <dsp:nvSpPr>
        <dsp:cNvPr id="0" name=""/>
        <dsp:cNvSpPr/>
      </dsp:nvSpPr>
      <dsp:spPr>
        <a:xfrm>
          <a:off x="3060110" y="138521"/>
          <a:ext cx="2642778" cy="528555"/>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Surplus</a:t>
          </a:r>
          <a:endParaRPr lang="en-US" sz="2700" kern="1200" dirty="0"/>
        </a:p>
      </dsp:txBody>
      <dsp:txXfrm>
        <a:off x="3060110" y="138521"/>
        <a:ext cx="2642778" cy="528555"/>
      </dsp:txXfrm>
    </dsp:sp>
    <dsp:sp modelId="{B42019EF-711F-46FE-B47A-EDE9DE0F9B0A}">
      <dsp:nvSpPr>
        <dsp:cNvPr id="0" name=""/>
        <dsp:cNvSpPr/>
      </dsp:nvSpPr>
      <dsp:spPr>
        <a:xfrm>
          <a:off x="6119217" y="667077"/>
          <a:ext cx="0" cy="4757000"/>
        </a:xfrm>
        <a:prstGeom prst="line">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44BAE82-8919-4279-9A06-552653D81CDC}">
      <dsp:nvSpPr>
        <dsp:cNvPr id="0" name=""/>
        <dsp:cNvSpPr/>
      </dsp:nvSpPr>
      <dsp:spPr>
        <a:xfrm>
          <a:off x="6251356" y="825644"/>
          <a:ext cx="2501918" cy="2140650"/>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43A9DF9-5470-4CFA-97DF-07C771FA757D}">
      <dsp:nvSpPr>
        <dsp:cNvPr id="0" name=""/>
        <dsp:cNvSpPr/>
      </dsp:nvSpPr>
      <dsp:spPr>
        <a:xfrm>
          <a:off x="6251356" y="2966294"/>
          <a:ext cx="2501918" cy="2457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1066800">
            <a:lnSpc>
              <a:spcPct val="90000"/>
            </a:lnSpc>
            <a:spcBef>
              <a:spcPct val="0"/>
            </a:spcBef>
            <a:spcAft>
              <a:spcPct val="35000"/>
            </a:spcAft>
          </a:pPr>
          <a:r>
            <a:rPr lang="en-US" altLang="en-US" sz="2400" kern="1200" dirty="0" smtClean="0">
              <a:sym typeface="Wingdings" panose="05000000000000000000" pitchFamily="2" charset="2"/>
            </a:rPr>
            <a:t>Wanted nationalized public health care  but was defeated. But did signed the Family &amp; Medicare Leave Act</a:t>
          </a:r>
          <a:endParaRPr lang="en-US" sz="2400" kern="1200" dirty="0"/>
        </a:p>
      </dsp:txBody>
      <dsp:txXfrm>
        <a:off x="6251356" y="2966294"/>
        <a:ext cx="2501918" cy="2457783"/>
      </dsp:txXfrm>
    </dsp:sp>
    <dsp:sp modelId="{B1FBC038-7AE0-4019-93EA-19370CCAB7D7}">
      <dsp:nvSpPr>
        <dsp:cNvPr id="0" name=""/>
        <dsp:cNvSpPr/>
      </dsp:nvSpPr>
      <dsp:spPr>
        <a:xfrm>
          <a:off x="6119217" y="138521"/>
          <a:ext cx="2642778" cy="528555"/>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Health Care</a:t>
          </a:r>
          <a:endParaRPr lang="en-US" sz="2700" kern="1200" dirty="0"/>
        </a:p>
      </dsp:txBody>
      <dsp:txXfrm>
        <a:off x="6119217" y="138521"/>
        <a:ext cx="2642778" cy="528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374B2-6223-4473-B01B-68C097D4B902}">
      <dsp:nvSpPr>
        <dsp:cNvPr id="0" name=""/>
        <dsp:cNvSpPr/>
      </dsp:nvSpPr>
      <dsp:spPr>
        <a:xfrm>
          <a:off x="3515" y="764100"/>
          <a:ext cx="0" cy="4568227"/>
        </a:xfrm>
        <a:prstGeom prst="line">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BF0EA32-F4E0-4C0F-93A6-242964BEB229}">
      <dsp:nvSpPr>
        <dsp:cNvPr id="0" name=""/>
        <dsp:cNvSpPr/>
      </dsp:nvSpPr>
      <dsp:spPr>
        <a:xfrm>
          <a:off x="130411" y="916374"/>
          <a:ext cx="2402633" cy="2055702"/>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1C688DD-48A3-4777-A915-0ACE761FA93B}">
      <dsp:nvSpPr>
        <dsp:cNvPr id="0" name=""/>
        <dsp:cNvSpPr/>
      </dsp:nvSpPr>
      <dsp:spPr>
        <a:xfrm>
          <a:off x="130411" y="2972076"/>
          <a:ext cx="2402633" cy="236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800100">
            <a:lnSpc>
              <a:spcPct val="90000"/>
            </a:lnSpc>
            <a:spcBef>
              <a:spcPct val="0"/>
            </a:spcBef>
            <a:spcAft>
              <a:spcPct val="35000"/>
            </a:spcAft>
          </a:pPr>
          <a:r>
            <a:rPr lang="en-US" sz="1800" kern="1200" dirty="0" smtClean="0"/>
            <a:t>2 US helicopters were shot down by rocket-propelled grenades</a:t>
          </a:r>
          <a:r>
            <a:rPr lang="en-US" sz="1800" kern="1200" dirty="0" smtClean="0">
              <a:sym typeface="Wingdings" panose="05000000000000000000" pitchFamily="2" charset="2"/>
            </a:rPr>
            <a:t> resulted in a battle that killed 18 US soldiers. American bodies were dragged through the streets </a:t>
          </a:r>
          <a:endParaRPr lang="en-US" sz="1800" kern="1200" dirty="0"/>
        </a:p>
      </dsp:txBody>
      <dsp:txXfrm>
        <a:off x="130411" y="2972076"/>
        <a:ext cx="2402633" cy="2360250"/>
      </dsp:txXfrm>
    </dsp:sp>
    <dsp:sp modelId="{D8FEC9D9-EA6C-4F16-AE40-881504C69E97}">
      <dsp:nvSpPr>
        <dsp:cNvPr id="0" name=""/>
        <dsp:cNvSpPr/>
      </dsp:nvSpPr>
      <dsp:spPr>
        <a:xfrm>
          <a:off x="3515" y="256519"/>
          <a:ext cx="2537904" cy="507580"/>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smtClean="0">
              <a:effectLst>
                <a:glow rad="127000">
                  <a:schemeClr val="tx1"/>
                </a:glow>
              </a:effectLst>
            </a:rPr>
            <a:t>Somalia</a:t>
          </a:r>
          <a:endParaRPr lang="en-US" sz="2600" kern="1200" dirty="0">
            <a:effectLst>
              <a:glow rad="127000">
                <a:schemeClr val="tx1"/>
              </a:glow>
            </a:effectLst>
          </a:endParaRPr>
        </a:p>
      </dsp:txBody>
      <dsp:txXfrm>
        <a:off x="3515" y="256519"/>
        <a:ext cx="2537904" cy="507580"/>
      </dsp:txXfrm>
    </dsp:sp>
    <dsp:sp modelId="{07F24E3E-B2F3-4D57-A691-94015E76B1C3}">
      <dsp:nvSpPr>
        <dsp:cNvPr id="0" name=""/>
        <dsp:cNvSpPr/>
      </dsp:nvSpPr>
      <dsp:spPr>
        <a:xfrm>
          <a:off x="2922047" y="764100"/>
          <a:ext cx="0" cy="4568227"/>
        </a:xfrm>
        <a:prstGeom prst="line">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7ADFFE3-CDAA-4116-8D72-B6522CC0D42F}">
      <dsp:nvSpPr>
        <dsp:cNvPr id="0" name=""/>
        <dsp:cNvSpPr/>
      </dsp:nvSpPr>
      <dsp:spPr>
        <a:xfrm>
          <a:off x="3048943" y="916374"/>
          <a:ext cx="2402633" cy="2055702"/>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53842F-467E-470B-BCE3-B5AB28CEAE2E}">
      <dsp:nvSpPr>
        <dsp:cNvPr id="0" name=""/>
        <dsp:cNvSpPr/>
      </dsp:nvSpPr>
      <dsp:spPr>
        <a:xfrm>
          <a:off x="3048943" y="2972076"/>
          <a:ext cx="2402633" cy="236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800100">
            <a:lnSpc>
              <a:spcPct val="90000"/>
            </a:lnSpc>
            <a:spcBef>
              <a:spcPct val="0"/>
            </a:spcBef>
            <a:spcAft>
              <a:spcPct val="35000"/>
            </a:spcAft>
          </a:pPr>
          <a:r>
            <a:rPr lang="en-US" sz="1800" kern="1200" dirty="0" smtClean="0"/>
            <a:t>98’-99’</a:t>
          </a:r>
          <a:r>
            <a:rPr lang="en-US" altLang="en-US" sz="1800" kern="1200" dirty="0" smtClean="0"/>
            <a:t> at least 5,000 Kosovars had been executed during civil war and ethnic cleansing of Albanians. Clinton authorized the use of US forces along with NATO in a bombing campaign against Yugoslavia in 99’</a:t>
          </a:r>
        </a:p>
      </dsp:txBody>
      <dsp:txXfrm>
        <a:off x="3048943" y="2972076"/>
        <a:ext cx="2402633" cy="2360250"/>
      </dsp:txXfrm>
    </dsp:sp>
    <dsp:sp modelId="{25CA995A-02A9-4365-B984-5998F9793402}">
      <dsp:nvSpPr>
        <dsp:cNvPr id="0" name=""/>
        <dsp:cNvSpPr/>
      </dsp:nvSpPr>
      <dsp:spPr>
        <a:xfrm>
          <a:off x="2922047" y="256519"/>
          <a:ext cx="2537904" cy="507580"/>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smtClean="0">
              <a:solidFill>
                <a:schemeClr val="bg1"/>
              </a:solidFill>
              <a:effectLst>
                <a:glow rad="127000">
                  <a:schemeClr val="tx1"/>
                </a:glow>
              </a:effectLst>
            </a:rPr>
            <a:t>Kosovo</a:t>
          </a:r>
          <a:endParaRPr lang="en-US" altLang="en-US" sz="2600" kern="1200" dirty="0" smtClean="0">
            <a:solidFill>
              <a:schemeClr val="bg1"/>
            </a:solidFill>
            <a:effectLst>
              <a:glow rad="127000">
                <a:schemeClr val="tx1"/>
              </a:glow>
            </a:effectLst>
          </a:endParaRPr>
        </a:p>
      </dsp:txBody>
      <dsp:txXfrm>
        <a:off x="2922047" y="256519"/>
        <a:ext cx="2537904" cy="507580"/>
      </dsp:txXfrm>
    </dsp:sp>
    <dsp:sp modelId="{DF624D6B-ABB4-4176-B4F0-5766A65E5191}">
      <dsp:nvSpPr>
        <dsp:cNvPr id="0" name=""/>
        <dsp:cNvSpPr/>
      </dsp:nvSpPr>
      <dsp:spPr>
        <a:xfrm>
          <a:off x="5840580" y="764100"/>
          <a:ext cx="0" cy="4568227"/>
        </a:xfrm>
        <a:prstGeom prst="line">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FD126F6-C9E4-4B24-AEA3-FF11B1F065CE}">
      <dsp:nvSpPr>
        <dsp:cNvPr id="0" name=""/>
        <dsp:cNvSpPr/>
      </dsp:nvSpPr>
      <dsp:spPr>
        <a:xfrm>
          <a:off x="5967475" y="916374"/>
          <a:ext cx="2402633" cy="2055702"/>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DA48C1-D590-41C4-BC4A-56D46A90D7A4}">
      <dsp:nvSpPr>
        <dsp:cNvPr id="0" name=""/>
        <dsp:cNvSpPr/>
      </dsp:nvSpPr>
      <dsp:spPr>
        <a:xfrm>
          <a:off x="5967475" y="2972076"/>
          <a:ext cx="2402633" cy="236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t" anchorCtr="0">
          <a:noAutofit/>
        </a:bodyPr>
        <a:lstStyle/>
        <a:p>
          <a:pPr lvl="0" algn="ctr" defTabSz="1111250">
            <a:lnSpc>
              <a:spcPct val="90000"/>
            </a:lnSpc>
            <a:spcBef>
              <a:spcPct val="0"/>
            </a:spcBef>
            <a:spcAft>
              <a:spcPct val="35000"/>
            </a:spcAft>
          </a:pPr>
          <a:r>
            <a:rPr lang="en-US" sz="2500" kern="1200" dirty="0" smtClean="0"/>
            <a:t>98’ Clinton warned Congress of Iraqi dictator Saddam Huss</a:t>
          </a:r>
          <a:endParaRPr lang="en-US" sz="2500" kern="1200" dirty="0"/>
        </a:p>
      </dsp:txBody>
      <dsp:txXfrm>
        <a:off x="5967475" y="2972076"/>
        <a:ext cx="2402633" cy="2360250"/>
      </dsp:txXfrm>
    </dsp:sp>
    <dsp:sp modelId="{97328574-6DE5-4B71-8331-251138EDDD37}">
      <dsp:nvSpPr>
        <dsp:cNvPr id="0" name=""/>
        <dsp:cNvSpPr/>
      </dsp:nvSpPr>
      <dsp:spPr>
        <a:xfrm>
          <a:off x="5840580" y="256519"/>
          <a:ext cx="2537904" cy="507580"/>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smtClean="0">
              <a:effectLst>
                <a:glow rad="127000">
                  <a:schemeClr val="tx1"/>
                </a:glow>
              </a:effectLst>
            </a:rPr>
            <a:t>Iraq</a:t>
          </a:r>
          <a:endParaRPr lang="en-US" sz="2600" kern="1200" dirty="0">
            <a:effectLst>
              <a:glow rad="127000">
                <a:schemeClr val="tx1"/>
              </a:glow>
            </a:effectLst>
          </a:endParaRPr>
        </a:p>
      </dsp:txBody>
      <dsp:txXfrm>
        <a:off x="5840580" y="256519"/>
        <a:ext cx="2537904" cy="507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30FEE-34EE-4F73-BB46-C765C031EB2D}">
      <dsp:nvSpPr>
        <dsp:cNvPr id="0" name=""/>
        <dsp:cNvSpPr/>
      </dsp:nvSpPr>
      <dsp:spPr>
        <a:xfrm>
          <a:off x="1004" y="667077"/>
          <a:ext cx="0" cy="4757000"/>
        </a:xfrm>
        <a:prstGeom prst="line">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96C7510-65AA-4B82-9514-A929752AB5D7}">
      <dsp:nvSpPr>
        <dsp:cNvPr id="0" name=""/>
        <dsp:cNvSpPr/>
      </dsp:nvSpPr>
      <dsp:spPr>
        <a:xfrm>
          <a:off x="133143" y="825644"/>
          <a:ext cx="2501918" cy="2140650"/>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79E79D6-5786-451E-80C4-95441C68C766}">
      <dsp:nvSpPr>
        <dsp:cNvPr id="0" name=""/>
        <dsp:cNvSpPr/>
      </dsp:nvSpPr>
      <dsp:spPr>
        <a:xfrm>
          <a:off x="133143" y="2966294"/>
          <a:ext cx="2501918" cy="2457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ctr" defTabSz="889000">
            <a:lnSpc>
              <a:spcPct val="90000"/>
            </a:lnSpc>
            <a:spcBef>
              <a:spcPct val="0"/>
            </a:spcBef>
            <a:spcAft>
              <a:spcPct val="35000"/>
            </a:spcAft>
          </a:pPr>
          <a:r>
            <a:rPr lang="en-US" altLang="en-US" sz="2000" kern="1200" dirty="0" smtClean="0"/>
            <a:t>Increased funds for National Science Foundation &amp; National Institutes of health. Supportive of the NCLB initiative aimed at closing the achievement gap in schools</a:t>
          </a:r>
          <a:endParaRPr lang="en-US" sz="2000" kern="1200" dirty="0"/>
        </a:p>
      </dsp:txBody>
      <dsp:txXfrm>
        <a:off x="133143" y="2966294"/>
        <a:ext cx="2501918" cy="2457783"/>
      </dsp:txXfrm>
    </dsp:sp>
    <dsp:sp modelId="{7D5CC178-A0E6-469D-9A94-F57E71FA88FA}">
      <dsp:nvSpPr>
        <dsp:cNvPr id="0" name=""/>
        <dsp:cNvSpPr/>
      </dsp:nvSpPr>
      <dsp:spPr>
        <a:xfrm>
          <a:off x="1004" y="138521"/>
          <a:ext cx="2642778" cy="528555"/>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rPr>
            <a:t>Education</a:t>
          </a:r>
          <a:endParaRPr lang="en-US" sz="2700" kern="1200" dirty="0">
            <a:solidFill>
              <a:schemeClr val="tx1"/>
            </a:solidFill>
          </a:endParaRPr>
        </a:p>
      </dsp:txBody>
      <dsp:txXfrm>
        <a:off x="1004" y="138521"/>
        <a:ext cx="2642778" cy="528555"/>
      </dsp:txXfrm>
    </dsp:sp>
    <dsp:sp modelId="{5AB62A72-4293-4201-A0C2-A457F519AE76}">
      <dsp:nvSpPr>
        <dsp:cNvPr id="0" name=""/>
        <dsp:cNvSpPr/>
      </dsp:nvSpPr>
      <dsp:spPr>
        <a:xfrm>
          <a:off x="3060110" y="667077"/>
          <a:ext cx="0" cy="4757000"/>
        </a:xfrm>
        <a:prstGeom prst="line">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A5B153F-C5EB-4256-B2BA-3F2163C88345}">
      <dsp:nvSpPr>
        <dsp:cNvPr id="0" name=""/>
        <dsp:cNvSpPr/>
      </dsp:nvSpPr>
      <dsp:spPr>
        <a:xfrm>
          <a:off x="3192249" y="825644"/>
          <a:ext cx="2501918" cy="2140650"/>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73FB4AB-4347-4B90-857F-C577AA30B912}">
      <dsp:nvSpPr>
        <dsp:cNvPr id="0" name=""/>
        <dsp:cNvSpPr/>
      </dsp:nvSpPr>
      <dsp:spPr>
        <a:xfrm>
          <a:off x="3192249" y="2966294"/>
          <a:ext cx="2501918" cy="2457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ctr" defTabSz="889000">
            <a:lnSpc>
              <a:spcPct val="90000"/>
            </a:lnSpc>
            <a:spcBef>
              <a:spcPct val="0"/>
            </a:spcBef>
            <a:spcAft>
              <a:spcPct val="35000"/>
            </a:spcAft>
          </a:pPr>
          <a:r>
            <a:rPr lang="en-US" altLang="en-US" sz="2000" kern="1200" dirty="0" smtClean="0"/>
            <a:t>Signed into law Medicare drug benefit program ($7 Trillion).</a:t>
          </a:r>
        </a:p>
        <a:p>
          <a:pPr lvl="0" algn="ctr" defTabSz="889000">
            <a:lnSpc>
              <a:spcPct val="90000"/>
            </a:lnSpc>
            <a:spcBef>
              <a:spcPct val="0"/>
            </a:spcBef>
            <a:spcAft>
              <a:spcPct val="35000"/>
            </a:spcAft>
          </a:pPr>
          <a:r>
            <a:rPr lang="en-US" sz="2000" kern="1200" dirty="0" smtClean="0"/>
            <a:t>Vetoed State Children’s Health Care Insurance Program aimed to assist low income kids</a:t>
          </a:r>
          <a:endParaRPr lang="en-US" sz="2000" kern="1200" dirty="0"/>
        </a:p>
      </dsp:txBody>
      <dsp:txXfrm>
        <a:off x="3192249" y="2966294"/>
        <a:ext cx="2501918" cy="2457783"/>
      </dsp:txXfrm>
    </dsp:sp>
    <dsp:sp modelId="{D9BC65CE-4B38-43C7-934C-0D0D463E7BFB}">
      <dsp:nvSpPr>
        <dsp:cNvPr id="0" name=""/>
        <dsp:cNvSpPr/>
      </dsp:nvSpPr>
      <dsp:spPr>
        <a:xfrm>
          <a:off x="3060110" y="138521"/>
          <a:ext cx="2642778" cy="528555"/>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rPr>
            <a:t>Health Care</a:t>
          </a:r>
          <a:endParaRPr lang="en-US" sz="2700" kern="1200" dirty="0">
            <a:solidFill>
              <a:schemeClr val="tx1"/>
            </a:solidFill>
          </a:endParaRPr>
        </a:p>
      </dsp:txBody>
      <dsp:txXfrm>
        <a:off x="3060110" y="138521"/>
        <a:ext cx="2642778" cy="528555"/>
      </dsp:txXfrm>
    </dsp:sp>
    <dsp:sp modelId="{B42019EF-711F-46FE-B47A-EDE9DE0F9B0A}">
      <dsp:nvSpPr>
        <dsp:cNvPr id="0" name=""/>
        <dsp:cNvSpPr/>
      </dsp:nvSpPr>
      <dsp:spPr>
        <a:xfrm>
          <a:off x="6119217" y="667077"/>
          <a:ext cx="0" cy="4757000"/>
        </a:xfrm>
        <a:prstGeom prst="line">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44BAE82-8919-4279-9A06-552653D81CDC}">
      <dsp:nvSpPr>
        <dsp:cNvPr id="0" name=""/>
        <dsp:cNvSpPr/>
      </dsp:nvSpPr>
      <dsp:spPr>
        <a:xfrm>
          <a:off x="6251356" y="825644"/>
          <a:ext cx="2501918" cy="2140650"/>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43A9DF9-5470-4CFA-97DF-07C771FA757D}">
      <dsp:nvSpPr>
        <dsp:cNvPr id="0" name=""/>
        <dsp:cNvSpPr/>
      </dsp:nvSpPr>
      <dsp:spPr>
        <a:xfrm>
          <a:off x="6251356" y="2966294"/>
          <a:ext cx="2501918" cy="2457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lvl="0" algn="ctr" defTabSz="755650">
            <a:lnSpc>
              <a:spcPct val="90000"/>
            </a:lnSpc>
            <a:spcBef>
              <a:spcPct val="0"/>
            </a:spcBef>
            <a:spcAft>
              <a:spcPct val="35000"/>
            </a:spcAft>
          </a:pPr>
          <a:r>
            <a:rPr lang="en-US" altLang="en-US" sz="1700" kern="1200" dirty="0" smtClean="0">
              <a:sym typeface="Wingdings" panose="05000000000000000000" pitchFamily="2" charset="2"/>
            </a:rPr>
            <a:t>Proposed Clear Skies Act but was not approved as it would have allowed higher emission rates of pollutants than were previously legal.</a:t>
          </a:r>
        </a:p>
        <a:p>
          <a:pPr lvl="0" algn="ctr" defTabSz="755650">
            <a:lnSpc>
              <a:spcPct val="90000"/>
            </a:lnSpc>
            <a:spcBef>
              <a:spcPct val="0"/>
            </a:spcBef>
            <a:spcAft>
              <a:spcPct val="35000"/>
            </a:spcAft>
          </a:pPr>
          <a:r>
            <a:rPr lang="en-US" altLang="en-US" sz="1700" kern="1200" dirty="0" smtClean="0">
              <a:sym typeface="Wingdings" panose="05000000000000000000" pitchFamily="2" charset="2"/>
            </a:rPr>
            <a:t>Believes global warming is real but will not confirm that it is man made</a:t>
          </a:r>
        </a:p>
        <a:p>
          <a:pPr lvl="0" algn="ctr" defTabSz="755650">
            <a:lnSpc>
              <a:spcPct val="90000"/>
            </a:lnSpc>
            <a:spcBef>
              <a:spcPct val="0"/>
            </a:spcBef>
            <a:spcAft>
              <a:spcPct val="35000"/>
            </a:spcAft>
          </a:pPr>
          <a:endParaRPr lang="en-US" sz="1800" kern="1200" dirty="0"/>
        </a:p>
      </dsp:txBody>
      <dsp:txXfrm>
        <a:off x="6251356" y="2966294"/>
        <a:ext cx="2501918" cy="2457783"/>
      </dsp:txXfrm>
    </dsp:sp>
    <dsp:sp modelId="{B1FBC038-7AE0-4019-93EA-19370CCAB7D7}">
      <dsp:nvSpPr>
        <dsp:cNvPr id="0" name=""/>
        <dsp:cNvSpPr/>
      </dsp:nvSpPr>
      <dsp:spPr>
        <a:xfrm>
          <a:off x="6119217" y="138521"/>
          <a:ext cx="2642778" cy="528555"/>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rPr>
            <a:t>Environment</a:t>
          </a:r>
          <a:endParaRPr lang="en-US" sz="2700" kern="1200" dirty="0">
            <a:solidFill>
              <a:schemeClr val="tx1"/>
            </a:solidFill>
          </a:endParaRPr>
        </a:p>
      </dsp:txBody>
      <dsp:txXfrm>
        <a:off x="6119217" y="138521"/>
        <a:ext cx="2642778" cy="5285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374B2-6223-4473-B01B-68C097D4B902}">
      <dsp:nvSpPr>
        <dsp:cNvPr id="0" name=""/>
        <dsp:cNvSpPr/>
      </dsp:nvSpPr>
      <dsp:spPr>
        <a:xfrm>
          <a:off x="3515" y="764100"/>
          <a:ext cx="0" cy="4568227"/>
        </a:xfrm>
        <a:prstGeom prst="line">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BF0EA32-F4E0-4C0F-93A6-242964BEB229}">
      <dsp:nvSpPr>
        <dsp:cNvPr id="0" name=""/>
        <dsp:cNvSpPr/>
      </dsp:nvSpPr>
      <dsp:spPr>
        <a:xfrm>
          <a:off x="130411" y="916374"/>
          <a:ext cx="2402633" cy="2055702"/>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1C688DD-48A3-4777-A915-0ACE761FA93B}">
      <dsp:nvSpPr>
        <dsp:cNvPr id="0" name=""/>
        <dsp:cNvSpPr/>
      </dsp:nvSpPr>
      <dsp:spPr>
        <a:xfrm>
          <a:off x="130411" y="2972076"/>
          <a:ext cx="2402633" cy="236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800100">
            <a:lnSpc>
              <a:spcPct val="90000"/>
            </a:lnSpc>
            <a:spcBef>
              <a:spcPct val="0"/>
            </a:spcBef>
            <a:spcAft>
              <a:spcPct val="35000"/>
            </a:spcAft>
          </a:pPr>
          <a:r>
            <a:rPr lang="en-US" sz="1800" b="1" kern="1200" dirty="0" smtClean="0"/>
            <a:t>2 planes crashed into the World Trade Center’s Twin Towers</a:t>
          </a:r>
        </a:p>
        <a:p>
          <a:pPr lvl="0" algn="ctr" defTabSz="800100">
            <a:lnSpc>
              <a:spcPct val="90000"/>
            </a:lnSpc>
            <a:spcBef>
              <a:spcPct val="0"/>
            </a:spcBef>
            <a:spcAft>
              <a:spcPct val="35000"/>
            </a:spcAft>
          </a:pPr>
          <a:r>
            <a:rPr lang="en-US" sz="1800" b="1" kern="1200" dirty="0" smtClean="0"/>
            <a:t>Within hours both towers collapsed</a:t>
          </a:r>
          <a:endParaRPr lang="en-US" sz="1800" b="1" kern="1200" dirty="0"/>
        </a:p>
      </dsp:txBody>
      <dsp:txXfrm>
        <a:off x="130411" y="2972076"/>
        <a:ext cx="2402633" cy="2360250"/>
      </dsp:txXfrm>
    </dsp:sp>
    <dsp:sp modelId="{D8FEC9D9-EA6C-4F16-AE40-881504C69E97}">
      <dsp:nvSpPr>
        <dsp:cNvPr id="0" name=""/>
        <dsp:cNvSpPr/>
      </dsp:nvSpPr>
      <dsp:spPr>
        <a:xfrm>
          <a:off x="3515" y="256519"/>
          <a:ext cx="2537904" cy="507580"/>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smtClean="0">
              <a:effectLst>
                <a:glow rad="127000">
                  <a:schemeClr val="tx1"/>
                </a:glow>
              </a:effectLst>
            </a:rPr>
            <a:t>NY</a:t>
          </a:r>
          <a:endParaRPr lang="en-US" sz="2600" kern="1200" dirty="0">
            <a:effectLst>
              <a:glow rad="127000">
                <a:schemeClr val="tx1"/>
              </a:glow>
            </a:effectLst>
          </a:endParaRPr>
        </a:p>
      </dsp:txBody>
      <dsp:txXfrm>
        <a:off x="3515" y="256519"/>
        <a:ext cx="2537904" cy="507580"/>
      </dsp:txXfrm>
    </dsp:sp>
    <dsp:sp modelId="{07F24E3E-B2F3-4D57-A691-94015E76B1C3}">
      <dsp:nvSpPr>
        <dsp:cNvPr id="0" name=""/>
        <dsp:cNvSpPr/>
      </dsp:nvSpPr>
      <dsp:spPr>
        <a:xfrm>
          <a:off x="2922047" y="764100"/>
          <a:ext cx="0" cy="4568227"/>
        </a:xfrm>
        <a:prstGeom prst="line">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7ADFFE3-CDAA-4116-8D72-B6522CC0D42F}">
      <dsp:nvSpPr>
        <dsp:cNvPr id="0" name=""/>
        <dsp:cNvSpPr/>
      </dsp:nvSpPr>
      <dsp:spPr>
        <a:xfrm>
          <a:off x="3048943" y="916374"/>
          <a:ext cx="2402633" cy="2055702"/>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53842F-467E-470B-BCE3-B5AB28CEAE2E}">
      <dsp:nvSpPr>
        <dsp:cNvPr id="0" name=""/>
        <dsp:cNvSpPr/>
      </dsp:nvSpPr>
      <dsp:spPr>
        <a:xfrm>
          <a:off x="3048943" y="2972076"/>
          <a:ext cx="2402633" cy="236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800100">
            <a:lnSpc>
              <a:spcPct val="90000"/>
            </a:lnSpc>
            <a:spcBef>
              <a:spcPct val="0"/>
            </a:spcBef>
            <a:spcAft>
              <a:spcPct val="35000"/>
            </a:spcAft>
          </a:pPr>
          <a:r>
            <a:rPr lang="en-US" sz="1800" b="1" kern="1200" dirty="0" smtClean="0"/>
            <a:t>1 Plane crashed into the Pentagon leading to a partial collapse of the West Side</a:t>
          </a:r>
          <a:endParaRPr lang="en-US" altLang="en-US" sz="1800" b="1" kern="1200" dirty="0" smtClean="0"/>
        </a:p>
      </dsp:txBody>
      <dsp:txXfrm>
        <a:off x="3048943" y="2972076"/>
        <a:ext cx="2402633" cy="2360250"/>
      </dsp:txXfrm>
    </dsp:sp>
    <dsp:sp modelId="{25CA995A-02A9-4365-B984-5998F9793402}">
      <dsp:nvSpPr>
        <dsp:cNvPr id="0" name=""/>
        <dsp:cNvSpPr/>
      </dsp:nvSpPr>
      <dsp:spPr>
        <a:xfrm>
          <a:off x="2922047" y="256519"/>
          <a:ext cx="2537904" cy="507580"/>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smtClean="0">
              <a:solidFill>
                <a:schemeClr val="bg1"/>
              </a:solidFill>
              <a:effectLst>
                <a:glow rad="127000">
                  <a:schemeClr val="tx1"/>
                </a:glow>
              </a:effectLst>
            </a:rPr>
            <a:t>DC</a:t>
          </a:r>
          <a:endParaRPr lang="en-US" altLang="en-US" sz="2600" kern="1200" dirty="0" smtClean="0">
            <a:solidFill>
              <a:schemeClr val="bg1"/>
            </a:solidFill>
            <a:effectLst>
              <a:glow rad="127000">
                <a:schemeClr val="tx1"/>
              </a:glow>
            </a:effectLst>
          </a:endParaRPr>
        </a:p>
      </dsp:txBody>
      <dsp:txXfrm>
        <a:off x="2922047" y="256519"/>
        <a:ext cx="2537904" cy="507580"/>
      </dsp:txXfrm>
    </dsp:sp>
    <dsp:sp modelId="{DF624D6B-ABB4-4176-B4F0-5766A65E5191}">
      <dsp:nvSpPr>
        <dsp:cNvPr id="0" name=""/>
        <dsp:cNvSpPr/>
      </dsp:nvSpPr>
      <dsp:spPr>
        <a:xfrm>
          <a:off x="5840580" y="764100"/>
          <a:ext cx="0" cy="4568227"/>
        </a:xfrm>
        <a:prstGeom prst="line">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FD126F6-C9E4-4B24-AEA3-FF11B1F065CE}">
      <dsp:nvSpPr>
        <dsp:cNvPr id="0" name=""/>
        <dsp:cNvSpPr/>
      </dsp:nvSpPr>
      <dsp:spPr>
        <a:xfrm>
          <a:off x="5967475" y="916374"/>
          <a:ext cx="2402633" cy="2055702"/>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DA48C1-D590-41C4-BC4A-56D46A90D7A4}">
      <dsp:nvSpPr>
        <dsp:cNvPr id="0" name=""/>
        <dsp:cNvSpPr/>
      </dsp:nvSpPr>
      <dsp:spPr>
        <a:xfrm>
          <a:off x="5967475" y="2972076"/>
          <a:ext cx="2402633" cy="236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800100">
            <a:lnSpc>
              <a:spcPct val="90000"/>
            </a:lnSpc>
            <a:spcBef>
              <a:spcPct val="0"/>
            </a:spcBef>
            <a:spcAft>
              <a:spcPct val="35000"/>
            </a:spcAft>
          </a:pPr>
          <a:r>
            <a:rPr lang="en-US" sz="1800" b="1" kern="1200" dirty="0" smtClean="0"/>
            <a:t>1 Plane headed for Washington DC crash in a Penn. Field as result of those on board taking down the hijackers</a:t>
          </a:r>
          <a:endParaRPr lang="en-US" sz="1800" b="1" kern="1200" dirty="0"/>
        </a:p>
      </dsp:txBody>
      <dsp:txXfrm>
        <a:off x="5967475" y="2972076"/>
        <a:ext cx="2402633" cy="2360250"/>
      </dsp:txXfrm>
    </dsp:sp>
    <dsp:sp modelId="{97328574-6DE5-4B71-8331-251138EDDD37}">
      <dsp:nvSpPr>
        <dsp:cNvPr id="0" name=""/>
        <dsp:cNvSpPr/>
      </dsp:nvSpPr>
      <dsp:spPr>
        <a:xfrm>
          <a:off x="5840580" y="256519"/>
          <a:ext cx="2537904" cy="507580"/>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smtClean="0">
              <a:effectLst>
                <a:glow rad="127000">
                  <a:schemeClr val="tx1"/>
                </a:glow>
              </a:effectLst>
            </a:rPr>
            <a:t>Penn.</a:t>
          </a:r>
          <a:endParaRPr lang="en-US" sz="2600" kern="1200" dirty="0">
            <a:effectLst>
              <a:glow rad="127000">
                <a:schemeClr val="tx1"/>
              </a:glow>
            </a:effectLst>
          </a:endParaRPr>
        </a:p>
      </dsp:txBody>
      <dsp:txXfrm>
        <a:off x="5840580" y="256519"/>
        <a:ext cx="2537904" cy="507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30FEE-34EE-4F73-BB46-C765C031EB2D}">
      <dsp:nvSpPr>
        <dsp:cNvPr id="0" name=""/>
        <dsp:cNvSpPr/>
      </dsp:nvSpPr>
      <dsp:spPr>
        <a:xfrm>
          <a:off x="1525" y="773668"/>
          <a:ext cx="0" cy="4774346"/>
        </a:xfrm>
        <a:prstGeom prst="line">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96C7510-65AA-4B82-9514-A929752AB5D7}">
      <dsp:nvSpPr>
        <dsp:cNvPr id="0" name=""/>
        <dsp:cNvSpPr/>
      </dsp:nvSpPr>
      <dsp:spPr>
        <a:xfrm>
          <a:off x="134146" y="932813"/>
          <a:ext cx="2511041" cy="2148456"/>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79E79D6-5786-451E-80C4-95441C68C766}">
      <dsp:nvSpPr>
        <dsp:cNvPr id="0" name=""/>
        <dsp:cNvSpPr/>
      </dsp:nvSpPr>
      <dsp:spPr>
        <a:xfrm>
          <a:off x="134146" y="3081269"/>
          <a:ext cx="2511041" cy="2466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ctr" defTabSz="889000">
            <a:lnSpc>
              <a:spcPct val="90000"/>
            </a:lnSpc>
            <a:spcBef>
              <a:spcPct val="0"/>
            </a:spcBef>
            <a:spcAft>
              <a:spcPct val="35000"/>
            </a:spcAft>
          </a:pPr>
          <a:r>
            <a:rPr lang="en-US" altLang="en-US" sz="2000" kern="1200" dirty="0" smtClean="0"/>
            <a:t>First bill he signed into law was regarding relaxing the statue of limitations for equal pay lawsuits.</a:t>
          </a:r>
        </a:p>
        <a:p>
          <a:pPr lvl="0" algn="ctr" defTabSz="889000">
            <a:lnSpc>
              <a:spcPct val="90000"/>
            </a:lnSpc>
            <a:spcBef>
              <a:spcPct val="0"/>
            </a:spcBef>
            <a:spcAft>
              <a:spcPct val="35000"/>
            </a:spcAft>
          </a:pPr>
          <a:r>
            <a:rPr lang="en-US" sz="2000" kern="1200" dirty="0" smtClean="0"/>
            <a:t>Appointed 2 women to serve in the Sup Court</a:t>
          </a:r>
        </a:p>
        <a:p>
          <a:pPr lvl="0" algn="ctr" defTabSz="889000">
            <a:lnSpc>
              <a:spcPct val="90000"/>
            </a:lnSpc>
            <a:spcBef>
              <a:spcPct val="0"/>
            </a:spcBef>
            <a:spcAft>
              <a:spcPct val="35000"/>
            </a:spcAft>
          </a:pPr>
          <a:endParaRPr lang="en-US" sz="2000" kern="1200" dirty="0"/>
        </a:p>
      </dsp:txBody>
      <dsp:txXfrm>
        <a:off x="134146" y="3081269"/>
        <a:ext cx="2511041" cy="2466745"/>
      </dsp:txXfrm>
    </dsp:sp>
    <dsp:sp modelId="{7D5CC178-A0E6-469D-9A94-F57E71FA88FA}">
      <dsp:nvSpPr>
        <dsp:cNvPr id="0" name=""/>
        <dsp:cNvSpPr/>
      </dsp:nvSpPr>
      <dsp:spPr>
        <a:xfrm>
          <a:off x="1525" y="243185"/>
          <a:ext cx="2652414" cy="530482"/>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rPr>
            <a:t>Women</a:t>
          </a:r>
          <a:endParaRPr lang="en-US" sz="2700" kern="1200" dirty="0">
            <a:solidFill>
              <a:schemeClr val="tx1"/>
            </a:solidFill>
          </a:endParaRPr>
        </a:p>
      </dsp:txBody>
      <dsp:txXfrm>
        <a:off x="1525" y="243185"/>
        <a:ext cx="2652414" cy="530482"/>
      </dsp:txXfrm>
    </dsp:sp>
    <dsp:sp modelId="{5AB62A72-4293-4201-A0C2-A457F519AE76}">
      <dsp:nvSpPr>
        <dsp:cNvPr id="0" name=""/>
        <dsp:cNvSpPr/>
      </dsp:nvSpPr>
      <dsp:spPr>
        <a:xfrm>
          <a:off x="3055292" y="773668"/>
          <a:ext cx="0" cy="4774346"/>
        </a:xfrm>
        <a:prstGeom prst="line">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A5B153F-C5EB-4256-B2BA-3F2163C88345}">
      <dsp:nvSpPr>
        <dsp:cNvPr id="0" name=""/>
        <dsp:cNvSpPr/>
      </dsp:nvSpPr>
      <dsp:spPr>
        <a:xfrm>
          <a:off x="3187913" y="932813"/>
          <a:ext cx="2511041" cy="2148456"/>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73FB4AB-4347-4B90-857F-C577AA30B912}">
      <dsp:nvSpPr>
        <dsp:cNvPr id="0" name=""/>
        <dsp:cNvSpPr/>
      </dsp:nvSpPr>
      <dsp:spPr>
        <a:xfrm>
          <a:off x="3187913" y="3081269"/>
          <a:ext cx="2511041" cy="2466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ctr" defTabSz="889000">
            <a:lnSpc>
              <a:spcPct val="90000"/>
            </a:lnSpc>
            <a:spcBef>
              <a:spcPct val="0"/>
            </a:spcBef>
            <a:spcAft>
              <a:spcPct val="35000"/>
            </a:spcAft>
          </a:pPr>
          <a:r>
            <a:rPr lang="en-US" sz="2000" kern="1200" dirty="0" smtClean="0"/>
            <a:t>Overturned don’t ask, Don’t Tell</a:t>
          </a:r>
        </a:p>
        <a:p>
          <a:pPr lvl="0" algn="ctr" defTabSz="889000">
            <a:lnSpc>
              <a:spcPct val="90000"/>
            </a:lnSpc>
            <a:spcBef>
              <a:spcPct val="0"/>
            </a:spcBef>
            <a:spcAft>
              <a:spcPct val="35000"/>
            </a:spcAft>
          </a:pPr>
          <a:r>
            <a:rPr lang="en-US" sz="2000" kern="1200" dirty="0" smtClean="0"/>
            <a:t>Overturned DOMA </a:t>
          </a:r>
          <a:r>
            <a:rPr lang="en-US" sz="1200" kern="1200" dirty="0" smtClean="0"/>
            <a:t>(Defense of Marriage Act)</a:t>
          </a:r>
        </a:p>
        <a:p>
          <a:pPr lvl="0" algn="ctr" defTabSz="889000">
            <a:lnSpc>
              <a:spcPct val="90000"/>
            </a:lnSpc>
            <a:spcBef>
              <a:spcPct val="0"/>
            </a:spcBef>
            <a:spcAft>
              <a:spcPct val="35000"/>
            </a:spcAft>
          </a:pPr>
          <a:r>
            <a:rPr lang="en-US" sz="2000" kern="1200" dirty="0" smtClean="0"/>
            <a:t>Signed  off on Hate Crimes Prevention Acts</a:t>
          </a:r>
        </a:p>
        <a:p>
          <a:pPr lvl="0" algn="ctr" defTabSz="889000">
            <a:lnSpc>
              <a:spcPct val="90000"/>
            </a:lnSpc>
            <a:spcBef>
              <a:spcPct val="0"/>
            </a:spcBef>
            <a:spcAft>
              <a:spcPct val="35000"/>
            </a:spcAft>
          </a:pPr>
          <a:r>
            <a:rPr lang="en-US" sz="2000" kern="1200" dirty="0" smtClean="0"/>
            <a:t>First president to openly support Gay rights</a:t>
          </a:r>
          <a:endParaRPr lang="en-US" sz="2000" kern="1200" dirty="0"/>
        </a:p>
      </dsp:txBody>
      <dsp:txXfrm>
        <a:off x="3187913" y="3081269"/>
        <a:ext cx="2511041" cy="2466745"/>
      </dsp:txXfrm>
    </dsp:sp>
    <dsp:sp modelId="{D9BC65CE-4B38-43C7-934C-0D0D463E7BFB}">
      <dsp:nvSpPr>
        <dsp:cNvPr id="0" name=""/>
        <dsp:cNvSpPr/>
      </dsp:nvSpPr>
      <dsp:spPr>
        <a:xfrm>
          <a:off x="3055292" y="243185"/>
          <a:ext cx="2652414" cy="530482"/>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rPr>
            <a:t>LGBT</a:t>
          </a:r>
          <a:endParaRPr lang="en-US" sz="2700" kern="1200" dirty="0">
            <a:solidFill>
              <a:schemeClr val="tx1"/>
            </a:solidFill>
          </a:endParaRPr>
        </a:p>
      </dsp:txBody>
      <dsp:txXfrm>
        <a:off x="3055292" y="243185"/>
        <a:ext cx="2652414" cy="530482"/>
      </dsp:txXfrm>
    </dsp:sp>
    <dsp:sp modelId="{B42019EF-711F-46FE-B47A-EDE9DE0F9B0A}">
      <dsp:nvSpPr>
        <dsp:cNvPr id="0" name=""/>
        <dsp:cNvSpPr/>
      </dsp:nvSpPr>
      <dsp:spPr>
        <a:xfrm>
          <a:off x="6109059" y="773668"/>
          <a:ext cx="0" cy="4774346"/>
        </a:xfrm>
        <a:prstGeom prst="line">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44BAE82-8919-4279-9A06-552653D81CDC}">
      <dsp:nvSpPr>
        <dsp:cNvPr id="0" name=""/>
        <dsp:cNvSpPr/>
      </dsp:nvSpPr>
      <dsp:spPr>
        <a:xfrm>
          <a:off x="6241680" y="932813"/>
          <a:ext cx="2511041" cy="2148456"/>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43A9DF9-5470-4CFA-97DF-07C771FA757D}">
      <dsp:nvSpPr>
        <dsp:cNvPr id="0" name=""/>
        <dsp:cNvSpPr/>
      </dsp:nvSpPr>
      <dsp:spPr>
        <a:xfrm>
          <a:off x="6241680" y="3081269"/>
          <a:ext cx="2511041" cy="2466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800100">
            <a:lnSpc>
              <a:spcPct val="90000"/>
            </a:lnSpc>
            <a:spcBef>
              <a:spcPct val="0"/>
            </a:spcBef>
            <a:spcAft>
              <a:spcPct val="35000"/>
            </a:spcAft>
          </a:pPr>
          <a:r>
            <a:rPr lang="en-US" sz="1800" kern="1200" dirty="0" smtClean="0"/>
            <a:t>Reauthorized the State Children’s Health Insurance Program to cover millions of  poor uninsured children</a:t>
          </a:r>
        </a:p>
        <a:p>
          <a:pPr lvl="0" algn="ctr" defTabSz="800100">
            <a:lnSpc>
              <a:spcPct val="90000"/>
            </a:lnSpc>
            <a:spcBef>
              <a:spcPct val="0"/>
            </a:spcBef>
            <a:spcAft>
              <a:spcPct val="35000"/>
            </a:spcAft>
          </a:pPr>
          <a:r>
            <a:rPr lang="en-US" sz="1800" kern="1200" dirty="0" smtClean="0"/>
            <a:t>“Obama Care”-Affordable Health Care Act </a:t>
          </a:r>
        </a:p>
      </dsp:txBody>
      <dsp:txXfrm>
        <a:off x="6241680" y="3081269"/>
        <a:ext cx="2511041" cy="2466745"/>
      </dsp:txXfrm>
    </dsp:sp>
    <dsp:sp modelId="{B1FBC038-7AE0-4019-93EA-19370CCAB7D7}">
      <dsp:nvSpPr>
        <dsp:cNvPr id="0" name=""/>
        <dsp:cNvSpPr/>
      </dsp:nvSpPr>
      <dsp:spPr>
        <a:xfrm>
          <a:off x="6109059" y="243185"/>
          <a:ext cx="2652414" cy="530482"/>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rPr>
            <a:t>Health Care</a:t>
          </a:r>
          <a:endParaRPr lang="en-US" sz="2700" kern="1200" dirty="0">
            <a:solidFill>
              <a:schemeClr val="tx1"/>
            </a:solidFill>
          </a:endParaRPr>
        </a:p>
      </dsp:txBody>
      <dsp:txXfrm>
        <a:off x="6109059" y="243185"/>
        <a:ext cx="2652414" cy="530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374B2-6223-4473-B01B-68C097D4B902}">
      <dsp:nvSpPr>
        <dsp:cNvPr id="0" name=""/>
        <dsp:cNvSpPr/>
      </dsp:nvSpPr>
      <dsp:spPr>
        <a:xfrm>
          <a:off x="3515" y="764100"/>
          <a:ext cx="0" cy="4568227"/>
        </a:xfrm>
        <a:prstGeom prst="line">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BF0EA32-F4E0-4C0F-93A6-242964BEB229}">
      <dsp:nvSpPr>
        <dsp:cNvPr id="0" name=""/>
        <dsp:cNvSpPr/>
      </dsp:nvSpPr>
      <dsp:spPr>
        <a:xfrm>
          <a:off x="130411" y="916374"/>
          <a:ext cx="2402633" cy="2055702"/>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1C688DD-48A3-4777-A915-0ACE761FA93B}">
      <dsp:nvSpPr>
        <dsp:cNvPr id="0" name=""/>
        <dsp:cNvSpPr/>
      </dsp:nvSpPr>
      <dsp:spPr>
        <a:xfrm>
          <a:off x="130411" y="2972076"/>
          <a:ext cx="2402633" cy="236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lvl="0" algn="ctr" defTabSz="755650">
            <a:lnSpc>
              <a:spcPct val="90000"/>
            </a:lnSpc>
            <a:spcBef>
              <a:spcPct val="0"/>
            </a:spcBef>
            <a:spcAft>
              <a:spcPct val="35000"/>
            </a:spcAft>
          </a:pPr>
          <a:r>
            <a:rPr lang="en-US" sz="1700" kern="1200" dirty="0" smtClean="0"/>
            <a:t>2009- Announced combat operations in Iraq would end in 18 months.</a:t>
          </a:r>
        </a:p>
        <a:p>
          <a:pPr lvl="0" algn="ctr" defTabSz="755650">
            <a:lnSpc>
              <a:spcPct val="90000"/>
            </a:lnSpc>
            <a:spcBef>
              <a:spcPct val="0"/>
            </a:spcBef>
            <a:spcAft>
              <a:spcPct val="35000"/>
            </a:spcAft>
          </a:pPr>
          <a:r>
            <a:rPr lang="en-US" sz="1700" kern="1200" dirty="0" smtClean="0"/>
            <a:t>Trained, equipped, &amp; advised Iraqi security council</a:t>
          </a:r>
        </a:p>
        <a:p>
          <a:pPr lvl="0" algn="ctr" defTabSz="755650">
            <a:lnSpc>
              <a:spcPct val="90000"/>
            </a:lnSpc>
            <a:spcBef>
              <a:spcPct val="0"/>
            </a:spcBef>
            <a:spcAft>
              <a:spcPct val="35000"/>
            </a:spcAft>
          </a:pPr>
          <a:r>
            <a:rPr lang="en-US" sz="1700" kern="1200" dirty="0" smtClean="0"/>
            <a:t>8/2010 Iraq War over</a:t>
          </a:r>
        </a:p>
        <a:p>
          <a:pPr lvl="0" algn="ctr" defTabSz="755650">
            <a:lnSpc>
              <a:spcPct val="90000"/>
            </a:lnSpc>
            <a:spcBef>
              <a:spcPct val="0"/>
            </a:spcBef>
            <a:spcAft>
              <a:spcPct val="35000"/>
            </a:spcAft>
          </a:pPr>
          <a:r>
            <a:rPr lang="en-US" sz="1700" kern="1200" dirty="0" smtClean="0"/>
            <a:t>ISIS now in Iraq</a:t>
          </a:r>
          <a:endParaRPr lang="en-US" sz="1700" kern="1200" dirty="0"/>
        </a:p>
      </dsp:txBody>
      <dsp:txXfrm>
        <a:off x="130411" y="2972076"/>
        <a:ext cx="2402633" cy="2360250"/>
      </dsp:txXfrm>
    </dsp:sp>
    <dsp:sp modelId="{D8FEC9D9-EA6C-4F16-AE40-881504C69E97}">
      <dsp:nvSpPr>
        <dsp:cNvPr id="0" name=""/>
        <dsp:cNvSpPr/>
      </dsp:nvSpPr>
      <dsp:spPr>
        <a:xfrm>
          <a:off x="3515" y="256519"/>
          <a:ext cx="2537904" cy="507580"/>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effectLst/>
            </a:rPr>
            <a:t>Iraqi Withdrawal</a:t>
          </a:r>
          <a:endParaRPr lang="en-US" sz="2400" kern="1200" dirty="0">
            <a:solidFill>
              <a:schemeClr val="tx1"/>
            </a:solidFill>
            <a:effectLst/>
          </a:endParaRPr>
        </a:p>
      </dsp:txBody>
      <dsp:txXfrm>
        <a:off x="3515" y="256519"/>
        <a:ext cx="2537904" cy="507580"/>
      </dsp:txXfrm>
    </dsp:sp>
    <dsp:sp modelId="{07F24E3E-B2F3-4D57-A691-94015E76B1C3}">
      <dsp:nvSpPr>
        <dsp:cNvPr id="0" name=""/>
        <dsp:cNvSpPr/>
      </dsp:nvSpPr>
      <dsp:spPr>
        <a:xfrm>
          <a:off x="2922047" y="764100"/>
          <a:ext cx="0" cy="4568227"/>
        </a:xfrm>
        <a:prstGeom prst="line">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7ADFFE3-CDAA-4116-8D72-B6522CC0D42F}">
      <dsp:nvSpPr>
        <dsp:cNvPr id="0" name=""/>
        <dsp:cNvSpPr/>
      </dsp:nvSpPr>
      <dsp:spPr>
        <a:xfrm>
          <a:off x="3048943" y="916374"/>
          <a:ext cx="2402633" cy="2055702"/>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53842F-467E-470B-BCE3-B5AB28CEAE2E}">
      <dsp:nvSpPr>
        <dsp:cNvPr id="0" name=""/>
        <dsp:cNvSpPr/>
      </dsp:nvSpPr>
      <dsp:spPr>
        <a:xfrm>
          <a:off x="3048943" y="2972076"/>
          <a:ext cx="2402633" cy="236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lvl="0" algn="ctr" defTabSz="755650">
            <a:lnSpc>
              <a:spcPct val="90000"/>
            </a:lnSpc>
            <a:spcBef>
              <a:spcPct val="0"/>
            </a:spcBef>
            <a:spcAft>
              <a:spcPct val="35000"/>
            </a:spcAft>
          </a:pPr>
          <a:r>
            <a:rPr lang="en-US" sz="1700" kern="1200" dirty="0" smtClean="0"/>
            <a:t>Early in presidency upped troop #’s to “stabilize” the situation in Afghanistan.</a:t>
          </a:r>
        </a:p>
        <a:p>
          <a:pPr lvl="0" algn="ctr" defTabSz="755650">
            <a:lnSpc>
              <a:spcPct val="90000"/>
            </a:lnSpc>
            <a:spcBef>
              <a:spcPct val="0"/>
            </a:spcBef>
            <a:spcAft>
              <a:spcPct val="35000"/>
            </a:spcAft>
          </a:pPr>
          <a:r>
            <a:rPr lang="en-US" sz="1700" kern="1200" dirty="0" smtClean="0"/>
            <a:t>Troop #s have been declining since 2011</a:t>
          </a:r>
        </a:p>
        <a:p>
          <a:pPr lvl="0" algn="ctr" defTabSz="755650">
            <a:lnSpc>
              <a:spcPct val="90000"/>
            </a:lnSpc>
            <a:spcBef>
              <a:spcPct val="0"/>
            </a:spcBef>
            <a:spcAft>
              <a:spcPct val="35000"/>
            </a:spcAft>
          </a:pPr>
          <a:r>
            <a:rPr lang="en-US" sz="1700" kern="1200" dirty="0" smtClean="0"/>
            <a:t>Projected war’s end is 2016 </a:t>
          </a:r>
          <a:endParaRPr lang="en-US" altLang="en-US" sz="1700" kern="1200" dirty="0" smtClean="0"/>
        </a:p>
      </dsp:txBody>
      <dsp:txXfrm>
        <a:off x="3048943" y="2972076"/>
        <a:ext cx="2402633" cy="2360250"/>
      </dsp:txXfrm>
    </dsp:sp>
    <dsp:sp modelId="{25CA995A-02A9-4365-B984-5998F9793402}">
      <dsp:nvSpPr>
        <dsp:cNvPr id="0" name=""/>
        <dsp:cNvSpPr/>
      </dsp:nvSpPr>
      <dsp:spPr>
        <a:xfrm>
          <a:off x="2922047" y="256519"/>
          <a:ext cx="2537904" cy="507580"/>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effectLst/>
            </a:rPr>
            <a:t>War in Afghanistan</a:t>
          </a:r>
          <a:endParaRPr lang="en-US" altLang="en-US" sz="2400" kern="1200" dirty="0" smtClean="0">
            <a:solidFill>
              <a:schemeClr val="tx1"/>
            </a:solidFill>
            <a:effectLst/>
          </a:endParaRPr>
        </a:p>
      </dsp:txBody>
      <dsp:txXfrm>
        <a:off x="2922047" y="256519"/>
        <a:ext cx="2537904" cy="507580"/>
      </dsp:txXfrm>
    </dsp:sp>
    <dsp:sp modelId="{DF624D6B-ABB4-4176-B4F0-5766A65E5191}">
      <dsp:nvSpPr>
        <dsp:cNvPr id="0" name=""/>
        <dsp:cNvSpPr/>
      </dsp:nvSpPr>
      <dsp:spPr>
        <a:xfrm>
          <a:off x="5840580" y="764100"/>
          <a:ext cx="0" cy="4568227"/>
        </a:xfrm>
        <a:prstGeom prst="line">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FD126F6-C9E4-4B24-AEA3-FF11B1F065CE}">
      <dsp:nvSpPr>
        <dsp:cNvPr id="0" name=""/>
        <dsp:cNvSpPr/>
      </dsp:nvSpPr>
      <dsp:spPr>
        <a:xfrm>
          <a:off x="5967475" y="916374"/>
          <a:ext cx="2402633" cy="2055702"/>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DA48C1-D590-41C4-BC4A-56D46A90D7A4}">
      <dsp:nvSpPr>
        <dsp:cNvPr id="0" name=""/>
        <dsp:cNvSpPr/>
      </dsp:nvSpPr>
      <dsp:spPr>
        <a:xfrm>
          <a:off x="5967475" y="2972076"/>
          <a:ext cx="2402633" cy="236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t" anchorCtr="0">
          <a:noAutofit/>
        </a:bodyPr>
        <a:lstStyle/>
        <a:p>
          <a:pPr lvl="0" algn="ctr" defTabSz="1111250">
            <a:lnSpc>
              <a:spcPct val="90000"/>
            </a:lnSpc>
            <a:spcBef>
              <a:spcPct val="0"/>
            </a:spcBef>
            <a:spcAft>
              <a:spcPct val="35000"/>
            </a:spcAft>
          </a:pPr>
          <a:r>
            <a:rPr lang="en-US" sz="2500" kern="1200" dirty="0" smtClean="0"/>
            <a:t>2011 Navy Seals in connection with the CIA located Osama Bin Laden which resulted in his death</a:t>
          </a:r>
          <a:endParaRPr lang="en-US" sz="2500" kern="1200" dirty="0"/>
        </a:p>
      </dsp:txBody>
      <dsp:txXfrm>
        <a:off x="5967475" y="2972076"/>
        <a:ext cx="2402633" cy="2360250"/>
      </dsp:txXfrm>
    </dsp:sp>
    <dsp:sp modelId="{97328574-6DE5-4B71-8331-251138EDDD37}">
      <dsp:nvSpPr>
        <dsp:cNvPr id="0" name=""/>
        <dsp:cNvSpPr/>
      </dsp:nvSpPr>
      <dsp:spPr>
        <a:xfrm>
          <a:off x="5840580" y="256519"/>
          <a:ext cx="2537904" cy="507580"/>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effectLst/>
            </a:rPr>
            <a:t>Osama Bin Laden</a:t>
          </a:r>
          <a:endParaRPr lang="en-US" sz="2400" kern="1200" dirty="0">
            <a:solidFill>
              <a:schemeClr val="tx1"/>
            </a:solidFill>
            <a:effectLst/>
          </a:endParaRPr>
        </a:p>
      </dsp:txBody>
      <dsp:txXfrm>
        <a:off x="5840580" y="256519"/>
        <a:ext cx="2537904" cy="507580"/>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03B42EA-4FA4-4DCE-A2F3-09EBAF3180B7}" type="datetimeFigureOut">
              <a:rPr lang="en-US" smtClean="0"/>
              <a:t>5/14/2019</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B6F621F9-9631-4FAC-BF1A-8A23A23BDB09}" type="slidenum">
              <a:rPr lang="en-US" smtClean="0"/>
              <a:t>‹#›</a:t>
            </a:fld>
            <a:endParaRPr lang="en-US"/>
          </a:p>
        </p:txBody>
      </p:sp>
    </p:spTree>
    <p:extLst>
      <p:ext uri="{BB962C8B-B14F-4D97-AF65-F5344CB8AC3E}">
        <p14:creationId xmlns:p14="http://schemas.microsoft.com/office/powerpoint/2010/main" val="3169808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5BE622C6-044C-4A6F-B1F6-C693248DBB8D}" type="datetimeFigureOut">
              <a:rPr lang="en-US" smtClean="0"/>
              <a:t>5/14/2019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39F2D761-2AA9-452E-988D-1FBA7C44A138}" type="slidenum">
              <a:rPr lang="en-US" smtClean="0"/>
              <a:t>‹#›</a:t>
            </a:fld>
            <a:endParaRPr lang="en-US"/>
          </a:p>
        </p:txBody>
      </p:sp>
    </p:spTree>
    <p:extLst>
      <p:ext uri="{BB962C8B-B14F-4D97-AF65-F5344CB8AC3E}">
        <p14:creationId xmlns:p14="http://schemas.microsoft.com/office/powerpoint/2010/main" val="331769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D761-2AA9-452E-988D-1FBA7C44A138}" type="slidenum">
              <a:rPr lang="en-US" smtClean="0"/>
              <a:t>4</a:t>
            </a:fld>
            <a:endParaRPr lang="en-US"/>
          </a:p>
        </p:txBody>
      </p:sp>
    </p:spTree>
    <p:extLst>
      <p:ext uri="{BB962C8B-B14F-4D97-AF65-F5344CB8AC3E}">
        <p14:creationId xmlns:p14="http://schemas.microsoft.com/office/powerpoint/2010/main" val="222925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Clinton knew everyone’s name</a:t>
            </a:r>
          </a:p>
          <a:p>
            <a:r>
              <a:rPr lang="en-US" altLang="en-US" dirty="0" smtClean="0"/>
              <a:t>Was a surprise winner in the election of 1992</a:t>
            </a:r>
          </a:p>
          <a:p>
            <a:r>
              <a:rPr lang="en-US" altLang="en-US" dirty="0" smtClean="0"/>
              <a:t>He could empathize with people</a:t>
            </a:r>
          </a:p>
          <a:p>
            <a:r>
              <a:rPr lang="en-US" altLang="en-US" dirty="0" smtClean="0"/>
              <a:t>He was a philanderer </a:t>
            </a:r>
          </a:p>
          <a:p>
            <a:endParaRPr lang="en-US" dirty="0"/>
          </a:p>
        </p:txBody>
      </p:sp>
      <p:sp>
        <p:nvSpPr>
          <p:cNvPr id="4" name="Slide Number Placeholder 3"/>
          <p:cNvSpPr>
            <a:spLocks noGrp="1"/>
          </p:cNvSpPr>
          <p:nvPr>
            <p:ph type="sldNum" sz="quarter" idx="10"/>
          </p:nvPr>
        </p:nvSpPr>
        <p:spPr/>
        <p:txBody>
          <a:bodyPr/>
          <a:lstStyle/>
          <a:p>
            <a:fld id="{39F2D761-2AA9-452E-988D-1FBA7C44A138}" type="slidenum">
              <a:rPr lang="en-US" smtClean="0"/>
              <a:t>5</a:t>
            </a:fld>
            <a:endParaRPr lang="en-US"/>
          </a:p>
        </p:txBody>
      </p:sp>
    </p:spTree>
    <p:extLst>
      <p:ext uri="{BB962C8B-B14F-4D97-AF65-F5344CB8AC3E}">
        <p14:creationId xmlns:p14="http://schemas.microsoft.com/office/powerpoint/2010/main" val="1960776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international trade. Canada, the United States, and Mexico joined in a free-trade zone. </a:t>
            </a:r>
            <a:endParaRPr lang="en-US" dirty="0"/>
          </a:p>
        </p:txBody>
      </p:sp>
      <p:sp>
        <p:nvSpPr>
          <p:cNvPr id="4" name="Slide Number Placeholder 3"/>
          <p:cNvSpPr>
            <a:spLocks noGrp="1"/>
          </p:cNvSpPr>
          <p:nvPr>
            <p:ph type="sldNum" sz="quarter" idx="10"/>
          </p:nvPr>
        </p:nvSpPr>
        <p:spPr/>
        <p:txBody>
          <a:bodyPr/>
          <a:lstStyle/>
          <a:p>
            <a:fld id="{39F2D761-2AA9-452E-988D-1FBA7C44A138}" type="slidenum">
              <a:rPr lang="en-US" smtClean="0"/>
              <a:t>7</a:t>
            </a:fld>
            <a:endParaRPr lang="en-US"/>
          </a:p>
        </p:txBody>
      </p:sp>
    </p:spTree>
    <p:extLst>
      <p:ext uri="{BB962C8B-B14F-4D97-AF65-F5344CB8AC3E}">
        <p14:creationId xmlns:p14="http://schemas.microsoft.com/office/powerpoint/2010/main" val="1405693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D761-2AA9-452E-988D-1FBA7C44A138}" type="slidenum">
              <a:rPr lang="en-US" smtClean="0"/>
              <a:t>8</a:t>
            </a:fld>
            <a:endParaRPr lang="en-US"/>
          </a:p>
        </p:txBody>
      </p:sp>
    </p:spTree>
    <p:extLst>
      <p:ext uri="{BB962C8B-B14F-4D97-AF65-F5344CB8AC3E}">
        <p14:creationId xmlns:p14="http://schemas.microsoft.com/office/powerpoint/2010/main" val="402509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0217B9-8D05-414C-BB38-EA790E7FCE99}" type="slidenum">
              <a:rPr lang="en-US" altLang="en-US" sz="1200">
                <a:solidFill>
                  <a:prstClr val="black"/>
                </a:solidFill>
              </a:rPr>
              <a:pPr eaLnBrk="1" hangingPunct="1"/>
              <a:t>20</a:t>
            </a:fld>
            <a:endParaRPr lang="en-US" altLang="en-US" sz="1200">
              <a:solidFill>
                <a:prstClr val="black"/>
              </a:solidFill>
            </a:endParaRPr>
          </a:p>
        </p:txBody>
      </p:sp>
    </p:spTree>
    <p:extLst>
      <p:ext uri="{BB962C8B-B14F-4D97-AF65-F5344CB8AC3E}">
        <p14:creationId xmlns:p14="http://schemas.microsoft.com/office/powerpoint/2010/main" val="248533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international trade. Canada, the United States, and Mexico joined in a free-trade zone. </a:t>
            </a:r>
            <a:endParaRPr lang="en-US" dirty="0"/>
          </a:p>
        </p:txBody>
      </p:sp>
      <p:sp>
        <p:nvSpPr>
          <p:cNvPr id="4" name="Slide Number Placeholder 3"/>
          <p:cNvSpPr>
            <a:spLocks noGrp="1"/>
          </p:cNvSpPr>
          <p:nvPr>
            <p:ph type="sldNum" sz="quarter" idx="10"/>
          </p:nvPr>
        </p:nvSpPr>
        <p:spPr/>
        <p:txBody>
          <a:bodyPr/>
          <a:lstStyle/>
          <a:p>
            <a:fld id="{39F2D761-2AA9-452E-988D-1FBA7C44A13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405693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2800" dirty="0" smtClean="0"/>
              <a:t>Knowing the problem existed.</a:t>
            </a:r>
          </a:p>
          <a:p>
            <a:pPr marL="800100" lvl="1" indent="-342900">
              <a:lnSpc>
                <a:spcPct val="90000"/>
              </a:lnSpc>
              <a:buFont typeface="Arial" panose="020B0604020202020204" pitchFamily="34" charset="0"/>
              <a:buChar char="•"/>
            </a:pPr>
            <a:r>
              <a:rPr lang="en-US" altLang="en-US" sz="2400" dirty="0" smtClean="0"/>
              <a:t>U.S. GAO, 1976, 1982.</a:t>
            </a:r>
          </a:p>
          <a:p>
            <a:pPr marL="800100" lvl="1" indent="-342900">
              <a:lnSpc>
                <a:spcPct val="90000"/>
              </a:lnSpc>
              <a:buFont typeface="Arial" panose="020B0604020202020204" pitchFamily="34" charset="0"/>
              <a:buChar char="•"/>
            </a:pPr>
            <a:r>
              <a:rPr lang="en-US" altLang="en-US" sz="2400" dirty="0" smtClean="0"/>
              <a:t>New Orleans Times Picayune June 23-27,2002.</a:t>
            </a:r>
          </a:p>
          <a:p>
            <a:pPr marL="800100" lvl="1" indent="-342900">
              <a:lnSpc>
                <a:spcPct val="90000"/>
              </a:lnSpc>
              <a:buFont typeface="Arial" panose="020B0604020202020204" pitchFamily="34" charset="0"/>
              <a:buChar char="•"/>
            </a:pPr>
            <a:r>
              <a:rPr lang="en-US" altLang="en-US" sz="2400" dirty="0" smtClean="0"/>
              <a:t>Civil Engineering Magazine, 2003.</a:t>
            </a:r>
          </a:p>
          <a:p>
            <a:pPr marL="800100" lvl="1" indent="-342900">
              <a:lnSpc>
                <a:spcPct val="90000"/>
              </a:lnSpc>
              <a:buFont typeface="Arial" panose="020B0604020202020204" pitchFamily="34" charset="0"/>
              <a:buChar char="•"/>
            </a:pPr>
            <a:r>
              <a:rPr lang="en-US" altLang="en-US" sz="2400" dirty="0" smtClean="0"/>
              <a:t>National Geographic October 2004.</a:t>
            </a:r>
          </a:p>
          <a:p>
            <a:pPr marL="800100" lvl="1" indent="-342900">
              <a:lnSpc>
                <a:spcPct val="90000"/>
              </a:lnSpc>
              <a:buFont typeface="Arial" panose="020B0604020202020204" pitchFamily="34" charset="0"/>
              <a:buChar char="•"/>
            </a:pPr>
            <a:r>
              <a:rPr lang="en-US" altLang="en-US" sz="2400" dirty="0" smtClean="0"/>
              <a:t>FEMA, </a:t>
            </a:r>
            <a:r>
              <a:rPr lang="en-US" altLang="en-US" sz="2400" dirty="0" err="1" smtClean="0"/>
              <a:t>Allbaugh</a:t>
            </a:r>
            <a:r>
              <a:rPr lang="en-US" altLang="en-US" sz="2400" dirty="0" smtClean="0"/>
              <a:t>, three most likely disasters (New Orleans, California, New York), 2001.</a:t>
            </a:r>
          </a:p>
          <a:p>
            <a:pPr marL="800100" lvl="1" indent="-342900">
              <a:lnSpc>
                <a:spcPct val="90000"/>
              </a:lnSpc>
              <a:buFont typeface="Arial" panose="020B0604020202020204" pitchFamily="34" charset="0"/>
              <a:buChar char="•"/>
            </a:pPr>
            <a:r>
              <a:rPr lang="en-US" altLang="en-US" sz="2400" dirty="0" smtClean="0"/>
              <a:t>FEMA, Hurricane Pam simulation, 2004.</a:t>
            </a:r>
          </a:p>
          <a:p>
            <a:endParaRPr lang="en-US" dirty="0"/>
          </a:p>
        </p:txBody>
      </p:sp>
      <p:sp>
        <p:nvSpPr>
          <p:cNvPr id="4" name="Slide Number Placeholder 3"/>
          <p:cNvSpPr>
            <a:spLocks noGrp="1"/>
          </p:cNvSpPr>
          <p:nvPr>
            <p:ph type="sldNum" sz="quarter" idx="10"/>
          </p:nvPr>
        </p:nvSpPr>
        <p:spPr/>
        <p:txBody>
          <a:bodyPr/>
          <a:lstStyle/>
          <a:p>
            <a:fld id="{39F2D761-2AA9-452E-988D-1FBA7C44A138}" type="slidenum">
              <a:rPr lang="en-US" smtClean="0"/>
              <a:t>31</a:t>
            </a:fld>
            <a:endParaRPr lang="en-US"/>
          </a:p>
        </p:txBody>
      </p:sp>
    </p:spTree>
    <p:extLst>
      <p:ext uri="{BB962C8B-B14F-4D97-AF65-F5344CB8AC3E}">
        <p14:creationId xmlns:p14="http://schemas.microsoft.com/office/powerpoint/2010/main" val="333758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international trade. Canada, the United States, and Mexico joined in a free-trade zone. </a:t>
            </a:r>
            <a:endParaRPr lang="en-US" dirty="0"/>
          </a:p>
        </p:txBody>
      </p:sp>
      <p:sp>
        <p:nvSpPr>
          <p:cNvPr id="4" name="Slide Number Placeholder 3"/>
          <p:cNvSpPr>
            <a:spLocks noGrp="1"/>
          </p:cNvSpPr>
          <p:nvPr>
            <p:ph type="sldNum" sz="quarter" idx="10"/>
          </p:nvPr>
        </p:nvSpPr>
        <p:spPr/>
        <p:txBody>
          <a:bodyPr/>
          <a:lstStyle/>
          <a:p>
            <a:fld id="{39F2D761-2AA9-452E-988D-1FBA7C44A13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405693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199B79-BA60-4A38-AF93-4A016531AF5F}"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09995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BAFE00-650B-411A-BD3E-C865A783297C}"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4D87D2-B0B3-4E32-AD51-F69ED781880A}" type="slidenum">
              <a:rPr lang="en-US" smtClean="0"/>
              <a:t>‹#›</a:t>
            </a:fld>
            <a:endParaRPr lang="en-US"/>
          </a:p>
        </p:txBody>
      </p:sp>
    </p:spTree>
    <p:extLst>
      <p:ext uri="{BB962C8B-B14F-4D97-AF65-F5344CB8AC3E}">
        <p14:creationId xmlns:p14="http://schemas.microsoft.com/office/powerpoint/2010/main" val="4137965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BAFE00-650B-411A-BD3E-C865A783297C}"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4D87D2-B0B3-4E32-AD51-F69ED781880A}" type="slidenum">
              <a:rPr lang="en-US" smtClean="0"/>
              <a:t>‹#›</a:t>
            </a:fld>
            <a:endParaRPr lang="en-US"/>
          </a:p>
        </p:txBody>
      </p:sp>
    </p:spTree>
    <p:extLst>
      <p:ext uri="{BB962C8B-B14F-4D97-AF65-F5344CB8AC3E}">
        <p14:creationId xmlns:p14="http://schemas.microsoft.com/office/powerpoint/2010/main" val="3128362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7613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8524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175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1519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88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5193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1533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1160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9813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38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BAFE00-650B-411A-BD3E-C865A783297C}"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4D87D2-B0B3-4E32-AD51-F69ED781880A}" type="slidenum">
              <a:rPr lang="en-US" smtClean="0"/>
              <a:t>‹#›</a:t>
            </a:fld>
            <a:endParaRPr lang="en-US"/>
          </a:p>
        </p:txBody>
      </p:sp>
    </p:spTree>
    <p:extLst>
      <p:ext uri="{BB962C8B-B14F-4D97-AF65-F5344CB8AC3E}">
        <p14:creationId xmlns:p14="http://schemas.microsoft.com/office/powerpoint/2010/main" val="21378134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1557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5123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282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7759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3151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3978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283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2829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4515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07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BC15DC-3239-400A-ACD3-29A6133212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2439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5539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4312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4862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4364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5819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5357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668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6367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120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927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B67231-3D7A-45FD-AC51-1CE2AAC69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014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4538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1505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453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639F47-0B9D-456E-ADA2-D162998C76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568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F33DA9-817B-4945-BEFA-8B2AA60AAE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559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D757D4-E4AB-4A67-B68A-75BC719D6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2704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2B345E-55F3-4E1A-9A05-7346FA664F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6344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3EC691-3F17-44E8-B3E2-EAF570CC0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963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54F138-F5C1-4C18-AD9E-0354BA8C7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168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BAFE00-650B-411A-BD3E-C865A783297C}"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4D87D2-B0B3-4E32-AD51-F69ED781880A}" type="slidenum">
              <a:rPr lang="en-US" smtClean="0"/>
              <a:t>‹#›</a:t>
            </a:fld>
            <a:endParaRPr lang="en-US"/>
          </a:p>
        </p:txBody>
      </p:sp>
    </p:spTree>
    <p:extLst>
      <p:ext uri="{BB962C8B-B14F-4D97-AF65-F5344CB8AC3E}">
        <p14:creationId xmlns:p14="http://schemas.microsoft.com/office/powerpoint/2010/main" val="1829462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0E2EF0-9720-4589-974A-18F0F1EDAE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60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4A3DF-B02A-4808-AD55-2118738C07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771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BD933F-1C9B-4DC9-BEFA-01BC7BCD6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791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6B1F8A-3894-AB41-B5B3-AA564E316A4D}"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285C2-DD65-A94D-91AF-221B756DA0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3622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6B1F8A-3894-AB41-B5B3-AA564E316A4D}"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285C2-DD65-A94D-91AF-221B756DA0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682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6B1F8A-3894-AB41-B5B3-AA564E316A4D}"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285C2-DD65-A94D-91AF-221B756DA0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976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6B1F8A-3894-AB41-B5B3-AA564E316A4D}"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285C2-DD65-A94D-91AF-221B756DA0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173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6B1F8A-3894-AB41-B5B3-AA564E316A4D}" type="datetimeFigureOut">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B285C2-DD65-A94D-91AF-221B756DA0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053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6B1F8A-3894-AB41-B5B3-AA564E316A4D}" type="datetimeFigureOut">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B285C2-DD65-A94D-91AF-221B756DA0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791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B1F8A-3894-AB41-B5B3-AA564E316A4D}" type="datetimeFigureOut">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B285C2-DD65-A94D-91AF-221B756DA0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039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BAFE00-650B-411A-BD3E-C865A783297C}"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4D87D2-B0B3-4E32-AD51-F69ED781880A}" type="slidenum">
              <a:rPr lang="en-US" smtClean="0"/>
              <a:t>‹#›</a:t>
            </a:fld>
            <a:endParaRPr lang="en-US"/>
          </a:p>
        </p:txBody>
      </p:sp>
    </p:spTree>
    <p:extLst>
      <p:ext uri="{BB962C8B-B14F-4D97-AF65-F5344CB8AC3E}">
        <p14:creationId xmlns:p14="http://schemas.microsoft.com/office/powerpoint/2010/main" val="1153191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6B1F8A-3894-AB41-B5B3-AA564E316A4D}"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285C2-DD65-A94D-91AF-221B756DA0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960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6B1F8A-3894-AB41-B5B3-AA564E316A4D}"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285C2-DD65-A94D-91AF-221B756DA0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39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6B1F8A-3894-AB41-B5B3-AA564E316A4D}"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285C2-DD65-A94D-91AF-221B756DA0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786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6B1F8A-3894-AB41-B5B3-AA564E316A4D}"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285C2-DD65-A94D-91AF-221B756DA0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300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332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459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506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3320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683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BAFE00-650B-411A-BD3E-C865A783297C}"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4D87D2-B0B3-4E32-AD51-F69ED781880A}" type="slidenum">
              <a:rPr lang="en-US" smtClean="0"/>
              <a:t>‹#›</a:t>
            </a:fld>
            <a:endParaRPr lang="en-US"/>
          </a:p>
        </p:txBody>
      </p:sp>
    </p:spTree>
    <p:extLst>
      <p:ext uri="{BB962C8B-B14F-4D97-AF65-F5344CB8AC3E}">
        <p14:creationId xmlns:p14="http://schemas.microsoft.com/office/powerpoint/2010/main" val="3515372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830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385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1244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736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91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424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524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752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363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974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BAFE00-650B-411A-BD3E-C865A783297C}" type="datetimeFigureOut">
              <a:rPr lang="en-US" smtClean="0"/>
              <a:t>5/14/2019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4D87D2-B0B3-4E32-AD51-F69ED781880A}" type="slidenum">
              <a:rPr lang="en-US" smtClean="0"/>
              <a:t>‹#›</a:t>
            </a:fld>
            <a:endParaRPr lang="en-US"/>
          </a:p>
        </p:txBody>
      </p:sp>
    </p:spTree>
    <p:extLst>
      <p:ext uri="{BB962C8B-B14F-4D97-AF65-F5344CB8AC3E}">
        <p14:creationId xmlns:p14="http://schemas.microsoft.com/office/powerpoint/2010/main" val="42397916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090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323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596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545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872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122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966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3761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015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77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BAFE00-650B-411A-BD3E-C865A783297C}" type="datetimeFigureOut">
              <a:rPr lang="en-US" smtClean="0"/>
              <a:t>5/14/2019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4D87D2-B0B3-4E32-AD51-F69ED781880A}" type="slidenum">
              <a:rPr lang="en-US" smtClean="0"/>
              <a:t>‹#›</a:t>
            </a:fld>
            <a:endParaRPr lang="en-US"/>
          </a:p>
        </p:txBody>
      </p:sp>
    </p:spTree>
    <p:extLst>
      <p:ext uri="{BB962C8B-B14F-4D97-AF65-F5344CB8AC3E}">
        <p14:creationId xmlns:p14="http://schemas.microsoft.com/office/powerpoint/2010/main" val="1540225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045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064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335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605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302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810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56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6991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46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87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AFE00-650B-411A-BD3E-C865A783297C}" type="datetimeFigureOut">
              <a:rPr lang="en-US" smtClean="0"/>
              <a:t>5/14/2019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4D87D2-B0B3-4E32-AD51-F69ED781880A}" type="slidenum">
              <a:rPr lang="en-US" smtClean="0"/>
              <a:t>‹#›</a:t>
            </a:fld>
            <a:endParaRPr lang="en-US"/>
          </a:p>
        </p:txBody>
      </p:sp>
    </p:spTree>
    <p:extLst>
      <p:ext uri="{BB962C8B-B14F-4D97-AF65-F5344CB8AC3E}">
        <p14:creationId xmlns:p14="http://schemas.microsoft.com/office/powerpoint/2010/main" val="28303962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1185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172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183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449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8749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469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7069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6548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9992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536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BAFE00-650B-411A-BD3E-C865A783297C}"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4D87D2-B0B3-4E32-AD51-F69ED781880A}" type="slidenum">
              <a:rPr lang="en-US" smtClean="0"/>
              <a:t>‹#›</a:t>
            </a:fld>
            <a:endParaRPr lang="en-US"/>
          </a:p>
        </p:txBody>
      </p:sp>
    </p:spTree>
    <p:extLst>
      <p:ext uri="{BB962C8B-B14F-4D97-AF65-F5344CB8AC3E}">
        <p14:creationId xmlns:p14="http://schemas.microsoft.com/office/powerpoint/2010/main" val="29216467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981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214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7350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8199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7154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2627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6855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235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0694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485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BAFE00-650B-411A-BD3E-C865A783297C}"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4D87D2-B0B3-4E32-AD51-F69ED781880A}" type="slidenum">
              <a:rPr lang="en-US" smtClean="0"/>
              <a:t>‹#›</a:t>
            </a:fld>
            <a:endParaRPr lang="en-US"/>
          </a:p>
        </p:txBody>
      </p:sp>
    </p:spTree>
    <p:extLst>
      <p:ext uri="{BB962C8B-B14F-4D97-AF65-F5344CB8AC3E}">
        <p14:creationId xmlns:p14="http://schemas.microsoft.com/office/powerpoint/2010/main" val="1952604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3046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8420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3385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4506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0735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5113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1634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5178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3782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711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AFE00-650B-411A-BD3E-C865A783297C}" type="datetimeFigureOut">
              <a:rPr lang="en-US" smtClean="0"/>
              <a:t>5/14/2019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D87D2-B0B3-4E32-AD51-F69ED781880A}" type="slidenum">
              <a:rPr lang="en-US" smtClean="0"/>
              <a:t>‹#›</a:t>
            </a:fld>
            <a:endParaRPr lang="en-US"/>
          </a:p>
        </p:txBody>
      </p:sp>
    </p:spTree>
    <p:extLst>
      <p:ext uri="{BB962C8B-B14F-4D97-AF65-F5344CB8AC3E}">
        <p14:creationId xmlns:p14="http://schemas.microsoft.com/office/powerpoint/2010/main" val="1230318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2871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19389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67590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50000">
              <a:schemeClr val="bg1"/>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C4F92782-6D8A-487B-BEB2-665C226A2E1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98956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A6B1F8A-3894-AB41-B5B3-AA564E316A4D}" type="datetimeFigureOut">
              <a:rPr lang="en-US" smtClean="0">
                <a:solidFill>
                  <a:prstClr val="black">
                    <a:tint val="75000"/>
                  </a:prstClr>
                </a:solidFill>
              </a:rPr>
              <a:pPr defTabSz="457200"/>
              <a:t>5/14/2019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5B285C2-DD65-A94D-91AF-221B756DA06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0823577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06762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99199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4760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66810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05746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28E93-AD52-44CC-8D00-ED18415669FC}" type="datetimeFigureOut">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7BB24-7D51-4CBA-8510-1E1D6FFBDE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1581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hyperlink" Target="https://www.youtube.com/watch?v=W9H3gvnN468&amp;ab_channel=TED-Ed" TargetMode="Externa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7.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6.jpeg"/><Relationship Id="rId4" Type="http://schemas.openxmlformats.org/officeDocument/2006/relationships/image" Target="../media/image71.png"/><Relationship Id="rId9" Type="http://schemas.openxmlformats.org/officeDocument/2006/relationships/hyperlink" Target="https://www.youtube.com/watch?v=I-YOtwUv4bA&amp;ab_channel=CBSNew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jpeg"/><Relationship Id="rId1" Type="http://schemas.openxmlformats.org/officeDocument/2006/relationships/slideLayout" Target="../slideLayouts/slideLayout35.xml"/><Relationship Id="rId6" Type="http://schemas.microsoft.com/office/2007/relationships/hdphoto" Target="../media/hdphoto5.wdp"/><Relationship Id="rId5" Type="http://schemas.openxmlformats.org/officeDocument/2006/relationships/image" Target="../media/image88.png"/><Relationship Id="rId4" Type="http://schemas.openxmlformats.org/officeDocument/2006/relationships/hyperlink" Target="https://www.youtube.com/watch?v=IE-OCDexYrU"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0.png"/><Relationship Id="rId7" Type="http://schemas.openxmlformats.org/officeDocument/2006/relationships/hyperlink" Target="https://www.aclu.org/infographic/guantanamo-numbers?redirect=national-security/guantanamo-numbers" TargetMode="External"/><Relationship Id="rId2" Type="http://schemas.openxmlformats.org/officeDocument/2006/relationships/image" Target="../media/image89.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1.png"/><Relationship Id="rId4" Type="http://schemas.microsoft.com/office/2007/relationships/hdphoto" Target="../media/hdphoto6.wdp"/><Relationship Id="rId9" Type="http://schemas.microsoft.com/office/2007/relationships/hdphoto" Target="../media/hdphoto8.wdp"/></Relationships>
</file>

<file path=ppt/slides/_rels/slide4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3.png"/><Relationship Id="rId7" Type="http://schemas.openxmlformats.org/officeDocument/2006/relationships/image" Target="../media/image92.pn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hyperlink" Target="http://abcnews.go.com/Politics/OTUS/fullpage/illegal-immigration-numbers-16580924" TargetMode="External"/><Relationship Id="rId5" Type="http://schemas.openxmlformats.org/officeDocument/2006/relationships/image" Target="../media/image94.png"/><Relationship Id="rId4" Type="http://schemas.microsoft.com/office/2007/relationships/hdphoto" Target="../media/hdphoto9.wdp"/></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6.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8.xml"/><Relationship Id="rId5" Type="http://schemas.microsoft.com/office/2007/relationships/hdphoto" Target="../media/hdphoto10.wdp"/><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2.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3.xml"/><Relationship Id="rId5" Type="http://schemas.openxmlformats.org/officeDocument/2006/relationships/image" Target="../media/image115.pn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youtube.com/watch?v=L60oR6bvN34&amp;ab_channel=bubblegumxpopper"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www.ted.com/talks/monica_lewinsky_the_price_of_shame?language=en" TargetMode="Externa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dn.theatlantic.com/assets/media/img/2015/05/21/lede/1920.jpg?GE2DGMRSGM4TEMJYFY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6282"/>
            <a:ext cx="9144000" cy="56435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000" y1="78333" x2="52833" y2="78000"/>
                        <a14:foregroundMark x1="39667" y1="69000" x2="57833" y2="65833"/>
                        <a14:foregroundMark x1="44500" y1="59667" x2="44500" y2="59667"/>
                        <a14:foregroundMark x1="42333" y1="56500" x2="63333" y2="56167"/>
                        <a14:foregroundMark x1="44333" y1="42000" x2="53333" y2="43000"/>
                        <a14:foregroundMark x1="44333" y1="47833" x2="60500" y2="47833"/>
                        <a14:foregroundMark x1="69667" y1="70500" x2="77667" y2="56667"/>
                        <a14:foregroundMark x1="26500" y1="34667" x2="36500" y2="25167"/>
                        <a14:foregroundMark x1="41333" y1="24000" x2="50667" y2="22500"/>
                        <a14:foregroundMark x1="55500" y1="22667" x2="63500" y2="26500"/>
                        <a14:foregroundMark x1="66667" y1="27833" x2="73667" y2="35333"/>
                        <a14:foregroundMark x1="74833" y1="37333" x2="78167" y2="49333"/>
                        <a14:foregroundMark x1="23500" y1="57000" x2="29667" y2="69667"/>
                      </a14:backgroundRemoval>
                    </a14:imgEffect>
                  </a14:imgLayer>
                </a14:imgProps>
              </a:ext>
            </a:extLst>
          </a:blip>
          <a:stretch>
            <a:fillRect/>
          </a:stretch>
        </p:blipFill>
        <p:spPr>
          <a:xfrm>
            <a:off x="4114800" y="5573689"/>
            <a:ext cx="1732553" cy="1557919"/>
          </a:xfrm>
          <a:prstGeom prst="rect">
            <a:avLst/>
          </a:prstGeom>
        </p:spPr>
      </p:pic>
      <p:sp>
        <p:nvSpPr>
          <p:cNvPr id="2" name="TextBox 1"/>
          <p:cNvSpPr txBox="1"/>
          <p:nvPr/>
        </p:nvSpPr>
        <p:spPr>
          <a:xfrm>
            <a:off x="2133600" y="4876800"/>
            <a:ext cx="4724400" cy="830997"/>
          </a:xfrm>
          <a:prstGeom prst="rect">
            <a:avLst/>
          </a:prstGeom>
          <a:noFill/>
        </p:spPr>
        <p:txBody>
          <a:bodyPr wrap="square" rtlCol="0">
            <a:spAutoFit/>
          </a:bodyPr>
          <a:lstStyle/>
          <a:p>
            <a:pPr algn="ctr"/>
            <a:r>
              <a:rPr lang="en-US" sz="2400" dirty="0" smtClean="0">
                <a:solidFill>
                  <a:schemeClr val="bg1"/>
                </a:solidFill>
                <a:latin typeface="Aharoni" panose="02010803020104030203" pitchFamily="2" charset="-79"/>
                <a:cs typeface="Aharoni" panose="02010803020104030203" pitchFamily="2" charset="-79"/>
              </a:rPr>
              <a:t>What have you heard about his presidency so far?</a:t>
            </a:r>
            <a:endParaRPr lang="en-US" sz="2400" dirty="0">
              <a:solidFill>
                <a:schemeClr val="bg1"/>
              </a:solidFill>
              <a:latin typeface="Aharoni" panose="02010803020104030203" pitchFamily="2" charset="-79"/>
              <a:cs typeface="Aharoni" panose="02010803020104030203" pitchFamily="2" charset="-79"/>
            </a:endParaRPr>
          </a:p>
        </p:txBody>
      </p:sp>
      <p:sp>
        <p:nvSpPr>
          <p:cNvPr id="8" name="TextBox 7"/>
          <p:cNvSpPr txBox="1"/>
          <p:nvPr/>
        </p:nvSpPr>
        <p:spPr>
          <a:xfrm>
            <a:off x="2263906" y="100754"/>
            <a:ext cx="4724400" cy="110799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haroni" panose="02010803020104030203" pitchFamily="2" charset="-79"/>
                <a:cs typeface="Aharoni" panose="02010803020104030203" pitchFamily="2" charset="-79"/>
              </a:rPr>
              <a:t>Bell Ringer</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9" name="TextBox 8"/>
          <p:cNvSpPr txBox="1"/>
          <p:nvPr/>
        </p:nvSpPr>
        <p:spPr>
          <a:xfrm>
            <a:off x="1143000" y="5798650"/>
            <a:ext cx="6950206" cy="110799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Barack      </a:t>
            </a:r>
            <a:r>
              <a:rPr lang="en-US" sz="6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bama</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34498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g.fastcompany.net/multisite_files/fastcompany/poster/2013/08/3015345-poster-p-is-someone-on-capitol-hill-tweaking-edward-snowdens-wikipedia-page.jpg"/>
          <p:cNvPicPr>
            <a:picLocks noChangeAspect="1" noChangeArrowheads="1"/>
          </p:cNvPicPr>
          <p:nvPr/>
        </p:nvPicPr>
        <p:blipFill rotWithShape="1">
          <a:blip r:embed="rId2">
            <a:extLst>
              <a:ext uri="{28A0092B-C50C-407E-A947-70E740481C1C}">
                <a14:useLocalDpi xmlns:a14="http://schemas.microsoft.com/office/drawing/2010/main" val="0"/>
              </a:ext>
            </a:extLst>
          </a:blip>
          <a:srcRect l="31221" b="8397"/>
          <a:stretch/>
        </p:blipFill>
        <p:spPr bwMode="auto">
          <a:xfrm>
            <a:off x="-1" y="0"/>
            <a:ext cx="917170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0782"/>
            <a:ext cx="8229600" cy="1143000"/>
          </a:xfrm>
        </p:spPr>
        <p:txBody>
          <a:bodyPr>
            <a:noAutofit/>
          </a:bodyPr>
          <a:lstStyle/>
          <a:p>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4">
                      <a:satMod val="175000"/>
                      <a:alpha val="40000"/>
                    </a:schemeClr>
                  </a:glow>
                  <a:outerShdw blurRad="41275" dist="12700" dir="12000000" algn="tl" rotWithShape="0">
                    <a:srgbClr val="000000">
                      <a:alpha val="40000"/>
                    </a:srgbClr>
                  </a:outerShdw>
                </a:effectLst>
                <a:latin typeface="Aharoni" panose="02010803020104030203" pitchFamily="2" charset="-79"/>
                <a:cs typeface="Aharoni" panose="02010803020104030203" pitchFamily="2" charset="-79"/>
              </a:rPr>
              <a:t>Hillary Rodham Clinton</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4">
                    <a:satMod val="175000"/>
                    <a:alpha val="40000"/>
                  </a:schemeClr>
                </a:glow>
                <a:outerShdw blurRad="41275" dist="12700" dir="12000000" algn="tl" rotWithShape="0">
                  <a:srgbClr val="000000">
                    <a:alpha val="40000"/>
                  </a:srgbClr>
                </a:outerShdw>
              </a:effectLst>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457200" y="1371600"/>
            <a:ext cx="4876800" cy="5334000"/>
          </a:xfrm>
          <a:effectLst>
            <a:glow rad="368300">
              <a:schemeClr val="tx1"/>
            </a:glow>
          </a:effectLst>
        </p:spPr>
        <p:txBody>
          <a:bodyPr>
            <a:normAutofit fontScale="92500" lnSpcReduction="10000"/>
          </a:bodyPr>
          <a:lstStyle/>
          <a:p>
            <a:r>
              <a:rPr lang="en-US" dirty="0" smtClean="0">
                <a:solidFill>
                  <a:schemeClr val="bg1"/>
                </a:solidFill>
                <a:effectLst>
                  <a:glow rad="152400">
                    <a:schemeClr val="tx1"/>
                  </a:glow>
                </a:effectLst>
              </a:rPr>
              <a:t>Former US Secretary of State, US Senator, 1</a:t>
            </a:r>
            <a:r>
              <a:rPr lang="en-US" baseline="30000" dirty="0" smtClean="0">
                <a:solidFill>
                  <a:schemeClr val="bg1"/>
                </a:solidFill>
                <a:effectLst>
                  <a:glow rad="152400">
                    <a:schemeClr val="tx1"/>
                  </a:glow>
                </a:effectLst>
              </a:rPr>
              <a:t>st</a:t>
            </a:r>
            <a:r>
              <a:rPr lang="en-US" dirty="0" smtClean="0">
                <a:solidFill>
                  <a:schemeClr val="bg1"/>
                </a:solidFill>
                <a:effectLst>
                  <a:glow rad="152400">
                    <a:schemeClr val="tx1"/>
                  </a:glow>
                </a:effectLst>
              </a:rPr>
              <a:t> Lady of the USA</a:t>
            </a:r>
          </a:p>
          <a:p>
            <a:r>
              <a:rPr lang="en-US" dirty="0" smtClean="0">
                <a:solidFill>
                  <a:schemeClr val="bg1"/>
                </a:solidFill>
                <a:effectLst>
                  <a:glow rad="152400">
                    <a:schemeClr val="tx1"/>
                  </a:glow>
                </a:effectLst>
              </a:rPr>
              <a:t>Clinton visited more countries than any other Secretary of State</a:t>
            </a:r>
          </a:p>
          <a:p>
            <a:r>
              <a:rPr lang="en-US" dirty="0" smtClean="0">
                <a:solidFill>
                  <a:schemeClr val="bg1"/>
                </a:solidFill>
                <a:effectLst>
                  <a:glow rad="152400">
                    <a:schemeClr val="tx1"/>
                  </a:glow>
                </a:effectLst>
              </a:rPr>
              <a:t>Encourages empowerment of women everywhere</a:t>
            </a:r>
          </a:p>
          <a:p>
            <a:r>
              <a:rPr lang="en-US" dirty="0" smtClean="0">
                <a:solidFill>
                  <a:schemeClr val="bg1"/>
                </a:solidFill>
                <a:effectLst>
                  <a:glow rad="152400">
                    <a:schemeClr val="tx1"/>
                  </a:glow>
                </a:effectLst>
              </a:rPr>
              <a:t>Likely front runner for the Democratic Nominee for the next presidential election</a:t>
            </a:r>
          </a:p>
        </p:txBody>
      </p:sp>
      <p:pic>
        <p:nvPicPr>
          <p:cNvPr id="9218" name="Picture 2" descr="http://assets.makers.com/Hillary-Rodham-Clinton-Secretary-Of-State.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36" b="100000" l="10000" r="90000">
                        <a14:foregroundMark x1="38071" y1="88754" x2="41714" y2="99529"/>
                        <a14:foregroundMark x1="57619" y1="89697" x2="57619" y2="89697"/>
                        <a14:foregroundMark x1="57286" y1="93906" x2="57286" y2="93906"/>
                        <a14:foregroundMark x1="65548" y1="92054" x2="64881" y2="99529"/>
                        <a14:foregroundMark x1="51738" y1="31380" x2="54024" y2="38215"/>
                        <a14:foregroundMark x1="59086" y1="96770" x2="59086" y2="96770"/>
                        <a14:backgroundMark x1="73833" y1="56936" x2="75167" y2="98114"/>
                        <a14:backgroundMark x1="71524" y1="92963" x2="68524" y2="99529"/>
                      </a14:backgroundRemoval>
                    </a14:imgEffect>
                  </a14:imgLayer>
                </a14:imgProps>
              </a:ext>
              <a:ext uri="{28A0092B-C50C-407E-A947-70E740481C1C}">
                <a14:useLocalDpi xmlns:a14="http://schemas.microsoft.com/office/drawing/2010/main" val="0"/>
              </a:ext>
            </a:extLst>
          </a:blip>
          <a:srcRect/>
          <a:stretch>
            <a:fillRect/>
          </a:stretch>
        </p:blipFill>
        <p:spPr bwMode="auto">
          <a:xfrm>
            <a:off x="3144982" y="1072242"/>
            <a:ext cx="8181880" cy="5785758"/>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29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In 1992 who had the largest 3rd party votes in a presidential election? </a:t>
            </a:r>
            <a:endParaRPr lang="en-US" sz="3600" dirty="0">
              <a:solidFill>
                <a:prstClr val="white"/>
              </a:solidFill>
            </a:endParaRPr>
          </a:p>
        </p:txBody>
      </p:sp>
      <p:sp>
        <p:nvSpPr>
          <p:cNvPr id="7" name="Flowchart: Process 6"/>
          <p:cNvSpPr/>
          <p:nvPr/>
        </p:nvSpPr>
        <p:spPr>
          <a:xfrm>
            <a:off x="762000"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smtClean="0">
                <a:solidFill>
                  <a:prstClr val="black"/>
                </a:solidFill>
              </a:rPr>
              <a:t>Ross Perot</a:t>
            </a:r>
            <a:endParaRPr lang="en-US" sz="4400" dirty="0">
              <a:solidFill>
                <a:prstClr val="black"/>
              </a:solidFill>
            </a:endParaRPr>
          </a:p>
        </p:txBody>
      </p:sp>
    </p:spTree>
    <p:extLst>
      <p:ext uri="{BB962C8B-B14F-4D97-AF65-F5344CB8AC3E}">
        <p14:creationId xmlns:p14="http://schemas.microsoft.com/office/powerpoint/2010/main" val="195907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How was the national debt under Clinton? </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smtClean="0">
                <a:solidFill>
                  <a:prstClr val="black"/>
                </a:solidFill>
              </a:rPr>
              <a:t>Surplus- $236 billion</a:t>
            </a:r>
            <a:endParaRPr lang="en-US" sz="4400" dirty="0">
              <a:solidFill>
                <a:prstClr val="black"/>
              </a:solidFill>
            </a:endParaRPr>
          </a:p>
        </p:txBody>
      </p:sp>
    </p:spTree>
    <p:extLst>
      <p:ext uri="{BB962C8B-B14F-4D97-AF65-F5344CB8AC3E}">
        <p14:creationId xmlns:p14="http://schemas.microsoft.com/office/powerpoint/2010/main" val="103428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What was the result of NAFTA on American Trade?</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smtClean="0">
                <a:solidFill>
                  <a:prstClr val="black"/>
                </a:solidFill>
              </a:rPr>
              <a:t>Increased trade between N. American countries</a:t>
            </a:r>
            <a:endParaRPr lang="en-US" sz="4400" dirty="0">
              <a:solidFill>
                <a:prstClr val="black"/>
              </a:solidFill>
            </a:endParaRPr>
          </a:p>
        </p:txBody>
      </p:sp>
    </p:spTree>
    <p:extLst>
      <p:ext uri="{BB962C8B-B14F-4D97-AF65-F5344CB8AC3E}">
        <p14:creationId xmlns:p14="http://schemas.microsoft.com/office/powerpoint/2010/main" val="141872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What did Clinton do that was illegal that led to his impeachment?</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smtClean="0">
                <a:solidFill>
                  <a:prstClr val="black"/>
                </a:solidFill>
              </a:rPr>
              <a:t>Perjury- lied under oath</a:t>
            </a:r>
            <a:endParaRPr lang="en-US" sz="4400" dirty="0">
              <a:solidFill>
                <a:prstClr val="black"/>
              </a:solidFill>
            </a:endParaRPr>
          </a:p>
        </p:txBody>
      </p:sp>
    </p:spTree>
    <p:extLst>
      <p:ext uri="{BB962C8B-B14F-4D97-AF65-F5344CB8AC3E}">
        <p14:creationId xmlns:p14="http://schemas.microsoft.com/office/powerpoint/2010/main" val="328415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What did Clinton do that was illegal that led to his impeachment?</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smtClean="0">
                <a:solidFill>
                  <a:prstClr val="black"/>
                </a:solidFill>
              </a:rPr>
              <a:t>Perjury- lied under oath</a:t>
            </a:r>
            <a:endParaRPr lang="en-US" sz="4400" dirty="0">
              <a:solidFill>
                <a:prstClr val="black"/>
              </a:solidFill>
            </a:endParaRPr>
          </a:p>
        </p:txBody>
      </p:sp>
    </p:spTree>
    <p:extLst>
      <p:ext uri="{BB962C8B-B14F-4D97-AF65-F5344CB8AC3E}">
        <p14:creationId xmlns:p14="http://schemas.microsoft.com/office/powerpoint/2010/main" val="21593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85"/>
            <a:ext cx="9144000" cy="6849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3"/>
          <a:srcRect b="35810"/>
          <a:stretch/>
        </p:blipFill>
        <p:spPr>
          <a:xfrm>
            <a:off x="533400" y="152400"/>
            <a:ext cx="2251676" cy="2005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533400" y="2133600"/>
            <a:ext cx="22860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200" dirty="0">
                <a:solidFill>
                  <a:schemeClr val="tx1"/>
                </a:solidFill>
              </a:rPr>
              <a:t>90 </a:t>
            </a:r>
            <a:r>
              <a:rPr lang="en-US" sz="1200" dirty="0" smtClean="0">
                <a:solidFill>
                  <a:schemeClr val="tx1"/>
                </a:solidFill>
              </a:rPr>
              <a:t>million watched the verdict for the OJ Simpson Trial  </a:t>
            </a:r>
            <a:endParaRPr lang="en-US" sz="1200" dirty="0">
              <a:solidFill>
                <a:schemeClr val="tx1"/>
              </a:solidFill>
            </a:endParaRPr>
          </a:p>
        </p:txBody>
      </p:sp>
      <p:pic>
        <p:nvPicPr>
          <p:cNvPr id="9" name="Picture 8"/>
          <p:cNvPicPr>
            <a:picLocks noChangeAspect="1"/>
          </p:cNvPicPr>
          <p:nvPr/>
        </p:nvPicPr>
        <p:blipFill>
          <a:blip r:embed="rId4"/>
          <a:stretch>
            <a:fillRect/>
          </a:stretch>
        </p:blipFill>
        <p:spPr>
          <a:xfrm>
            <a:off x="3124200" y="3276600"/>
            <a:ext cx="2895600" cy="1895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rotWithShape="1">
          <a:blip r:embed="rId5"/>
          <a:srcRect l="20727"/>
          <a:stretch/>
        </p:blipFill>
        <p:spPr>
          <a:xfrm>
            <a:off x="533400" y="2667000"/>
            <a:ext cx="2232349"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3124200" y="5181600"/>
            <a:ext cx="29718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200" dirty="0" smtClean="0">
                <a:solidFill>
                  <a:srgbClr val="000000"/>
                </a:solidFill>
              </a:rPr>
              <a:t>Ice Skater Tanya Harding ordered hit men to break rival Nancy Kerrigan's leg</a:t>
            </a:r>
            <a:endParaRPr lang="en-US" sz="1200" dirty="0">
              <a:solidFill>
                <a:srgbClr val="000000"/>
              </a:solidFill>
            </a:endParaRPr>
          </a:p>
        </p:txBody>
      </p:sp>
      <p:pic>
        <p:nvPicPr>
          <p:cNvPr id="12" name="Picture 11"/>
          <p:cNvPicPr>
            <a:picLocks noChangeAspect="1"/>
          </p:cNvPicPr>
          <p:nvPr/>
        </p:nvPicPr>
        <p:blipFill>
          <a:blip r:embed="rId6"/>
          <a:stretch>
            <a:fillRect/>
          </a:stretch>
        </p:blipFill>
        <p:spPr>
          <a:xfrm>
            <a:off x="2971800" y="152400"/>
            <a:ext cx="2997200" cy="187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3124200" y="304800"/>
            <a:ext cx="3048000" cy="215444"/>
          </a:xfrm>
          <a:prstGeom prst="rect">
            <a:avLst/>
          </a:prstGeom>
        </p:spPr>
        <p:txBody>
          <a:bodyPr wrap="square">
            <a:spAutoFit/>
          </a:bodyPr>
          <a:lstStyle/>
          <a:p>
            <a:r>
              <a:rPr lang="en-US" sz="800" dirty="0" smtClean="0"/>
              <a:t>AJ-Spoof</a:t>
            </a:r>
            <a:endParaRPr lang="en-US" sz="800" dirty="0"/>
          </a:p>
        </p:txBody>
      </p:sp>
      <p:pic>
        <p:nvPicPr>
          <p:cNvPr id="14" name="Picture 13"/>
          <p:cNvPicPr>
            <a:picLocks noChangeAspect="1"/>
          </p:cNvPicPr>
          <p:nvPr/>
        </p:nvPicPr>
        <p:blipFill>
          <a:blip r:embed="rId7"/>
          <a:stretch>
            <a:fillRect/>
          </a:stretch>
        </p:blipFill>
        <p:spPr>
          <a:xfrm>
            <a:off x="6172200" y="152400"/>
            <a:ext cx="2895600" cy="2280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2971800" y="1981200"/>
            <a:ext cx="3048000" cy="83099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200" dirty="0" smtClean="0">
                <a:solidFill>
                  <a:srgbClr val="000000"/>
                </a:solidFill>
              </a:rPr>
              <a:t>When Apple </a:t>
            </a:r>
            <a:r>
              <a:rPr lang="en-US" sz="1200" dirty="0">
                <a:solidFill>
                  <a:srgbClr val="000000"/>
                </a:solidFill>
              </a:rPr>
              <a:t>was within days of bankruptcy, Bill Gates announced that Microsoft would throw Steve Jobs’ </a:t>
            </a:r>
            <a:r>
              <a:rPr lang="en-US" sz="1200" dirty="0" smtClean="0">
                <a:solidFill>
                  <a:srgbClr val="000000"/>
                </a:solidFill>
              </a:rPr>
              <a:t>company </a:t>
            </a:r>
            <a:r>
              <a:rPr lang="en-US" sz="1200" dirty="0">
                <a:solidFill>
                  <a:srgbClr val="000000"/>
                </a:solidFill>
              </a:rPr>
              <a:t>a financial lifeline to the tune of a $150 million investment.</a:t>
            </a:r>
          </a:p>
        </p:txBody>
      </p:sp>
      <p:sp>
        <p:nvSpPr>
          <p:cNvPr id="7" name="Rectangle 6"/>
          <p:cNvSpPr/>
          <p:nvPr/>
        </p:nvSpPr>
        <p:spPr>
          <a:xfrm>
            <a:off x="6172200" y="1981201"/>
            <a:ext cx="2895600" cy="138499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200" dirty="0">
                <a:solidFill>
                  <a:srgbClr val="000000"/>
                </a:solidFill>
              </a:rPr>
              <a:t>The Rodney King verdict and L.A. </a:t>
            </a:r>
            <a:r>
              <a:rPr lang="en-US" sz="1200" dirty="0" smtClean="0">
                <a:solidFill>
                  <a:srgbClr val="000000"/>
                </a:solidFill>
              </a:rPr>
              <a:t>Riots- The </a:t>
            </a:r>
            <a:r>
              <a:rPr lang="en-US" sz="1200" dirty="0">
                <a:solidFill>
                  <a:srgbClr val="000000"/>
                </a:solidFill>
              </a:rPr>
              <a:t>three days of disorder killed 55 people, injured almost 2,000, led to 7,000 arrests, and caused nearly $1 billion in property damage, including the burnings of nearly 4,000 buildings.</a:t>
            </a:r>
          </a:p>
          <a:p>
            <a:pPr algn="ctr"/>
            <a:r>
              <a:rPr lang="en-US" sz="1200" dirty="0" smtClean="0"/>
              <a:t>  </a:t>
            </a:r>
            <a:endParaRPr lang="en-US" sz="1200" dirty="0"/>
          </a:p>
        </p:txBody>
      </p:sp>
      <p:sp>
        <p:nvSpPr>
          <p:cNvPr id="16" name="Rectangle 15"/>
          <p:cNvSpPr/>
          <p:nvPr/>
        </p:nvSpPr>
        <p:spPr>
          <a:xfrm>
            <a:off x="457200" y="5410200"/>
            <a:ext cx="2286000" cy="83099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200" dirty="0" smtClean="0">
                <a:solidFill>
                  <a:schemeClr val="tx1"/>
                </a:solidFill>
              </a:rPr>
              <a:t>Biggie Smalls &amp; </a:t>
            </a:r>
            <a:r>
              <a:rPr lang="en-US" sz="1200" dirty="0" err="1" smtClean="0">
                <a:solidFill>
                  <a:schemeClr val="tx1"/>
                </a:solidFill>
              </a:rPr>
              <a:t>TuPac</a:t>
            </a:r>
            <a:r>
              <a:rPr lang="en-US" sz="1200" dirty="0" smtClean="0">
                <a:solidFill>
                  <a:schemeClr val="tx1"/>
                </a:solidFill>
              </a:rPr>
              <a:t> are murdered. Both men challenged social norms and brought attention to racial &amp; class issues.</a:t>
            </a:r>
            <a:endParaRPr lang="en-US" sz="1200" dirty="0">
              <a:solidFill>
                <a:schemeClr val="tx1"/>
              </a:solidFill>
            </a:endParaRPr>
          </a:p>
        </p:txBody>
      </p:sp>
      <p:pic>
        <p:nvPicPr>
          <p:cNvPr id="17" name="Picture 16"/>
          <p:cNvPicPr>
            <a:picLocks noChangeAspect="1"/>
          </p:cNvPicPr>
          <p:nvPr/>
        </p:nvPicPr>
        <p:blipFill>
          <a:blip r:embed="rId8"/>
          <a:stretch>
            <a:fillRect/>
          </a:stretch>
        </p:blipFill>
        <p:spPr>
          <a:xfrm>
            <a:off x="6400800" y="3505200"/>
            <a:ext cx="2383894"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6324600" y="5257800"/>
            <a:ext cx="25146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200" dirty="0">
                <a:solidFill>
                  <a:srgbClr val="000000"/>
                </a:solidFill>
              </a:rPr>
              <a:t>The U.S. spent around $100 billion to prepare for Y2K.</a:t>
            </a:r>
          </a:p>
        </p:txBody>
      </p:sp>
      <p:sp>
        <p:nvSpPr>
          <p:cNvPr id="18" name="Rectangle 2"/>
          <p:cNvSpPr txBox="1">
            <a:spLocks noChangeArrowheads="1"/>
          </p:cNvSpPr>
          <p:nvPr/>
        </p:nvSpPr>
        <p:spPr>
          <a:xfrm>
            <a:off x="2667000" y="5638800"/>
            <a:ext cx="4572000" cy="2748949"/>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600" b="1" dirty="0" smtClean="0">
                <a:ln w="11430"/>
                <a:solidFill>
                  <a:srgbClr val="FFFF00"/>
                </a:solidFill>
                <a:effectLst>
                  <a:glow rad="228600">
                    <a:schemeClr val="tx1"/>
                  </a:glow>
                  <a:outerShdw blurRad="50800" dist="39000" dir="5460000" algn="tl">
                    <a:srgbClr val="000000">
                      <a:alpha val="38000"/>
                    </a:srgbClr>
                  </a:outerShdw>
                </a:effectLst>
                <a:latin typeface="Aharoni" panose="02010803020104030203" pitchFamily="2" charset="-79"/>
                <a:cs typeface="Aharoni" panose="02010803020104030203" pitchFamily="2" charset="-79"/>
              </a:rPr>
              <a:t>Memorable </a:t>
            </a:r>
          </a:p>
          <a:p>
            <a:r>
              <a:rPr lang="en-US" altLang="en-US" sz="3600" b="1" dirty="0" smtClean="0">
                <a:ln w="11430"/>
                <a:solidFill>
                  <a:srgbClr val="FFFF00"/>
                </a:solidFill>
                <a:effectLst>
                  <a:glow rad="228600">
                    <a:schemeClr val="tx1"/>
                  </a:glow>
                  <a:outerShdw blurRad="50800" dist="39000" dir="5460000" algn="tl">
                    <a:srgbClr val="000000">
                      <a:alpha val="38000"/>
                    </a:srgbClr>
                  </a:outerShdw>
                </a:effectLst>
                <a:latin typeface="Aharoni" panose="02010803020104030203" pitchFamily="2" charset="-79"/>
                <a:cs typeface="Aharoni" panose="02010803020104030203" pitchFamily="2" charset="-79"/>
              </a:rPr>
              <a:t>Events from the 90s</a:t>
            </a:r>
          </a:p>
        </p:txBody>
      </p:sp>
    </p:spTree>
    <p:extLst>
      <p:ext uri="{BB962C8B-B14F-4D97-AF65-F5344CB8AC3E}">
        <p14:creationId xmlns:p14="http://schemas.microsoft.com/office/powerpoint/2010/main" val="33148516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media1.s-nbcnews.com/j/msnbc/Components/Slideshows/_production/ss-080901-turningpoints-bush/ss-080901-turningpoints-bush-01.grid-8x2.jpg"/>
          <p:cNvPicPr>
            <a:picLocks noChangeAspect="1" noChangeArrowheads="1"/>
          </p:cNvPicPr>
          <p:nvPr/>
        </p:nvPicPr>
        <p:blipFill rotWithShape="1">
          <a:blip r:embed="rId2">
            <a:extLst>
              <a:ext uri="{28A0092B-C50C-407E-A947-70E740481C1C}">
                <a14:useLocalDpi xmlns:a14="http://schemas.microsoft.com/office/drawing/2010/main" val="0"/>
              </a:ext>
            </a:extLst>
          </a:blip>
          <a:srcRect b="457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4325" y="5433862"/>
            <a:ext cx="8520282"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George W Bush</a:t>
            </a:r>
            <a:endParaRPr lang="en-US"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628598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ttps://jefflynchdev.files.wordpress.com/2009/07/hill_country_drive_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r="1374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dailymail.co.uk/i/pix/2013/09/20/article-2426747-1BCDC0BA000005DC-938_634x4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7319"/>
            <a:ext cx="4267200" cy="3143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www.pkp.in/images/a/Young%20George%20W%20Bush%2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93" y="1285208"/>
            <a:ext cx="2516248" cy="1887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c.o0bg.com/rf/image_1920w/Boston/2011-2020/2015/01/30/BostonGlobe.com/National/Images/bush-ando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4141" y="3505200"/>
            <a:ext cx="4343400"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a.espncdn.com/i/page2/photos/040830ya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533400"/>
            <a:ext cx="1447800" cy="1945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https://www.tsl.texas.gov/sites/default/files/public/tslac/governors/modern/bush-p0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497687"/>
            <a:ext cx="4191000" cy="2806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2" name="Picture 18" descr="http://cdn.gobankingrates.com/wp-content/uploads/texas-credit-uni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296" y="3548012"/>
            <a:ext cx="993535" cy="982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28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hitehousemuseum.org/west-wing/oval-office/oval-office-2010-new-overview.jpg"/>
          <p:cNvPicPr>
            <a:picLocks noChangeAspect="1" noChangeArrowheads="1"/>
          </p:cNvPicPr>
          <p:nvPr/>
        </p:nvPicPr>
        <p:blipFill rotWithShape="1">
          <a:blip r:embed="rId2">
            <a:extLst>
              <a:ext uri="{28A0092B-C50C-407E-A947-70E740481C1C}">
                <a14:useLocalDpi xmlns:a14="http://schemas.microsoft.com/office/drawing/2010/main" val="0"/>
              </a:ext>
            </a:extLst>
          </a:blip>
          <a:srcRect r="25590"/>
          <a:stretch/>
        </p:blipFill>
        <p:spPr bwMode="auto">
          <a:xfrm>
            <a:off x="-1" y="-23648"/>
            <a:ext cx="9144001" cy="688164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brycezabel.com/photos/uncategorized/2007/12/10/ih_bushgore_3.jpg"/>
          <p:cNvPicPr>
            <a:picLocks noChangeAspect="1" noChangeArrowheads="1"/>
          </p:cNvPicPr>
          <p:nvPr/>
        </p:nvPicPr>
        <p:blipFill rotWithShape="1">
          <a:blip r:embed="rId3">
            <a:extLst>
              <a:ext uri="{28A0092B-C50C-407E-A947-70E740481C1C}">
                <a14:useLocalDpi xmlns:a14="http://schemas.microsoft.com/office/drawing/2010/main" val="0"/>
              </a:ext>
            </a:extLst>
          </a:blip>
          <a:srcRect l="2272" t="1548" r="4728" b="7627"/>
          <a:stretch/>
        </p:blipFill>
        <p:spPr bwMode="auto">
          <a:xfrm rot="21197150">
            <a:off x="863383" y="661204"/>
            <a:ext cx="3742775" cy="49391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339686" y="2404281"/>
            <a:ext cx="3505200" cy="3416320"/>
          </a:xfrm>
          <a:prstGeom prst="rect">
            <a:avLst/>
          </a:prstGeom>
          <a:effectLst>
            <a:glow rad="177800">
              <a:schemeClr val="tx1"/>
            </a:glow>
          </a:effectLst>
        </p:spPr>
        <p:txBody>
          <a:bodyPr wrap="square">
            <a:spAutoFit/>
          </a:bodyPr>
          <a:lstStyle/>
          <a:p>
            <a:pPr marL="285750" indent="-285750">
              <a:buFont typeface="Arial" panose="020B0604020202020204" pitchFamily="34" charset="0"/>
              <a:buChar char="•"/>
            </a:pPr>
            <a:r>
              <a:rPr lang="en-US" altLang="en-US" sz="3600" dirty="0">
                <a:solidFill>
                  <a:schemeClr val="bg1"/>
                </a:solidFill>
                <a:effectLst>
                  <a:glow rad="127000">
                    <a:schemeClr val="tx1"/>
                  </a:glow>
                </a:effectLst>
              </a:rPr>
              <a:t>2000 election was the closest in history</a:t>
            </a:r>
          </a:p>
          <a:p>
            <a:pPr marL="285750" indent="-285750">
              <a:buFont typeface="Arial" panose="020B0604020202020204" pitchFamily="34" charset="0"/>
              <a:buChar char="•"/>
            </a:pPr>
            <a:r>
              <a:rPr lang="en-US" altLang="en-US" sz="3600" dirty="0">
                <a:solidFill>
                  <a:schemeClr val="bg1"/>
                </a:solidFill>
                <a:effectLst>
                  <a:glow rad="127000">
                    <a:schemeClr val="tx1"/>
                  </a:glow>
                </a:effectLst>
              </a:rPr>
              <a:t>Baby Bush </a:t>
            </a:r>
            <a:r>
              <a:rPr lang="en-US" altLang="en-US" sz="3600" dirty="0" smtClean="0">
                <a:solidFill>
                  <a:schemeClr val="bg1"/>
                </a:solidFill>
                <a:effectLst>
                  <a:glow rad="127000">
                    <a:schemeClr val="tx1"/>
                  </a:glow>
                </a:effectLst>
              </a:rPr>
              <a:t>wins</a:t>
            </a:r>
          </a:p>
          <a:p>
            <a:pPr marL="285750" indent="-285750">
              <a:buFont typeface="Arial" panose="020B0604020202020204" pitchFamily="34" charset="0"/>
              <a:buChar char="•"/>
            </a:pPr>
            <a:r>
              <a:rPr lang="en-US" altLang="en-US" sz="3600" dirty="0" smtClean="0">
                <a:solidFill>
                  <a:schemeClr val="bg1"/>
                </a:solidFill>
                <a:effectLst>
                  <a:glow rad="127000">
                    <a:schemeClr val="tx1"/>
                  </a:glow>
                </a:effectLst>
              </a:rPr>
              <a:t>Will win re-election in 2004</a:t>
            </a:r>
            <a:endParaRPr lang="en-US" altLang="en-US" sz="3600" dirty="0">
              <a:solidFill>
                <a:schemeClr val="bg1"/>
              </a:solidFill>
              <a:effectLst>
                <a:glow rad="127000">
                  <a:schemeClr val="tx1"/>
                </a:glow>
              </a:effectLst>
            </a:endParaRPr>
          </a:p>
        </p:txBody>
      </p:sp>
      <p:sp>
        <p:nvSpPr>
          <p:cNvPr id="4" name="Rectangle 3"/>
          <p:cNvSpPr/>
          <p:nvPr/>
        </p:nvSpPr>
        <p:spPr>
          <a:xfrm>
            <a:off x="5040573" y="47522"/>
            <a:ext cx="4103427" cy="2123658"/>
          </a:xfrm>
          <a:prstGeom prst="rect">
            <a:avLst/>
          </a:prstGeom>
          <a:noFill/>
          <a:effectLst>
            <a:glow rad="127000">
              <a:schemeClr val="tx1"/>
            </a:glow>
          </a:effectLst>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88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Bush Elected</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88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pic>
        <p:nvPicPr>
          <p:cNvPr id="6" name="Picture 5" descr="23-734-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57153">
            <a:off x="640138" y="1140500"/>
            <a:ext cx="4490586" cy="44164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 name="Picture 2" descr="http://static.guim.co.uk/sys-images/Guardian/Pix/pictures/2010/11/8/1289237120916/19-January-1999-Texas-Gov-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22105">
            <a:off x="82639" y="1228820"/>
            <a:ext cx="5308562" cy="42397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54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iles.mrssandoval.webnode.com/200000851-bf924c08cc/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326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whitehousemuseum.org/west-wing/oval-office/oval-office-2010-new-overview.jpg"/>
          <p:cNvPicPr>
            <a:picLocks noChangeAspect="1" noChangeArrowheads="1"/>
          </p:cNvPicPr>
          <p:nvPr/>
        </p:nvPicPr>
        <p:blipFill rotWithShape="1">
          <a:blip r:embed="rId3">
            <a:extLst>
              <a:ext uri="{28A0092B-C50C-407E-A947-70E740481C1C}">
                <a14:useLocalDpi xmlns:a14="http://schemas.microsoft.com/office/drawing/2010/main" val="0"/>
              </a:ext>
            </a:extLst>
          </a:blip>
          <a:srcRect r="25590"/>
          <a:stretch/>
        </p:blipFill>
        <p:spPr bwMode="auto">
          <a:xfrm>
            <a:off x="-1" y="-23648"/>
            <a:ext cx="9144001" cy="6881648"/>
          </a:xfrm>
          <a:prstGeom prst="rect">
            <a:avLst/>
          </a:prstGeom>
          <a:noFill/>
          <a:extLst>
            <a:ext uri="{909E8E84-426E-40DD-AFC4-6F175D3DCCD1}">
              <a14:hiddenFill xmlns:a14="http://schemas.microsoft.com/office/drawing/2010/main">
                <a:solidFill>
                  <a:srgbClr val="FFFFFF"/>
                </a:solidFill>
              </a14:hiddenFill>
            </a:ext>
          </a:extLst>
        </p:spPr>
      </p:pic>
      <p:sp>
        <p:nvSpPr>
          <p:cNvPr id="12290" name="Text Box 2"/>
          <p:cNvSpPr txBox="1">
            <a:spLocks noChangeArrowheads="1"/>
          </p:cNvSpPr>
          <p:nvPr/>
        </p:nvSpPr>
        <p:spPr bwMode="auto">
          <a:xfrm>
            <a:off x="0" y="155575"/>
            <a:ext cx="9144000" cy="692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4400" b="1" dirty="0" smtClean="0">
                <a:solidFill>
                  <a:srgbClr val="000000"/>
                </a:solidFill>
                <a:latin typeface="Arial Black" pitchFamily="34" charset="0"/>
              </a:rPr>
              <a:t>Total Votes in 2000 Election:</a:t>
            </a:r>
          </a:p>
          <a:p>
            <a:pPr eaLnBrk="1" fontAlgn="base" hangingPunct="1">
              <a:spcBef>
                <a:spcPct val="0"/>
              </a:spcBef>
              <a:spcAft>
                <a:spcPct val="0"/>
              </a:spcAft>
            </a:pPr>
            <a:endParaRPr lang="en-US" altLang="en-US" sz="2000" b="1" dirty="0" smtClean="0">
              <a:solidFill>
                <a:srgbClr val="000000"/>
              </a:solidFill>
              <a:latin typeface="Arial Black" pitchFamily="34" charset="0"/>
            </a:endParaRPr>
          </a:p>
          <a:p>
            <a:pPr eaLnBrk="1" fontAlgn="base" hangingPunct="1">
              <a:spcBef>
                <a:spcPct val="0"/>
              </a:spcBef>
              <a:spcAft>
                <a:spcPct val="0"/>
              </a:spcAft>
            </a:pPr>
            <a:r>
              <a:rPr lang="en-US" altLang="en-US" sz="3200" b="1" dirty="0" smtClean="0">
                <a:solidFill>
                  <a:srgbClr val="3333CC"/>
                </a:solidFill>
                <a:latin typeface="Arial Black" pitchFamily="34" charset="0"/>
              </a:rPr>
              <a:t>	</a:t>
            </a:r>
            <a:r>
              <a:rPr lang="en-US" altLang="en-US" sz="3200" b="1" dirty="0" smtClean="0">
                <a:solidFill>
                  <a:srgbClr val="FF0000"/>
                </a:solidFill>
                <a:effectLst>
                  <a:glow rad="177800">
                    <a:schemeClr val="tx1"/>
                  </a:glow>
                </a:effectLst>
                <a:latin typeface="Arial Black" pitchFamily="34" charset="0"/>
              </a:rPr>
              <a:t>Bush</a:t>
            </a:r>
            <a:r>
              <a:rPr lang="en-US" altLang="en-US" sz="3200" b="1" dirty="0" smtClean="0">
                <a:solidFill>
                  <a:schemeClr val="bg1"/>
                </a:solidFill>
                <a:effectLst>
                  <a:glow rad="177800">
                    <a:schemeClr val="tx1"/>
                  </a:glow>
                </a:effectLst>
                <a:latin typeface="Arial Black" pitchFamily="34" charset="0"/>
              </a:rPr>
              <a:t>	50,461,092 total votes</a:t>
            </a:r>
          </a:p>
          <a:p>
            <a:pPr eaLnBrk="1" fontAlgn="base" hangingPunct="1">
              <a:spcBef>
                <a:spcPct val="0"/>
              </a:spcBef>
              <a:spcAft>
                <a:spcPct val="0"/>
              </a:spcAft>
            </a:pPr>
            <a:r>
              <a:rPr lang="en-US" altLang="en-US" sz="3200" b="1" dirty="0" smtClean="0">
                <a:solidFill>
                  <a:schemeClr val="bg1"/>
                </a:solidFill>
                <a:effectLst>
                  <a:glow rad="177800">
                    <a:schemeClr val="tx1"/>
                  </a:glow>
                </a:effectLst>
                <a:latin typeface="Arial Black" pitchFamily="34" charset="0"/>
              </a:rPr>
              <a:t>			(47.9%)</a:t>
            </a:r>
          </a:p>
          <a:p>
            <a:pPr eaLnBrk="1" fontAlgn="base" hangingPunct="1">
              <a:spcBef>
                <a:spcPct val="0"/>
              </a:spcBef>
              <a:spcAft>
                <a:spcPct val="0"/>
              </a:spcAft>
            </a:pPr>
            <a:r>
              <a:rPr lang="en-US" altLang="en-US" sz="3200" b="1" dirty="0" smtClean="0">
                <a:solidFill>
                  <a:schemeClr val="bg1"/>
                </a:solidFill>
                <a:effectLst>
                  <a:glow rad="177800">
                    <a:schemeClr val="tx1"/>
                  </a:glow>
                </a:effectLst>
                <a:latin typeface="Arial Black" pitchFamily="34" charset="0"/>
              </a:rPr>
              <a:t>			</a:t>
            </a:r>
            <a:r>
              <a:rPr lang="en-US" altLang="en-US" sz="3200" b="1" dirty="0" smtClean="0">
                <a:solidFill>
                  <a:srgbClr val="92D050"/>
                </a:solidFill>
                <a:effectLst>
                  <a:glow rad="177800">
                    <a:schemeClr val="tx1"/>
                  </a:glow>
                </a:effectLst>
                <a:latin typeface="Arial Black" pitchFamily="34" charset="0"/>
              </a:rPr>
              <a:t>271 Electoral </a:t>
            </a:r>
            <a:r>
              <a:rPr lang="en-US" altLang="en-US" sz="3200" b="1" dirty="0" smtClean="0">
                <a:solidFill>
                  <a:schemeClr val="bg1"/>
                </a:solidFill>
                <a:effectLst>
                  <a:glow rad="177800">
                    <a:schemeClr val="tx1"/>
                  </a:glow>
                </a:effectLst>
                <a:latin typeface="Arial Black" pitchFamily="34" charset="0"/>
              </a:rPr>
              <a:t>Votes</a:t>
            </a:r>
          </a:p>
          <a:p>
            <a:pPr eaLnBrk="1" fontAlgn="base" hangingPunct="1">
              <a:spcBef>
                <a:spcPct val="0"/>
              </a:spcBef>
              <a:spcAft>
                <a:spcPct val="0"/>
              </a:spcAft>
            </a:pPr>
            <a:endParaRPr lang="en-US" altLang="en-US" sz="3200" b="1" dirty="0" smtClean="0">
              <a:solidFill>
                <a:schemeClr val="bg1"/>
              </a:solidFill>
              <a:effectLst>
                <a:glow rad="177800">
                  <a:schemeClr val="tx1"/>
                </a:glow>
              </a:effectLst>
              <a:latin typeface="Arial Black" pitchFamily="34" charset="0"/>
            </a:endParaRPr>
          </a:p>
          <a:p>
            <a:pPr eaLnBrk="1" fontAlgn="base" hangingPunct="1">
              <a:spcBef>
                <a:spcPct val="0"/>
              </a:spcBef>
              <a:spcAft>
                <a:spcPct val="0"/>
              </a:spcAft>
            </a:pPr>
            <a:r>
              <a:rPr lang="en-US" altLang="en-US" sz="3200" b="1" dirty="0" smtClean="0">
                <a:solidFill>
                  <a:schemeClr val="bg1"/>
                </a:solidFill>
                <a:effectLst>
                  <a:glow rad="177800">
                    <a:schemeClr val="tx1"/>
                  </a:glow>
                </a:effectLst>
                <a:latin typeface="Arial Black" pitchFamily="34" charset="0"/>
              </a:rPr>
              <a:t>	</a:t>
            </a:r>
            <a:r>
              <a:rPr lang="en-US" altLang="en-US" sz="3200" b="1" dirty="0" smtClean="0">
                <a:solidFill>
                  <a:srgbClr val="00B0F0"/>
                </a:solidFill>
                <a:effectLst>
                  <a:glow rad="177800">
                    <a:schemeClr val="tx1"/>
                  </a:glow>
                </a:effectLst>
                <a:latin typeface="Arial Black" pitchFamily="34" charset="0"/>
              </a:rPr>
              <a:t>Gore</a:t>
            </a:r>
            <a:r>
              <a:rPr lang="en-US" altLang="en-US" sz="3200" b="1" dirty="0" smtClean="0">
                <a:solidFill>
                  <a:schemeClr val="bg1"/>
                </a:solidFill>
                <a:effectLst>
                  <a:glow rad="177800">
                    <a:schemeClr val="tx1"/>
                  </a:glow>
                </a:effectLst>
                <a:latin typeface="Arial Black" pitchFamily="34" charset="0"/>
              </a:rPr>
              <a:t>	</a:t>
            </a:r>
            <a:r>
              <a:rPr lang="en-US" altLang="en-US" sz="3200" b="1" dirty="0" smtClean="0">
                <a:solidFill>
                  <a:srgbClr val="92D050"/>
                </a:solidFill>
                <a:effectLst>
                  <a:glow rad="177800">
                    <a:schemeClr val="tx1"/>
                  </a:glow>
                </a:effectLst>
                <a:latin typeface="Arial Black" pitchFamily="34" charset="0"/>
              </a:rPr>
              <a:t>50,994,086</a:t>
            </a:r>
            <a:r>
              <a:rPr lang="en-US" altLang="en-US" sz="3200" b="1" dirty="0" smtClean="0">
                <a:solidFill>
                  <a:schemeClr val="bg1"/>
                </a:solidFill>
                <a:effectLst>
                  <a:glow rad="177800">
                    <a:schemeClr val="tx1"/>
                  </a:glow>
                </a:effectLst>
                <a:latin typeface="Arial Black" pitchFamily="34" charset="0"/>
              </a:rPr>
              <a:t> total votes</a:t>
            </a:r>
          </a:p>
          <a:p>
            <a:pPr eaLnBrk="1" fontAlgn="base" hangingPunct="1">
              <a:spcBef>
                <a:spcPct val="0"/>
              </a:spcBef>
              <a:spcAft>
                <a:spcPct val="0"/>
              </a:spcAft>
            </a:pPr>
            <a:r>
              <a:rPr lang="en-US" altLang="en-US" sz="3200" b="1" dirty="0" smtClean="0">
                <a:solidFill>
                  <a:schemeClr val="bg1"/>
                </a:solidFill>
                <a:effectLst>
                  <a:glow rad="177800">
                    <a:schemeClr val="tx1"/>
                  </a:glow>
                </a:effectLst>
                <a:latin typeface="Arial Black" pitchFamily="34" charset="0"/>
              </a:rPr>
              <a:t>			(48.4%)</a:t>
            </a:r>
          </a:p>
          <a:p>
            <a:pPr eaLnBrk="1" fontAlgn="base" hangingPunct="1">
              <a:spcBef>
                <a:spcPct val="0"/>
              </a:spcBef>
              <a:spcAft>
                <a:spcPct val="0"/>
              </a:spcAft>
            </a:pPr>
            <a:r>
              <a:rPr lang="en-US" altLang="en-US" sz="3200" b="1" dirty="0" smtClean="0">
                <a:solidFill>
                  <a:schemeClr val="bg1"/>
                </a:solidFill>
                <a:effectLst>
                  <a:glow rad="177800">
                    <a:schemeClr val="tx1"/>
                  </a:glow>
                </a:effectLst>
                <a:latin typeface="Arial Black" pitchFamily="34" charset="0"/>
              </a:rPr>
              <a:t>			266 Electoral Votes</a:t>
            </a:r>
          </a:p>
          <a:p>
            <a:pPr eaLnBrk="1" fontAlgn="base" hangingPunct="1">
              <a:spcBef>
                <a:spcPct val="0"/>
              </a:spcBef>
              <a:spcAft>
                <a:spcPct val="0"/>
              </a:spcAft>
            </a:pPr>
            <a:endParaRPr lang="en-US" altLang="en-US" sz="3200" b="1" dirty="0" smtClean="0">
              <a:solidFill>
                <a:schemeClr val="bg1"/>
              </a:solidFill>
              <a:effectLst>
                <a:glow rad="177800">
                  <a:schemeClr val="tx1"/>
                </a:glow>
              </a:effectLst>
              <a:latin typeface="Arial Black" pitchFamily="34" charset="0"/>
            </a:endParaRPr>
          </a:p>
          <a:p>
            <a:pPr eaLnBrk="1" fontAlgn="base" hangingPunct="1">
              <a:spcBef>
                <a:spcPct val="0"/>
              </a:spcBef>
              <a:spcAft>
                <a:spcPct val="0"/>
              </a:spcAft>
            </a:pPr>
            <a:r>
              <a:rPr lang="en-US" altLang="en-US" sz="3200" b="1" dirty="0" smtClean="0">
                <a:solidFill>
                  <a:schemeClr val="bg1"/>
                </a:solidFill>
                <a:effectLst>
                  <a:glow rad="177800">
                    <a:schemeClr val="tx1"/>
                  </a:glow>
                </a:effectLst>
                <a:latin typeface="Arial Black" pitchFamily="34" charset="0"/>
              </a:rPr>
              <a:t>	</a:t>
            </a:r>
            <a:r>
              <a:rPr lang="en-US" altLang="en-US" sz="3200" b="1" dirty="0" smtClean="0">
                <a:solidFill>
                  <a:srgbClr val="FFFF00"/>
                </a:solidFill>
                <a:effectLst>
                  <a:glow rad="177800">
                    <a:schemeClr val="tx1"/>
                  </a:glow>
                </a:effectLst>
                <a:latin typeface="Arial Black" pitchFamily="34" charset="0"/>
              </a:rPr>
              <a:t>Nader</a:t>
            </a:r>
            <a:r>
              <a:rPr lang="en-US" altLang="en-US" sz="3200" b="1" dirty="0" smtClean="0">
                <a:solidFill>
                  <a:schemeClr val="bg1"/>
                </a:solidFill>
                <a:effectLst>
                  <a:glow rad="177800">
                    <a:schemeClr val="tx1"/>
                  </a:glow>
                </a:effectLst>
                <a:latin typeface="Arial Black" pitchFamily="34" charset="0"/>
              </a:rPr>
              <a:t>	2,882,728 total votes	</a:t>
            </a:r>
          </a:p>
          <a:p>
            <a:pPr eaLnBrk="1" fontAlgn="base" hangingPunct="1">
              <a:spcBef>
                <a:spcPct val="0"/>
              </a:spcBef>
              <a:spcAft>
                <a:spcPct val="0"/>
              </a:spcAft>
            </a:pPr>
            <a:r>
              <a:rPr lang="en-US" altLang="en-US" sz="3200" b="1" dirty="0" smtClean="0">
                <a:solidFill>
                  <a:schemeClr val="bg1"/>
                </a:solidFill>
                <a:effectLst>
                  <a:glow rad="177800">
                    <a:schemeClr val="tx1"/>
                  </a:glow>
                </a:effectLst>
                <a:latin typeface="Arial Black" pitchFamily="34" charset="0"/>
              </a:rPr>
              <a:t>			(2.7%)</a:t>
            </a:r>
          </a:p>
          <a:p>
            <a:pPr eaLnBrk="1" fontAlgn="base" hangingPunct="1">
              <a:spcBef>
                <a:spcPct val="0"/>
              </a:spcBef>
              <a:spcAft>
                <a:spcPct val="0"/>
              </a:spcAft>
            </a:pPr>
            <a:r>
              <a:rPr lang="en-US" altLang="en-US" sz="3200" b="1" dirty="0" smtClean="0">
                <a:solidFill>
                  <a:schemeClr val="bg1"/>
                </a:solidFill>
                <a:effectLst>
                  <a:glow rad="177800">
                    <a:schemeClr val="tx1"/>
                  </a:glow>
                </a:effectLst>
                <a:latin typeface="Arial Black" pitchFamily="34" charset="0"/>
              </a:rPr>
              <a:t>			0 Electoral College Votes</a:t>
            </a:r>
          </a:p>
          <a:p>
            <a:pPr eaLnBrk="1" fontAlgn="base" hangingPunct="1">
              <a:spcBef>
                <a:spcPct val="0"/>
              </a:spcBef>
              <a:spcAft>
                <a:spcPct val="0"/>
              </a:spcAft>
            </a:pPr>
            <a:endParaRPr lang="en-US" altLang="en-US" sz="2800" b="1" dirty="0" smtClean="0">
              <a:solidFill>
                <a:srgbClr val="009900"/>
              </a:solidFill>
              <a:latin typeface="Arial Black" pitchFamily="34" charset="0"/>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7590">
            <a:off x="2574878" y="1072497"/>
            <a:ext cx="6321443" cy="51055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Rounded Rectangular Callout 1"/>
          <p:cNvSpPr/>
          <p:nvPr/>
        </p:nvSpPr>
        <p:spPr>
          <a:xfrm>
            <a:off x="268705" y="1066800"/>
            <a:ext cx="3810000" cy="3429000"/>
          </a:xfrm>
          <a:prstGeom prst="wedgeRoundRectCallout">
            <a:avLst>
              <a:gd name="adj1" fmla="val 71378"/>
              <a:gd name="adj2" fmla="val -658"/>
              <a:gd name="adj3" fmla="val 16667"/>
            </a:avLst>
          </a:prstGeom>
          <a:effectLst>
            <a:glow rad="228600">
              <a:schemeClr val="accent4">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marL="285750" indent="-285750">
              <a:lnSpc>
                <a:spcPct val="90000"/>
              </a:lnSpc>
              <a:buFont typeface="Arial" panose="020B0604020202020204" pitchFamily="34" charset="0"/>
              <a:buChar char="•"/>
              <a:defRPr/>
            </a:pPr>
            <a:r>
              <a:rPr lang="en-US" dirty="0">
                <a:solidFill>
                  <a:schemeClr val="tx1"/>
                </a:solidFill>
                <a:effectLst>
                  <a:glow rad="228600">
                    <a:schemeClr val="accent5">
                      <a:satMod val="175000"/>
                      <a:alpha val="40000"/>
                    </a:schemeClr>
                  </a:glow>
                </a:effectLst>
                <a:latin typeface="Arial Rounded MT Bold" panose="020F0704030504030204" pitchFamily="34" charset="0"/>
                <a:cs typeface="Aharoni" panose="02010803020104030203" pitchFamily="2" charset="-79"/>
              </a:rPr>
              <a:t>Both needed Florida’s 25 electoral votes to </a:t>
            </a:r>
            <a:r>
              <a:rPr lang="en-US" dirty="0" smtClean="0">
                <a:solidFill>
                  <a:schemeClr val="tx1"/>
                </a:solidFill>
                <a:effectLst>
                  <a:glow rad="228600">
                    <a:schemeClr val="accent5">
                      <a:satMod val="175000"/>
                      <a:alpha val="40000"/>
                    </a:schemeClr>
                  </a:glow>
                </a:effectLst>
                <a:latin typeface="Arial Rounded MT Bold" panose="020F0704030504030204" pitchFamily="34" charset="0"/>
                <a:cs typeface="Aharoni" panose="02010803020104030203" pitchFamily="2" charset="-79"/>
              </a:rPr>
              <a:t>win</a:t>
            </a:r>
          </a:p>
          <a:p>
            <a:pPr marL="285750" indent="-285750">
              <a:buFont typeface="Arial" panose="020B0604020202020204" pitchFamily="34" charset="0"/>
              <a:buChar char="•"/>
              <a:defRPr/>
            </a:pPr>
            <a:r>
              <a:rPr lang="en-US" dirty="0">
                <a:solidFill>
                  <a:schemeClr val="tx1"/>
                </a:solidFill>
                <a:effectLst>
                  <a:glow rad="228600">
                    <a:schemeClr val="accent5">
                      <a:satMod val="175000"/>
                      <a:alpha val="40000"/>
                    </a:schemeClr>
                  </a:glow>
                </a:effectLst>
                <a:latin typeface="Arial Rounded MT Bold" panose="020F0704030504030204" pitchFamily="34" charset="0"/>
                <a:cs typeface="Aharoni" panose="02010803020104030203" pitchFamily="2" charset="-79"/>
              </a:rPr>
              <a:t>Close results in Florida</a:t>
            </a:r>
          </a:p>
          <a:p>
            <a:pPr marL="285750" indent="-285750">
              <a:buFont typeface="Arial" panose="020B0604020202020204" pitchFamily="34" charset="0"/>
              <a:buChar char="•"/>
              <a:defRPr/>
            </a:pPr>
            <a:r>
              <a:rPr lang="en-US" dirty="0" smtClean="0">
                <a:solidFill>
                  <a:schemeClr val="tx1"/>
                </a:solidFill>
                <a:effectLst>
                  <a:glow rad="228600">
                    <a:schemeClr val="accent5">
                      <a:satMod val="175000"/>
                      <a:alpha val="40000"/>
                    </a:schemeClr>
                  </a:glow>
                </a:effectLst>
                <a:latin typeface="Arial Rounded MT Bold" panose="020F0704030504030204" pitchFamily="34" charset="0"/>
                <a:cs typeface="Aharoni" panose="02010803020104030203" pitchFamily="2" charset="-79"/>
              </a:rPr>
              <a:t>State </a:t>
            </a:r>
            <a:r>
              <a:rPr lang="en-US" dirty="0">
                <a:solidFill>
                  <a:schemeClr val="tx1"/>
                </a:solidFill>
                <a:effectLst>
                  <a:glow rad="228600">
                    <a:schemeClr val="accent5">
                      <a:satMod val="175000"/>
                      <a:alpha val="40000"/>
                    </a:schemeClr>
                  </a:glow>
                </a:effectLst>
                <a:latin typeface="Arial Rounded MT Bold" panose="020F0704030504030204" pitchFamily="34" charset="0"/>
                <a:cs typeface="Aharoni" panose="02010803020104030203" pitchFamily="2" charset="-79"/>
              </a:rPr>
              <a:t>law required a recount</a:t>
            </a:r>
          </a:p>
          <a:p>
            <a:pPr marL="285750" indent="-285750">
              <a:buFont typeface="Arial" panose="020B0604020202020204" pitchFamily="34" charset="0"/>
              <a:buChar char="•"/>
              <a:defRPr/>
            </a:pPr>
            <a:r>
              <a:rPr lang="en-US" dirty="0" smtClean="0">
                <a:solidFill>
                  <a:schemeClr val="tx1"/>
                </a:solidFill>
                <a:effectLst>
                  <a:glow rad="228600">
                    <a:schemeClr val="accent5">
                      <a:satMod val="175000"/>
                      <a:alpha val="40000"/>
                    </a:schemeClr>
                  </a:glow>
                </a:effectLst>
                <a:latin typeface="Arial Rounded MT Bold" panose="020F0704030504030204" pitchFamily="34" charset="0"/>
                <a:cs typeface="Aharoni" panose="02010803020104030203" pitchFamily="2" charset="-79"/>
              </a:rPr>
              <a:t>Bush </a:t>
            </a:r>
            <a:r>
              <a:rPr lang="en-US" dirty="0">
                <a:solidFill>
                  <a:schemeClr val="tx1"/>
                </a:solidFill>
                <a:effectLst>
                  <a:glow rad="228600">
                    <a:schemeClr val="accent5">
                      <a:satMod val="175000"/>
                      <a:alpha val="40000"/>
                    </a:schemeClr>
                  </a:glow>
                </a:effectLst>
                <a:latin typeface="Arial Rounded MT Bold" panose="020F0704030504030204" pitchFamily="34" charset="0"/>
                <a:cs typeface="Aharoni" panose="02010803020104030203" pitchFamily="2" charset="-79"/>
              </a:rPr>
              <a:t>won by 537 </a:t>
            </a:r>
            <a:r>
              <a:rPr lang="en-US" dirty="0" smtClean="0">
                <a:solidFill>
                  <a:schemeClr val="tx1"/>
                </a:solidFill>
                <a:effectLst>
                  <a:glow rad="228600">
                    <a:schemeClr val="accent5">
                      <a:satMod val="175000"/>
                      <a:alpha val="40000"/>
                    </a:schemeClr>
                  </a:glow>
                </a:effectLst>
                <a:latin typeface="Arial Rounded MT Bold" panose="020F0704030504030204" pitchFamily="34" charset="0"/>
                <a:cs typeface="Aharoni" panose="02010803020104030203" pitchFamily="2" charset="-79"/>
              </a:rPr>
              <a:t>votes</a:t>
            </a:r>
          </a:p>
          <a:p>
            <a:pPr marL="285750" indent="-285750">
              <a:buFont typeface="Arial" panose="020B0604020202020204" pitchFamily="34" charset="0"/>
              <a:buChar char="•"/>
              <a:defRPr/>
            </a:pPr>
            <a:r>
              <a:rPr lang="en-US" dirty="0">
                <a:solidFill>
                  <a:schemeClr val="tx1"/>
                </a:solidFill>
                <a:effectLst>
                  <a:glow rad="228600">
                    <a:schemeClr val="accent5">
                      <a:satMod val="175000"/>
                      <a:alpha val="40000"/>
                    </a:schemeClr>
                  </a:glow>
                </a:effectLst>
                <a:latin typeface="Arial Rounded MT Bold" panose="020F0704030504030204" pitchFamily="34" charset="0"/>
              </a:rPr>
              <a:t>Gore took the case to the Supreme </a:t>
            </a:r>
            <a:r>
              <a:rPr lang="en-US" dirty="0" smtClean="0">
                <a:solidFill>
                  <a:schemeClr val="tx1"/>
                </a:solidFill>
                <a:effectLst>
                  <a:glow rad="228600">
                    <a:schemeClr val="accent5">
                      <a:satMod val="175000"/>
                      <a:alpha val="40000"/>
                    </a:schemeClr>
                  </a:glow>
                </a:effectLst>
                <a:latin typeface="Arial Rounded MT Bold" panose="020F0704030504030204" pitchFamily="34" charset="0"/>
              </a:rPr>
              <a:t>Court</a:t>
            </a:r>
            <a:endParaRPr lang="en-US" dirty="0">
              <a:solidFill>
                <a:schemeClr val="tx1"/>
              </a:solidFill>
              <a:effectLst>
                <a:glow rad="228600">
                  <a:schemeClr val="accent5">
                    <a:satMod val="175000"/>
                    <a:alpha val="40000"/>
                  </a:schemeClr>
                </a:glow>
              </a:effectLst>
              <a:latin typeface="Arial Rounded MT Bold" panose="020F0704030504030204" pitchFamily="34" charset="0"/>
              <a:cs typeface="Aharoni" panose="02010803020104030203" pitchFamily="2" charset="-79"/>
            </a:endParaRPr>
          </a:p>
          <a:p>
            <a:pPr>
              <a:lnSpc>
                <a:spcPct val="90000"/>
              </a:lnSpc>
              <a:defRPr/>
            </a:pPr>
            <a:endParaRPr lang="en-US" dirty="0">
              <a:solidFill>
                <a:schemeClr val="tx1"/>
              </a:solidFill>
              <a:effectLst>
                <a:glow rad="228600">
                  <a:schemeClr val="accent5">
                    <a:satMod val="175000"/>
                    <a:alpha val="40000"/>
                  </a:schemeClr>
                </a:glow>
              </a:effectLst>
            </a:endParaRPr>
          </a:p>
        </p:txBody>
      </p:sp>
      <p:pic>
        <p:nvPicPr>
          <p:cNvPr id="6" name="Picture 2" descr="Play, Red, Symbol, Button, Media, Round, Gloss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631" y="5812257"/>
            <a:ext cx="979537" cy="93821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2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llinoisfarmbureau.files.wordpress.com/2011/03/untitled_panorama12.jpg"/>
          <p:cNvPicPr>
            <a:picLocks noChangeAspect="1" noChangeArrowheads="1"/>
          </p:cNvPicPr>
          <p:nvPr/>
        </p:nvPicPr>
        <p:blipFill rotWithShape="1">
          <a:blip r:embed="rId3">
            <a:extLst>
              <a:ext uri="{28A0092B-C50C-407E-A947-70E740481C1C}">
                <a14:useLocalDpi xmlns:a14="http://schemas.microsoft.com/office/drawing/2010/main" val="0"/>
              </a:ext>
            </a:extLst>
          </a:blip>
          <a:srcRect l="38756"/>
          <a:stretch/>
        </p:blipFill>
        <p:spPr bwMode="auto">
          <a:xfrm>
            <a:off x="0" y="3412"/>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3266140265"/>
              </p:ext>
            </p:extLst>
          </p:nvPr>
        </p:nvGraphicFramePr>
        <p:xfrm>
          <a:off x="228600" y="914400"/>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p:cNvSpPr/>
          <p:nvPr/>
        </p:nvSpPr>
        <p:spPr>
          <a:xfrm>
            <a:off x="1264844" y="-88956"/>
            <a:ext cx="6614311" cy="1107996"/>
          </a:xfrm>
          <a:prstGeom prst="rect">
            <a:avLst/>
          </a:prstGeom>
          <a:noFill/>
          <a:effectLst>
            <a:glow rad="127000">
              <a:schemeClr val="tx1"/>
            </a:glow>
          </a:effectLst>
        </p:spPr>
        <p:txBody>
          <a:bodyPr wrap="none" lIns="91440" tIns="45720" rIns="91440" bIns="45720">
            <a:spAutoFit/>
          </a:bodyPr>
          <a:lstStyle/>
          <a:p>
            <a:pPr algn="ctr"/>
            <a:r>
              <a:rPr lang="en-US" sz="6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haroni" panose="02010803020104030203" pitchFamily="2" charset="-79"/>
                <a:cs typeface="Aharoni" panose="02010803020104030203" pitchFamily="2" charset="-79"/>
              </a:rPr>
              <a:t>Domestic Policy </a:t>
            </a:r>
            <a:endParaRPr lang="en-US" sz="6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205064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farm4.staticflickr.com/3880/15180110775_2d2b4c8192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11"/>
          <a:stretch/>
        </p:blipFill>
        <p:spPr bwMode="auto">
          <a:xfrm>
            <a:off x="-322317" y="-36786"/>
            <a:ext cx="9497848" cy="71233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42650" y="35735"/>
            <a:ext cx="3206327" cy="1107996"/>
          </a:xfrm>
          <a:prstGeom prst="rect">
            <a:avLst/>
          </a:prstGeom>
          <a:noFill/>
          <a:effectLst>
            <a:glow rad="127000">
              <a:schemeClr val="tx1"/>
            </a:glow>
          </a:effectLst>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600" b="1" cap="all" dirty="0" smtClean="0">
                <a:ln/>
                <a:solidFill>
                  <a:srgbClr val="FFC000"/>
                </a:solidFill>
                <a:effectLst>
                  <a:glow rad="127000">
                    <a:prstClr val="black"/>
                  </a:glow>
                  <a:outerShdw blurRad="19685" dist="12700" dir="5400000" algn="tl" rotWithShape="0">
                    <a:srgbClr val="4F81BD">
                      <a:satMod val="130000"/>
                      <a:alpha val="60000"/>
                    </a:srgbClr>
                  </a:outerShdw>
                  <a:reflection blurRad="10000" stA="55000" endPos="48000" dist="500" dir="5400000" sy="-100000" algn="bl" rotWithShape="0"/>
                </a:effectLst>
                <a:latin typeface="Aharoni" panose="02010803020104030203" pitchFamily="2" charset="-79"/>
                <a:cs typeface="Aharoni" panose="02010803020104030203" pitchFamily="2" charset="-79"/>
              </a:rPr>
              <a:t>9/11/2001</a:t>
            </a:r>
            <a:endParaRPr lang="en-US" sz="6600" b="1" cap="all" dirty="0">
              <a:ln/>
              <a:solidFill>
                <a:srgbClr val="FFC000"/>
              </a:solidFill>
              <a:effectLst>
                <a:glow rad="127000">
                  <a:prstClr val="black"/>
                </a:glow>
                <a:outerShdw blurRad="19685" dist="12700" dir="5400000" algn="tl" rotWithShape="0">
                  <a:srgbClr val="4F81BD">
                    <a:satMod val="130000"/>
                    <a:alpha val="60000"/>
                  </a:srgbClr>
                </a:outerShdw>
                <a:reflection blurRad="10000" stA="55000" endPos="48000" dist="500" dir="5400000" sy="-100000" algn="bl" rotWithShape="0"/>
              </a:effectLst>
              <a:latin typeface="Aharoni" panose="02010803020104030203" pitchFamily="2" charset="-79"/>
              <a:cs typeface="Aharoni" panose="02010803020104030203" pitchFamily="2" charset="-79"/>
            </a:endParaRPr>
          </a:p>
        </p:txBody>
      </p:sp>
      <p:sp>
        <p:nvSpPr>
          <p:cNvPr id="2" name="TextBox 1"/>
          <p:cNvSpPr txBox="1"/>
          <p:nvPr/>
        </p:nvSpPr>
        <p:spPr>
          <a:xfrm>
            <a:off x="304800" y="1828800"/>
            <a:ext cx="8534400" cy="3785652"/>
          </a:xfrm>
          <a:prstGeom prst="rect">
            <a:avLst/>
          </a:prstGeom>
          <a:noFill/>
        </p:spPr>
        <p:txBody>
          <a:bodyPr wrap="square" rtlCol="0">
            <a:spAutoFit/>
          </a:bodyPr>
          <a:lstStyle/>
          <a:p>
            <a:pPr algn="ctr"/>
            <a:r>
              <a:rPr lang="en-US" sz="4800" dirty="0" smtClean="0">
                <a:solidFill>
                  <a:schemeClr val="bg1"/>
                </a:solidFill>
                <a:effectLst>
                  <a:glow rad="203200">
                    <a:schemeClr val="tx1"/>
                  </a:glow>
                </a:effectLst>
                <a:latin typeface="Aharoni" panose="02010803020104030203" pitchFamily="2" charset="-79"/>
                <a:cs typeface="Aharoni" panose="02010803020104030203" pitchFamily="2" charset="-79"/>
              </a:rPr>
              <a:t>The 9/11 attacks were a series of 4 coordinated terrorist attacks launched by the Islamic terrorist group al-Qaeda upon the US</a:t>
            </a:r>
            <a:endParaRPr lang="en-US" sz="4800" dirty="0">
              <a:solidFill>
                <a:schemeClr val="bg1"/>
              </a:solidFill>
              <a:effectLst>
                <a:glow rad="203200">
                  <a:schemeClr val="tx1"/>
                </a:glo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7430437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farm4.staticflickr.com/3880/15180110775_2d2b4c8192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11"/>
          <a:stretch/>
        </p:blipFill>
        <p:spPr bwMode="auto">
          <a:xfrm>
            <a:off x="-322317" y="-36786"/>
            <a:ext cx="9497848" cy="71233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1822601927"/>
              </p:ext>
            </p:extLst>
          </p:nvPr>
        </p:nvGraphicFramePr>
        <p:xfrm>
          <a:off x="381000" y="1040552"/>
          <a:ext cx="8382000" cy="5588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3242650" y="35735"/>
            <a:ext cx="3206327" cy="1107996"/>
          </a:xfrm>
          <a:prstGeom prst="rect">
            <a:avLst/>
          </a:prstGeom>
          <a:noFill/>
          <a:effectLst>
            <a:glow rad="127000">
              <a:schemeClr val="tx1"/>
            </a:glow>
          </a:effectLst>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600" b="1" cap="all" dirty="0" smtClean="0">
                <a:ln/>
                <a:solidFill>
                  <a:srgbClr val="FFC000"/>
                </a:solidFill>
                <a:effectLst>
                  <a:glow rad="127000">
                    <a:schemeClr val="tx1"/>
                  </a:glow>
                  <a:outerShdw blurRad="19685" dist="12700" dir="5400000" algn="tl" rotWithShape="0">
                    <a:schemeClr val="accent1">
                      <a:satMod val="130000"/>
                      <a:alpha val="60000"/>
                    </a:schemeClr>
                  </a:outerShdw>
                  <a:reflection blurRad="10000" stA="55000" endPos="48000" dist="500" dir="5400000" sy="-100000" algn="bl" rotWithShape="0"/>
                </a:effectLst>
                <a:latin typeface="Aharoni" panose="02010803020104030203" pitchFamily="2" charset="-79"/>
                <a:cs typeface="Aharoni" panose="02010803020104030203" pitchFamily="2" charset="-79"/>
              </a:rPr>
              <a:t>9/11/2001</a:t>
            </a:r>
            <a:endParaRPr lang="en-US" sz="6600" b="1" cap="all" dirty="0">
              <a:ln/>
              <a:solidFill>
                <a:srgbClr val="FFC000"/>
              </a:solidFill>
              <a:effectLst>
                <a:glow rad="127000">
                  <a:schemeClr val="tx1"/>
                </a:glow>
                <a:outerShdw blurRad="19685" dist="12700" dir="5400000" algn="tl" rotWithShape="0">
                  <a:schemeClr val="accent1">
                    <a:satMod val="130000"/>
                    <a:alpha val="60000"/>
                  </a:schemeClr>
                </a:outerShdw>
                <a:reflection blurRad="10000" stA="55000" endPos="48000" dist="500" dir="5400000" sy="-100000" algn="bl" rotWithShape="0"/>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447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altLang="en-US" smtClean="0"/>
          </a:p>
        </p:txBody>
      </p:sp>
      <p:sp>
        <p:nvSpPr>
          <p:cNvPr id="20483" name="Rectangle 3"/>
          <p:cNvSpPr>
            <a:spLocks noGrp="1" noChangeArrowheads="1"/>
          </p:cNvSpPr>
          <p:nvPr>
            <p:ph type="body" idx="1"/>
          </p:nvPr>
        </p:nvSpPr>
        <p:spPr/>
        <p:txBody>
          <a:bodyPr/>
          <a:lstStyle/>
          <a:p>
            <a:endParaRPr lang="en-US" altLang="en-US" smtClean="0"/>
          </a:p>
        </p:txBody>
      </p:sp>
      <p:pic>
        <p:nvPicPr>
          <p:cNvPr id="20484" name="Picture 4" descr="wtc-9-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600" y="1202174"/>
            <a:ext cx="4572000" cy="5632311"/>
          </a:xfrm>
          <a:prstGeom prst="rect">
            <a:avLst/>
          </a:prstGeom>
        </p:spPr>
        <p:txBody>
          <a:bodyPr>
            <a:spAutoFit/>
          </a:bodyPr>
          <a:lstStyle/>
          <a:p>
            <a:pPr marL="285750" indent="-285750">
              <a:buFont typeface="Arial" panose="020B0604020202020204" pitchFamily="34" charset="0"/>
              <a:buChar char="•"/>
            </a:pPr>
            <a:r>
              <a:rPr lang="en-US" altLang="en-US" sz="4000" b="1" dirty="0">
                <a:solidFill>
                  <a:schemeClr val="bg1"/>
                </a:solidFill>
                <a:effectLst>
                  <a:glow rad="177800">
                    <a:schemeClr val="tx1"/>
                  </a:glow>
                </a:effectLst>
                <a:latin typeface="Aharoni" panose="02010803020104030203" pitchFamily="2" charset="-79"/>
                <a:cs typeface="Aharoni" panose="02010803020104030203" pitchFamily="2" charset="-79"/>
              </a:rPr>
              <a:t>All passengers on the 4 planes were killed</a:t>
            </a:r>
          </a:p>
          <a:p>
            <a:pPr marL="285750" indent="-285750">
              <a:buFont typeface="Arial" panose="020B0604020202020204" pitchFamily="34" charset="0"/>
              <a:buChar char="•"/>
            </a:pPr>
            <a:r>
              <a:rPr lang="en-US" altLang="en-US" sz="4000" b="1" dirty="0">
                <a:solidFill>
                  <a:schemeClr val="bg1"/>
                </a:solidFill>
                <a:effectLst>
                  <a:glow rad="177800">
                    <a:schemeClr val="tx1"/>
                  </a:glow>
                </a:effectLst>
                <a:latin typeface="Aharoni" panose="02010803020104030203" pitchFamily="2" charset="-79"/>
                <a:cs typeface="Aharoni" panose="02010803020104030203" pitchFamily="2" charset="-79"/>
              </a:rPr>
              <a:t>About 3,000 people died in the attacks</a:t>
            </a:r>
          </a:p>
          <a:p>
            <a:pPr marL="285750" indent="-285750">
              <a:buFont typeface="Arial" panose="020B0604020202020204" pitchFamily="34" charset="0"/>
              <a:buChar char="•"/>
            </a:pPr>
            <a:r>
              <a:rPr lang="en-US" altLang="en-US" sz="4000" b="1" dirty="0">
                <a:solidFill>
                  <a:schemeClr val="bg1"/>
                </a:solidFill>
                <a:effectLst>
                  <a:glow rad="177800">
                    <a:schemeClr val="tx1"/>
                  </a:glow>
                </a:effectLst>
                <a:latin typeface="Aharoni" panose="02010803020104030203" pitchFamily="2" charset="-79"/>
                <a:cs typeface="Aharoni" panose="02010803020104030203" pitchFamily="2" charset="-79"/>
              </a:rPr>
              <a:t>340 firefighters and 60 police officers died</a:t>
            </a:r>
          </a:p>
        </p:txBody>
      </p:sp>
      <p:sp>
        <p:nvSpPr>
          <p:cNvPr id="6" name="Rectangle 5"/>
          <p:cNvSpPr/>
          <p:nvPr/>
        </p:nvSpPr>
        <p:spPr>
          <a:xfrm>
            <a:off x="2106421" y="94178"/>
            <a:ext cx="4931158" cy="1107996"/>
          </a:xfrm>
          <a:prstGeom prst="rect">
            <a:avLst/>
          </a:prstGeom>
          <a:noFill/>
          <a:effectLst>
            <a:glow rad="127000">
              <a:schemeClr val="tx1"/>
            </a:glow>
          </a:effectLst>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600" b="1" cap="all" dirty="0" smtClean="0">
                <a:ln/>
                <a:solidFill>
                  <a:srgbClr val="FFC000"/>
                </a:solidFill>
                <a:effectLst>
                  <a:glow rad="127000">
                    <a:schemeClr val="tx1"/>
                  </a:glow>
                  <a:outerShdw blurRad="19685" dist="12700" dir="5400000" algn="tl" rotWithShape="0">
                    <a:schemeClr val="accent1">
                      <a:satMod val="130000"/>
                      <a:alpha val="60000"/>
                    </a:schemeClr>
                  </a:outerShdw>
                  <a:reflection blurRad="10000" stA="55000" endPos="48000" dist="500" dir="5400000" sy="-100000" algn="bl" rotWithShape="0"/>
                </a:effectLst>
                <a:latin typeface="Aharoni" panose="02010803020104030203" pitchFamily="2" charset="-79"/>
                <a:cs typeface="Aharoni" panose="02010803020104030203" pitchFamily="2" charset="-79"/>
              </a:rPr>
              <a:t>Death Toll</a:t>
            </a:r>
            <a:endParaRPr lang="en-US" sz="6600" b="1" cap="all" dirty="0">
              <a:ln/>
              <a:solidFill>
                <a:srgbClr val="FFC000"/>
              </a:solidFill>
              <a:effectLst>
                <a:glow rad="127000">
                  <a:schemeClr val="tx1"/>
                </a:glow>
                <a:outerShdw blurRad="19685" dist="12700" dir="5400000" algn="tl" rotWithShape="0">
                  <a:schemeClr val="accent1">
                    <a:satMod val="130000"/>
                    <a:alpha val="60000"/>
                  </a:schemeClr>
                </a:outerShdw>
                <a:reflection blurRad="10000" stA="55000" endPos="48000" dist="500" dir="5400000" sy="-100000" algn="bl" rotWithShape="0"/>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12062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pulsarwallpapers.com/data/media/3/Alien%20Ink%202560X1600%20Abstract%20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525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empire"/>
          <p:cNvPicPr>
            <a:picLocks noChangeAspect="1" noChangeArrowheads="1"/>
          </p:cNvPicPr>
          <p:nvPr/>
        </p:nvPicPr>
        <p:blipFill rotWithShape="1">
          <a:blip r:embed="rId3">
            <a:extLst>
              <a:ext uri="{28A0092B-C50C-407E-A947-70E740481C1C}">
                <a14:useLocalDpi xmlns:a14="http://schemas.microsoft.com/office/drawing/2010/main" val="0"/>
              </a:ext>
            </a:extLst>
          </a:blip>
          <a:srcRect l="17460" t="1690" r="14398"/>
          <a:stretch/>
        </p:blipFill>
        <p:spPr bwMode="auto">
          <a:xfrm>
            <a:off x="533400" y="410513"/>
            <a:ext cx="2986655" cy="6155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Photos: 9/11 Then and Now"/>
          <p:cNvPicPr>
            <a:picLocks noChangeAspect="1" noChangeArrowheads="1"/>
          </p:cNvPicPr>
          <p:nvPr/>
        </p:nvPicPr>
        <p:blipFill rotWithShape="1">
          <a:blip r:embed="rId4">
            <a:extLst>
              <a:ext uri="{28A0092B-C50C-407E-A947-70E740481C1C}">
                <a14:useLocalDpi xmlns:a14="http://schemas.microsoft.com/office/drawing/2010/main" val="0"/>
              </a:ext>
            </a:extLst>
          </a:blip>
          <a:srcRect b="1972"/>
          <a:stretch/>
        </p:blipFill>
        <p:spPr bwMode="auto">
          <a:xfrm>
            <a:off x="3962400" y="410514"/>
            <a:ext cx="4396417" cy="6036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0756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9-11-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7521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4191000"/>
            <a:ext cx="8210550" cy="241912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altLang="en-US" sz="2800" dirty="0" smtClean="0">
                <a:solidFill>
                  <a:schemeClr val="bg1"/>
                </a:solidFill>
                <a:effectLst>
                  <a:glow rad="127000">
                    <a:schemeClr val="tx1"/>
                  </a:glow>
                </a:effectLst>
                <a:latin typeface="Aharoni" panose="02010803020104030203" pitchFamily="2" charset="-79"/>
                <a:cs typeface="Aharoni" panose="02010803020104030203" pitchFamily="2" charset="-79"/>
              </a:rPr>
              <a:t>9/11 had a devastating impact on the way Americans looked at life</a:t>
            </a:r>
          </a:p>
          <a:p>
            <a:pPr marL="285750" indent="-285750">
              <a:lnSpc>
                <a:spcPct val="90000"/>
              </a:lnSpc>
              <a:buFont typeface="Arial" panose="020B0604020202020204" pitchFamily="34" charset="0"/>
              <a:buChar char="•"/>
            </a:pPr>
            <a:r>
              <a:rPr lang="en-US" altLang="en-US" sz="2800" dirty="0" smtClean="0">
                <a:solidFill>
                  <a:schemeClr val="bg1"/>
                </a:solidFill>
                <a:effectLst>
                  <a:glow rad="127000">
                    <a:schemeClr val="tx1"/>
                  </a:glow>
                </a:effectLst>
                <a:latin typeface="Aharoni" panose="02010803020104030203" pitchFamily="2" charset="-79"/>
                <a:cs typeface="Aharoni" panose="02010803020104030203" pitchFamily="2" charset="-79"/>
              </a:rPr>
              <a:t>Many felt everything had changed </a:t>
            </a:r>
          </a:p>
          <a:p>
            <a:pPr marL="285750" indent="-285750">
              <a:lnSpc>
                <a:spcPct val="90000"/>
              </a:lnSpc>
              <a:buFont typeface="Arial" panose="020B0604020202020204" pitchFamily="34" charset="0"/>
              <a:buChar char="•"/>
            </a:pPr>
            <a:r>
              <a:rPr lang="en-US" altLang="en-US" sz="2800" dirty="0" smtClean="0">
                <a:solidFill>
                  <a:schemeClr val="bg1"/>
                </a:solidFill>
                <a:effectLst>
                  <a:glow rad="127000">
                    <a:schemeClr val="tx1"/>
                  </a:glow>
                </a:effectLst>
                <a:latin typeface="Aharoni" panose="02010803020104030203" pitchFamily="2" charset="-79"/>
                <a:cs typeface="Aharoni" panose="02010803020104030203" pitchFamily="2" charset="-79"/>
              </a:rPr>
              <a:t>Before Americans felt terrorism was something that happened in other countries</a:t>
            </a:r>
            <a:r>
              <a:rPr lang="en-US" altLang="en-US" sz="2800" dirty="0" smtClean="0">
                <a:solidFill>
                  <a:schemeClr val="bg1"/>
                </a:solidFill>
                <a:effectLst>
                  <a:glow rad="127000">
                    <a:schemeClr val="tx1"/>
                  </a:glow>
                </a:effectLst>
                <a:latin typeface="Aharoni" panose="02010803020104030203" pitchFamily="2" charset="-79"/>
                <a:cs typeface="Aharoni" panose="02010803020104030203" pitchFamily="2" charset="-79"/>
                <a:sym typeface="Wingdings" pitchFamily="2" charset="2"/>
              </a:rPr>
              <a:t> WAKE UP CALL!</a:t>
            </a:r>
            <a:endParaRPr lang="en-US" altLang="en-US" sz="2800" dirty="0">
              <a:solidFill>
                <a:schemeClr val="bg1"/>
              </a:solidFill>
              <a:effectLst>
                <a:glow rad="127000">
                  <a:schemeClr val="tx1"/>
                </a:glow>
              </a:effectLst>
              <a:latin typeface="Aharoni" panose="02010803020104030203" pitchFamily="2" charset="-79"/>
              <a:cs typeface="Aharoni" panose="02010803020104030203" pitchFamily="2" charset="-79"/>
            </a:endParaRPr>
          </a:p>
        </p:txBody>
      </p:sp>
      <p:sp>
        <p:nvSpPr>
          <p:cNvPr id="6" name="Rectangle 5"/>
          <p:cNvSpPr/>
          <p:nvPr/>
        </p:nvSpPr>
        <p:spPr>
          <a:xfrm>
            <a:off x="3175889" y="152400"/>
            <a:ext cx="3230372" cy="1107996"/>
          </a:xfrm>
          <a:prstGeom prst="rect">
            <a:avLst/>
          </a:prstGeom>
          <a:noFill/>
          <a:effectLst>
            <a:glow rad="127000">
              <a:schemeClr val="tx1"/>
            </a:glow>
          </a:effectLst>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600" b="1" cap="all" dirty="0" smtClean="0">
                <a:ln/>
                <a:solidFill>
                  <a:srgbClr val="FFC000"/>
                </a:solidFill>
                <a:effectLst>
                  <a:glow rad="127000">
                    <a:schemeClr val="tx1"/>
                  </a:glow>
                  <a:outerShdw blurRad="19685" dist="12700" dir="5400000" algn="tl" rotWithShape="0">
                    <a:schemeClr val="accent1">
                      <a:satMod val="130000"/>
                      <a:alpha val="60000"/>
                    </a:schemeClr>
                  </a:outerShdw>
                  <a:reflection blurRad="10000" stA="55000" endPos="48000" dist="500" dir="5400000" sy="-100000" algn="bl" rotWithShape="0"/>
                </a:effectLst>
                <a:latin typeface="Aharoni" panose="02010803020104030203" pitchFamily="2" charset="-79"/>
                <a:cs typeface="Aharoni" panose="02010803020104030203" pitchFamily="2" charset="-79"/>
              </a:rPr>
              <a:t>Impact</a:t>
            </a:r>
            <a:endParaRPr lang="en-US" sz="6600" b="1" cap="all" dirty="0">
              <a:ln/>
              <a:solidFill>
                <a:srgbClr val="FFC000"/>
              </a:solidFill>
              <a:effectLst>
                <a:glow rad="127000">
                  <a:schemeClr val="tx1"/>
                </a:glow>
                <a:outerShdw blurRad="19685" dist="12700" dir="5400000" algn="tl" rotWithShape="0">
                  <a:schemeClr val="accent1">
                    <a:satMod val="130000"/>
                    <a:alpha val="60000"/>
                  </a:schemeClr>
                </a:outerShdw>
                <a:reflection blurRad="10000" stA="55000" endPos="48000" dist="500" dir="5400000" sy="-100000" algn="bl" rotWithShape="0"/>
              </a:effectLst>
              <a:latin typeface="Aharoni" panose="02010803020104030203" pitchFamily="2" charset="-79"/>
              <a:cs typeface="Aharoni" panose="02010803020104030203" pitchFamily="2" charset="-79"/>
            </a:endParaRPr>
          </a:p>
        </p:txBody>
      </p:sp>
      <p:pic>
        <p:nvPicPr>
          <p:cNvPr id="7" name="Picture 5" descr="sup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6561" y="1152168"/>
            <a:ext cx="1983239" cy="168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rot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23892" y="1022384"/>
            <a:ext cx="1672458" cy="188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546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nationofchange.org/sites/default/files/PatriotActisBack061913.jpeg"/>
          <p:cNvPicPr>
            <a:picLocks noChangeAspect="1" noChangeArrowheads="1"/>
          </p:cNvPicPr>
          <p:nvPr/>
        </p:nvPicPr>
        <p:blipFill rotWithShape="1">
          <a:blip r:embed="rId2">
            <a:extLst>
              <a:ext uri="{28A0092B-C50C-407E-A947-70E740481C1C}">
                <a14:useLocalDpi xmlns:a14="http://schemas.microsoft.com/office/drawing/2010/main" val="0"/>
              </a:ext>
            </a:extLst>
          </a:blip>
          <a:srcRect l="7913" r="5759"/>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8" name="Rectangle 2"/>
          <p:cNvSpPr>
            <a:spLocks noGrp="1" noChangeArrowheads="1"/>
          </p:cNvSpPr>
          <p:nvPr>
            <p:ph type="body" idx="1"/>
          </p:nvPr>
        </p:nvSpPr>
        <p:spPr>
          <a:xfrm>
            <a:off x="533400" y="1524000"/>
            <a:ext cx="6324600" cy="4495800"/>
          </a:xfrm>
          <a:effectLst>
            <a:glow rad="203200">
              <a:schemeClr val="tx1"/>
            </a:glow>
          </a:effectLst>
        </p:spPr>
        <p:txBody>
          <a:bodyPr>
            <a:normAutofit lnSpcReduction="10000"/>
          </a:bodyPr>
          <a:lstStyle/>
          <a:p>
            <a:r>
              <a:rPr lang="en-US" altLang="en-US" sz="4000" dirty="0" smtClean="0">
                <a:solidFill>
                  <a:schemeClr val="bg1"/>
                </a:solidFill>
                <a:effectLst>
                  <a:glow rad="241300">
                    <a:schemeClr val="tx1"/>
                  </a:glow>
                </a:effectLst>
                <a:latin typeface="Aharoni" panose="02010803020104030203" pitchFamily="2" charset="-79"/>
                <a:cs typeface="Aharoni" panose="02010803020104030203" pitchFamily="2" charset="-79"/>
              </a:rPr>
              <a:t>Department of Homeland Security was created in 2002</a:t>
            </a:r>
          </a:p>
          <a:p>
            <a:r>
              <a:rPr lang="en-US" altLang="en-US" sz="4000" dirty="0" smtClean="0">
                <a:solidFill>
                  <a:schemeClr val="bg1"/>
                </a:solidFill>
                <a:effectLst>
                  <a:glow rad="241300">
                    <a:schemeClr val="tx1"/>
                  </a:glow>
                </a:effectLst>
                <a:latin typeface="Aharoni" panose="02010803020104030203" pitchFamily="2" charset="-79"/>
                <a:cs typeface="Aharoni" panose="02010803020104030203" pitchFamily="2" charset="-79"/>
              </a:rPr>
              <a:t>Coordinates national efforts against terrorism</a:t>
            </a:r>
          </a:p>
          <a:p>
            <a:r>
              <a:rPr lang="en-US" altLang="en-US" sz="4000" dirty="0" smtClean="0">
                <a:solidFill>
                  <a:schemeClr val="bg1"/>
                </a:solidFill>
                <a:effectLst>
                  <a:glow rad="241300">
                    <a:schemeClr val="tx1"/>
                  </a:glow>
                </a:effectLst>
                <a:latin typeface="Aharoni" panose="02010803020104030203" pitchFamily="2" charset="-79"/>
                <a:cs typeface="Aharoni" panose="02010803020104030203" pitchFamily="2" charset="-79"/>
              </a:rPr>
              <a:t>Patriot Act</a:t>
            </a:r>
          </a:p>
          <a:p>
            <a:endParaRPr lang="en-US" altLang="en-US" dirty="0" smtClean="0"/>
          </a:p>
        </p:txBody>
      </p:sp>
      <p:sp>
        <p:nvSpPr>
          <p:cNvPr id="7" name="Rectangle 6"/>
          <p:cNvSpPr/>
          <p:nvPr/>
        </p:nvSpPr>
        <p:spPr>
          <a:xfrm>
            <a:off x="228600" y="228600"/>
            <a:ext cx="7051930" cy="1323439"/>
          </a:xfrm>
          <a:prstGeom prst="rect">
            <a:avLst/>
          </a:prstGeom>
          <a:noFill/>
          <a:effectLst>
            <a:glow rad="127000">
              <a:schemeClr val="tx1">
                <a:lumMod val="95000"/>
                <a:lumOff val="5000"/>
              </a:schemeClr>
            </a:glo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8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Anti-Terrorism</a:t>
            </a:r>
            <a:endParaRPr lang="en-U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8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867071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070" r="15801"/>
          <a:stretch/>
        </p:blipFill>
        <p:spPr bwMode="auto">
          <a:xfrm>
            <a:off x="0" y="-51206"/>
            <a:ext cx="9144000" cy="6947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2" name="Rectangle 2"/>
          <p:cNvSpPr>
            <a:spLocks noGrp="1" noChangeArrowheads="1"/>
          </p:cNvSpPr>
          <p:nvPr>
            <p:ph type="body" idx="1"/>
          </p:nvPr>
        </p:nvSpPr>
        <p:spPr>
          <a:xfrm>
            <a:off x="533400" y="1600200"/>
            <a:ext cx="4343400" cy="5105400"/>
          </a:xfrm>
        </p:spPr>
        <p:txBody>
          <a:bodyPr>
            <a:normAutofit fontScale="85000" lnSpcReduction="20000"/>
          </a:bodyPr>
          <a:lstStyle/>
          <a:p>
            <a:r>
              <a:rPr lang="en-US" altLang="en-US" dirty="0" smtClean="0">
                <a:solidFill>
                  <a:schemeClr val="bg1"/>
                </a:solidFill>
                <a:effectLst>
                  <a:glow rad="355600">
                    <a:schemeClr val="tx1">
                      <a:alpha val="74000"/>
                    </a:schemeClr>
                  </a:glow>
                </a:effectLst>
                <a:latin typeface="Aharoni" panose="02010803020104030203" pitchFamily="2" charset="-79"/>
                <a:cs typeface="Aharoni" panose="02010803020104030203" pitchFamily="2" charset="-79"/>
              </a:rPr>
              <a:t>President Bush announced that the war on terrorism would start against al-Qaeda </a:t>
            </a:r>
          </a:p>
          <a:p>
            <a:r>
              <a:rPr lang="en-US" altLang="en-US" dirty="0">
                <a:solidFill>
                  <a:schemeClr val="bg1"/>
                </a:solidFill>
                <a:effectLst>
                  <a:glow rad="355600">
                    <a:schemeClr val="tx1">
                      <a:alpha val="74000"/>
                    </a:schemeClr>
                  </a:glow>
                </a:effectLst>
                <a:latin typeface="Aharoni" panose="02010803020104030203" pitchFamily="2" charset="-79"/>
                <a:cs typeface="Aharoni" panose="02010803020104030203" pitchFamily="2" charset="-79"/>
              </a:rPr>
              <a:t>B</a:t>
            </a:r>
            <a:r>
              <a:rPr lang="en-US" altLang="en-US" dirty="0" smtClean="0">
                <a:solidFill>
                  <a:schemeClr val="bg1"/>
                </a:solidFill>
                <a:effectLst>
                  <a:glow rad="355600">
                    <a:schemeClr val="tx1">
                      <a:alpha val="74000"/>
                    </a:schemeClr>
                  </a:glow>
                </a:effectLst>
                <a:latin typeface="Aharoni" panose="02010803020104030203" pitchFamily="2" charset="-79"/>
                <a:cs typeface="Aharoni" panose="02010803020104030203" pitchFamily="2" charset="-79"/>
              </a:rPr>
              <a:t>ut would also be waged against every terrorist group around the globe</a:t>
            </a:r>
          </a:p>
          <a:p>
            <a:pPr lvl="1"/>
            <a:r>
              <a:rPr lang="en-US" altLang="en-US" dirty="0" smtClean="0">
                <a:solidFill>
                  <a:schemeClr val="bg1"/>
                </a:solidFill>
                <a:effectLst>
                  <a:glow rad="355600">
                    <a:schemeClr val="tx1">
                      <a:alpha val="74000"/>
                    </a:schemeClr>
                  </a:glow>
                </a:effectLst>
                <a:latin typeface="Aharoni" panose="02010803020104030203" pitchFamily="2" charset="-79"/>
                <a:cs typeface="Aharoni" panose="02010803020104030203" pitchFamily="2" charset="-79"/>
              </a:rPr>
              <a:t>including states that aided or harbored terrorists.</a:t>
            </a:r>
          </a:p>
          <a:p>
            <a:r>
              <a:rPr lang="en-US" altLang="en-US" dirty="0" smtClean="0">
                <a:solidFill>
                  <a:schemeClr val="bg1"/>
                </a:solidFill>
                <a:effectLst>
                  <a:glow rad="355600">
                    <a:schemeClr val="tx1">
                      <a:alpha val="74000"/>
                    </a:schemeClr>
                  </a:glow>
                </a:effectLst>
                <a:latin typeface="Aharoni" panose="02010803020104030203" pitchFamily="2" charset="-79"/>
                <a:cs typeface="Aharoni" panose="02010803020104030203" pitchFamily="2" charset="-79"/>
              </a:rPr>
              <a:t>Bin Laden killed by US forces in 2011 (Obama)</a:t>
            </a:r>
          </a:p>
          <a:p>
            <a:endParaRPr lang="en-US" altLang="en-US" dirty="0" smtClean="0">
              <a:effectLst>
                <a:glow rad="355600">
                  <a:schemeClr val="tx1">
                    <a:alpha val="74000"/>
                  </a:schemeClr>
                </a:glow>
              </a:effectLst>
            </a:endParaRPr>
          </a:p>
        </p:txBody>
      </p:sp>
      <p:sp>
        <p:nvSpPr>
          <p:cNvPr id="6" name="Rectangle 5"/>
          <p:cNvSpPr/>
          <p:nvPr/>
        </p:nvSpPr>
        <p:spPr>
          <a:xfrm>
            <a:off x="302574" y="0"/>
            <a:ext cx="8683787" cy="1323439"/>
          </a:xfrm>
          <a:prstGeom prst="rect">
            <a:avLst/>
          </a:prstGeom>
          <a:noFill/>
          <a:effectLst>
            <a:glow rad="127000">
              <a:schemeClr val="tx1">
                <a:lumMod val="95000"/>
                <a:lumOff val="5000"/>
              </a:schemeClr>
            </a:glo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8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Osama Bin Laden</a:t>
            </a:r>
            <a:endParaRPr lang="en-U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8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pic>
        <p:nvPicPr>
          <p:cNvPr id="5122" name="Picture 2" descr="http://static.guim.co.uk/sys-images/Guardian/Pix/pictures/2011/5/2/1304326797400/1989-Osama-Bin-Laden-walk-00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9879" r="89948">
                        <a14:foregroundMark x1="53553" y1="66667" x2="52166" y2="99583"/>
                        <a14:foregroundMark x1="48354" y1="63750" x2="48354" y2="72500"/>
                        <a14:foregroundMark x1="40381" y1="72500" x2="38648" y2="79167"/>
                        <a14:foregroundMark x1="69151" y1="55833" x2="71577" y2="66667"/>
                        <a14:foregroundMark x1="63605" y1="31250" x2="63605" y2="31250"/>
                        <a14:foregroundMark x1="66378" y1="37917" x2="66378" y2="37917"/>
                        <a14:foregroundMark x1="44194" y1="35833" x2="44194" y2="35833"/>
                        <a14:foregroundMark x1="40381" y1="43750" x2="40381" y2="43750"/>
                        <a14:backgroundMark x1="38995" y1="33333" x2="30329" y2="75000"/>
                        <a14:backgroundMark x1="17851" y1="44167" x2="16464" y2="99167"/>
                        <a14:backgroundMark x1="28943" y1="31250" x2="23744" y2="93750"/>
                        <a14:backgroundMark x1="33102" y1="73750" x2="35529" y2="95417"/>
                        <a14:backgroundMark x1="46274" y1="62083" x2="44541" y2="97917"/>
                        <a14:backgroundMark x1="67764" y1="28750" x2="86482" y2="65000"/>
                        <a14:backgroundMark x1="73657" y1="68333" x2="83016" y2="99167"/>
                        <a14:backgroundMark x1="69497" y1="88333" x2="70191" y2="97917"/>
                      </a14:backgroundRemoval>
                    </a14:imgEffect>
                  </a14:imgLayer>
                </a14:imgProps>
              </a:ext>
              <a:ext uri="{28A0092B-C50C-407E-A947-70E740481C1C}">
                <a14:useLocalDpi xmlns:a14="http://schemas.microsoft.com/office/drawing/2010/main" val="0"/>
              </a:ext>
            </a:extLst>
          </a:blip>
          <a:srcRect/>
          <a:stretch>
            <a:fillRect/>
          </a:stretch>
        </p:blipFill>
        <p:spPr bwMode="auto">
          <a:xfrm>
            <a:off x="2667001" y="30936"/>
            <a:ext cx="8229600" cy="6846114"/>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6857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telegraph.co.uk/multimedia/archive/01240/1997-clinton_1240754c.jpg"/>
          <p:cNvPicPr>
            <a:picLocks noChangeAspect="1" noChangeArrowheads="1"/>
          </p:cNvPicPr>
          <p:nvPr/>
        </p:nvPicPr>
        <p:blipFill rotWithShape="1">
          <a:blip r:embed="rId2">
            <a:extLst>
              <a:ext uri="{28A0092B-C50C-407E-A947-70E740481C1C}">
                <a14:useLocalDpi xmlns:a14="http://schemas.microsoft.com/office/drawing/2010/main" val="0"/>
              </a:ext>
            </a:extLst>
          </a:blip>
          <a:srcRect l="4987" r="9517"/>
          <a:stretch/>
        </p:blipFill>
        <p:spPr bwMode="auto">
          <a:xfrm>
            <a:off x="0" y="-35803"/>
            <a:ext cx="9159484" cy="68938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 y="5433862"/>
            <a:ext cx="8222124"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William Clinton</a:t>
            </a:r>
            <a:endParaRPr lang="en-US"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410670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02" r="19702"/>
          <a:stretch/>
        </p:blipFill>
        <p:spPr bwMode="auto">
          <a:xfrm>
            <a:off x="0" y="-27904"/>
            <a:ext cx="9144000" cy="688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0" y="1323438"/>
            <a:ext cx="4419600" cy="5293261"/>
          </a:xfrm>
        </p:spPr>
        <p:txBody>
          <a:bodyPr>
            <a:normAutofit fontScale="92500" lnSpcReduction="20000"/>
          </a:bodyPr>
          <a:lstStyle/>
          <a:p>
            <a:r>
              <a:rPr lang="en-US" altLang="en-US" dirty="0" smtClean="0">
                <a:solidFill>
                  <a:schemeClr val="bg1"/>
                </a:solidFill>
                <a:effectLst>
                  <a:glow rad="241300">
                    <a:schemeClr val="tx1"/>
                  </a:glow>
                </a:effectLst>
                <a:latin typeface="Aharoni" panose="02010803020104030203" pitchFamily="2" charset="-79"/>
                <a:cs typeface="Aharoni" panose="02010803020104030203" pitchFamily="2" charset="-79"/>
                <a:sym typeface="Wingdings" panose="05000000000000000000" pitchFamily="2" charset="2"/>
              </a:rPr>
              <a:t> </a:t>
            </a:r>
            <a:r>
              <a:rPr lang="en-US" altLang="en-US" dirty="0">
                <a:solidFill>
                  <a:schemeClr val="bg1"/>
                </a:solidFill>
                <a:effectLst>
                  <a:glow rad="241300">
                    <a:schemeClr val="tx1"/>
                  </a:glow>
                </a:effectLst>
                <a:latin typeface="Aharoni" panose="02010803020104030203" pitchFamily="2" charset="-79"/>
                <a:cs typeface="Aharoni" panose="02010803020104030203" pitchFamily="2" charset="-79"/>
                <a:sym typeface="Wingdings" panose="05000000000000000000" pitchFamily="2" charset="2"/>
              </a:rPr>
              <a:t>“AXIS of EVIL” : N. Korea, Iran, &amp; Iraq</a:t>
            </a:r>
            <a:endParaRPr lang="en-US" altLang="en-US" dirty="0">
              <a:solidFill>
                <a:schemeClr val="bg1"/>
              </a:solidFill>
              <a:effectLst>
                <a:glow rad="241300">
                  <a:schemeClr val="tx1"/>
                </a:glow>
              </a:effectLst>
              <a:latin typeface="Aharoni" panose="02010803020104030203" pitchFamily="2" charset="-79"/>
              <a:cs typeface="Aharoni" panose="02010803020104030203" pitchFamily="2" charset="-79"/>
            </a:endParaRPr>
          </a:p>
          <a:p>
            <a:r>
              <a:rPr lang="en-US" altLang="en-US" dirty="0" smtClean="0">
                <a:solidFill>
                  <a:schemeClr val="bg1"/>
                </a:solidFill>
                <a:effectLst>
                  <a:glow rad="241300">
                    <a:schemeClr val="tx1"/>
                  </a:glow>
                </a:effectLst>
                <a:latin typeface="Aharoni" panose="02010803020104030203" pitchFamily="2" charset="-79"/>
                <a:cs typeface="Aharoni" panose="02010803020104030203" pitchFamily="2" charset="-79"/>
              </a:rPr>
              <a:t>Went to war with Iraq on the basis that they had WMD</a:t>
            </a:r>
          </a:p>
          <a:p>
            <a:pPr lvl="1"/>
            <a:r>
              <a:rPr lang="en-US" altLang="en-US" dirty="0" smtClean="0">
                <a:solidFill>
                  <a:schemeClr val="bg1"/>
                </a:solidFill>
                <a:effectLst>
                  <a:glow rad="241300">
                    <a:schemeClr val="tx1"/>
                  </a:glow>
                </a:effectLst>
                <a:latin typeface="Aharoni" panose="02010803020104030203" pitchFamily="2" charset="-79"/>
                <a:cs typeface="Aharoni" panose="02010803020104030203" pitchFamily="2" charset="-79"/>
              </a:rPr>
              <a:t>Which we now know they never had</a:t>
            </a:r>
          </a:p>
          <a:p>
            <a:pPr lvl="1"/>
            <a:r>
              <a:rPr lang="en-US" altLang="en-US" dirty="0" smtClean="0">
                <a:solidFill>
                  <a:schemeClr val="bg1"/>
                </a:solidFill>
                <a:effectLst>
                  <a:glow rad="241300">
                    <a:schemeClr val="tx1"/>
                  </a:glow>
                </a:effectLst>
                <a:latin typeface="Aharoni" panose="02010803020104030203" pitchFamily="2" charset="-79"/>
                <a:cs typeface="Aharoni" panose="02010803020104030203" pitchFamily="2" charset="-79"/>
              </a:rPr>
              <a:t>Captured Saddam Hussein </a:t>
            </a:r>
          </a:p>
          <a:p>
            <a:r>
              <a:rPr lang="en-US" altLang="en-US" dirty="0" smtClean="0">
                <a:solidFill>
                  <a:schemeClr val="bg1"/>
                </a:solidFill>
                <a:effectLst>
                  <a:glow rad="241300">
                    <a:schemeClr val="tx1"/>
                  </a:glow>
                </a:effectLst>
                <a:latin typeface="Aharoni" panose="02010803020104030203" pitchFamily="2" charset="-79"/>
                <a:cs typeface="Aharoni" panose="02010803020104030203" pitchFamily="2" charset="-79"/>
              </a:rPr>
              <a:t>Dissent </a:t>
            </a:r>
            <a:r>
              <a:rPr lang="en-US" altLang="en-US" dirty="0">
                <a:solidFill>
                  <a:schemeClr val="bg1"/>
                </a:solidFill>
                <a:effectLst>
                  <a:glow rad="241300">
                    <a:schemeClr val="tx1"/>
                  </a:glow>
                </a:effectLst>
                <a:latin typeface="Aharoni" panose="02010803020104030203" pitchFamily="2" charset="-79"/>
                <a:cs typeface="Aharoni" panose="02010803020104030203" pitchFamily="2" charset="-79"/>
              </a:rPr>
              <a:t>&amp; criticism of Bush’s leadership increased as the War in Iraq </a:t>
            </a:r>
            <a:r>
              <a:rPr lang="en-US" altLang="en-US" dirty="0" smtClean="0">
                <a:solidFill>
                  <a:schemeClr val="bg1"/>
                </a:solidFill>
                <a:effectLst>
                  <a:glow rad="241300">
                    <a:schemeClr val="tx1"/>
                  </a:glow>
                </a:effectLst>
                <a:latin typeface="Aharoni" panose="02010803020104030203" pitchFamily="2" charset="-79"/>
                <a:cs typeface="Aharoni" panose="02010803020104030203" pitchFamily="2" charset="-79"/>
              </a:rPr>
              <a:t>continued</a:t>
            </a:r>
          </a:p>
          <a:p>
            <a:endParaRPr lang="en-US" altLang="en-US" dirty="0">
              <a:solidFill>
                <a:schemeClr val="bg1"/>
              </a:solidFill>
              <a:effectLst>
                <a:glow rad="241300">
                  <a:schemeClr val="tx1"/>
                </a:glow>
              </a:effectLst>
              <a:latin typeface="Aharoni" panose="02010803020104030203" pitchFamily="2" charset="-79"/>
              <a:cs typeface="Aharoni" panose="02010803020104030203" pitchFamily="2" charset="-79"/>
            </a:endParaRPr>
          </a:p>
          <a:p>
            <a:endParaRPr lang="en-US" dirty="0"/>
          </a:p>
        </p:txBody>
      </p:sp>
      <p:sp>
        <p:nvSpPr>
          <p:cNvPr id="4" name="Rectangle 3"/>
          <p:cNvSpPr/>
          <p:nvPr/>
        </p:nvSpPr>
        <p:spPr>
          <a:xfrm>
            <a:off x="4560693" y="-27904"/>
            <a:ext cx="4583307" cy="1323439"/>
          </a:xfrm>
          <a:prstGeom prst="rect">
            <a:avLst/>
          </a:prstGeom>
          <a:noFill/>
          <a:effectLst>
            <a:glow rad="127000">
              <a:schemeClr val="tx1">
                <a:lumMod val="95000"/>
                <a:lumOff val="5000"/>
              </a:schemeClr>
            </a:glo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8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Iraq War</a:t>
            </a:r>
            <a:endParaRPr lang="en-U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8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pic>
        <p:nvPicPr>
          <p:cNvPr id="15364" name="Picture 4" descr="http://www.robrogers.com/cartoons/2002/images/020202%20Axis%20Of%20Evi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305" y="914400"/>
            <a:ext cx="6629400" cy="4787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55234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0" y="2813050"/>
            <a:ext cx="9144000" cy="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3" name="Picture 5" descr="katrina-new-orleans-flooding3-2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3405"/>
            <a:ext cx="9144000" cy="535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417095" y="1122947"/>
            <a:ext cx="8534400" cy="5791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chemeClr val="bg1"/>
                </a:solidFill>
                <a:effectLst>
                  <a:glow rad="165100">
                    <a:schemeClr val="tx2">
                      <a:lumMod val="60000"/>
                      <a:lumOff val="40000"/>
                    </a:schemeClr>
                  </a:glow>
                </a:effectLst>
                <a:latin typeface="Aharoni" panose="02010803020104030203" pitchFamily="2" charset="-79"/>
                <a:cs typeface="Aharoni" panose="02010803020104030203" pitchFamily="2" charset="-79"/>
              </a:rPr>
              <a:t> Katrina wrecked the Louisiana coast with 125 mph sustained winds, causing a storm surge that broke levees that shielded New Orleans from surrounding, higher coastal waters</a:t>
            </a:r>
          </a:p>
          <a:p>
            <a:r>
              <a:rPr lang="en-US" dirty="0" smtClean="0">
                <a:solidFill>
                  <a:schemeClr val="bg1"/>
                </a:solidFill>
                <a:effectLst>
                  <a:glow rad="165100">
                    <a:schemeClr val="tx2">
                      <a:lumMod val="60000"/>
                      <a:lumOff val="40000"/>
                    </a:schemeClr>
                  </a:glow>
                </a:effectLst>
                <a:latin typeface="Aharoni" panose="02010803020104030203" pitchFamily="2" charset="-79"/>
                <a:cs typeface="Aharoni" panose="02010803020104030203" pitchFamily="2" charset="-79"/>
              </a:rPr>
              <a:t>Left 80 percent of the city under water. </a:t>
            </a:r>
          </a:p>
          <a:p>
            <a:r>
              <a:rPr lang="en-US" dirty="0" smtClean="0">
                <a:solidFill>
                  <a:schemeClr val="bg1"/>
                </a:solidFill>
                <a:effectLst>
                  <a:glow rad="165100">
                    <a:schemeClr val="tx2">
                      <a:lumMod val="60000"/>
                      <a:lumOff val="40000"/>
                    </a:schemeClr>
                  </a:glow>
                </a:effectLst>
                <a:latin typeface="Aharoni" panose="02010803020104030203" pitchFamily="2" charset="-79"/>
                <a:cs typeface="Aharoni" panose="02010803020104030203" pitchFamily="2" charset="-79"/>
              </a:rPr>
              <a:t>Katrina killed at least 1,836 people and inflicted damages estimated at around $125 billion</a:t>
            </a:r>
            <a:r>
              <a:rPr lang="en-US" dirty="0" smtClean="0">
                <a:solidFill>
                  <a:schemeClr val="bg1"/>
                </a:solidFill>
                <a:effectLst>
                  <a:glow rad="165100">
                    <a:schemeClr val="tx2">
                      <a:lumMod val="60000"/>
                      <a:lumOff val="40000"/>
                    </a:schemeClr>
                  </a:glow>
                </a:effectLst>
              </a:rPr>
              <a:t>.</a:t>
            </a:r>
            <a:endParaRPr lang="en-US" dirty="0">
              <a:solidFill>
                <a:schemeClr val="bg1"/>
              </a:solidFill>
              <a:effectLst>
                <a:glow rad="165100">
                  <a:schemeClr val="tx2">
                    <a:lumMod val="60000"/>
                    <a:lumOff val="40000"/>
                  </a:schemeClr>
                </a:glow>
              </a:effectLst>
            </a:endParaRPr>
          </a:p>
        </p:txBody>
      </p:sp>
      <p:sp>
        <p:nvSpPr>
          <p:cNvPr id="6" name="Rectangle 5"/>
          <p:cNvSpPr/>
          <p:nvPr/>
        </p:nvSpPr>
        <p:spPr>
          <a:xfrm>
            <a:off x="1666481" y="208545"/>
            <a:ext cx="6035627" cy="923330"/>
          </a:xfrm>
          <a:prstGeom prst="rect">
            <a:avLst/>
          </a:prstGeom>
          <a:noFill/>
          <a:effectLst>
            <a:glow rad="127000">
              <a:schemeClr val="tx1">
                <a:lumMod val="95000"/>
                <a:lumOff val="5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5">
                      <a:satMod val="175000"/>
                      <a:alpha val="40000"/>
                    </a:schemeClr>
                  </a:glow>
                  <a:outerShdw blurRad="80000" dist="40000" dir="5040000" algn="tl">
                    <a:srgbClr val="000000">
                      <a:alpha val="30000"/>
                    </a:srgbClr>
                  </a:outerShdw>
                </a:effectLst>
                <a:latin typeface="Aharoni" panose="02010803020104030203" pitchFamily="2" charset="-79"/>
                <a:cs typeface="Aharoni" panose="02010803020104030203" pitchFamily="2" charset="-79"/>
              </a:rPr>
              <a:t>Hurricane Katrina</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5">
                    <a:satMod val="175000"/>
                    <a:alpha val="40000"/>
                  </a:schemeClr>
                </a:glow>
                <a:outerShdw blurRad="80000" dist="40000" dir="5040000" algn="tl">
                  <a:srgbClr val="000000">
                    <a:alpha val="30000"/>
                  </a:srgbClr>
                </a:outerShdw>
              </a:effectLst>
              <a:latin typeface="Aharoni" panose="02010803020104030203" pitchFamily="2" charset="-79"/>
              <a:cs typeface="Aharoni" panose="02010803020104030203" pitchFamily="2" charset="-79"/>
            </a:endParaRPr>
          </a:p>
        </p:txBody>
      </p:sp>
      <p:sp>
        <p:nvSpPr>
          <p:cNvPr id="2" name="Explosion 2 1"/>
          <p:cNvSpPr/>
          <p:nvPr/>
        </p:nvSpPr>
        <p:spPr>
          <a:xfrm rot="21004515">
            <a:off x="914400" y="1295400"/>
            <a:ext cx="7848600" cy="4876800"/>
          </a:xfrm>
          <a:prstGeom prst="irregularSeal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a:latin typeface="Aharoni" panose="02010803020104030203" pitchFamily="2" charset="-79"/>
                <a:cs typeface="Aharoni" panose="02010803020104030203" pitchFamily="2" charset="-79"/>
              </a:rPr>
              <a:t>I</a:t>
            </a:r>
            <a:r>
              <a:rPr lang="en-US" sz="2400" dirty="0" smtClean="0">
                <a:latin typeface="Aharoni" panose="02010803020104030203" pitchFamily="2" charset="-79"/>
                <a:cs typeface="Aharoni" panose="02010803020104030203" pitchFamily="2" charset="-79"/>
              </a:rPr>
              <a:t>t took the </a:t>
            </a:r>
            <a:r>
              <a:rPr lang="en-US" sz="2400" dirty="0">
                <a:latin typeface="Aharoni" panose="02010803020104030203" pitchFamily="2" charset="-79"/>
                <a:cs typeface="Aharoni" panose="02010803020104030203" pitchFamily="2" charset="-79"/>
              </a:rPr>
              <a:t>National Guard troops </a:t>
            </a:r>
            <a:r>
              <a:rPr lang="en-US" sz="2400" dirty="0" smtClean="0">
                <a:latin typeface="Aharoni" panose="02010803020104030203" pitchFamily="2" charset="-79"/>
                <a:cs typeface="Aharoni" panose="02010803020104030203" pitchFamily="2" charset="-79"/>
              </a:rPr>
              <a:t>TWO WEEKS to </a:t>
            </a:r>
            <a:r>
              <a:rPr lang="en-US" sz="2400" dirty="0">
                <a:latin typeface="Aharoni" panose="02010803020104030203" pitchFamily="2" charset="-79"/>
                <a:cs typeface="Aharoni" panose="02010803020104030203" pitchFamily="2" charset="-79"/>
              </a:rPr>
              <a:t>arrive in New Orleans after Hurricane Katrina struck</a:t>
            </a:r>
          </a:p>
        </p:txBody>
      </p:sp>
    </p:spTree>
    <p:extLst>
      <p:ext uri="{BB962C8B-B14F-4D97-AF65-F5344CB8AC3E}">
        <p14:creationId xmlns:p14="http://schemas.microsoft.com/office/powerpoint/2010/main" val="8666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ttp://cache.boston.com/bonzai-fba/AP_Photo/2005/08/31/1125494343_67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3461"/>
            <a:ext cx="10625458" cy="70906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emecrunch.com/meme/RE9H/george-bush-kanye/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28541">
            <a:off x="380999" y="809187"/>
            <a:ext cx="5407025" cy="54070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248400" y="846676"/>
            <a:ext cx="2286000" cy="4832092"/>
          </a:xfrm>
          <a:prstGeom prst="rect">
            <a:avLst/>
          </a:prstGeom>
        </p:spPr>
        <p:txBody>
          <a:bodyPr wrap="square">
            <a:spAutoFit/>
          </a:bodyPr>
          <a:lstStyle/>
          <a:p>
            <a:pPr algn="ctr"/>
            <a:r>
              <a:rPr lang="en-US" sz="2800" dirty="0" smtClean="0">
                <a:latin typeface="Aharoni" panose="02010803020104030203" pitchFamily="2" charset="-79"/>
                <a:cs typeface="Aharoni" panose="02010803020104030203" pitchFamily="2" charset="-79"/>
              </a:rPr>
              <a:t>Hip </a:t>
            </a:r>
            <a:r>
              <a:rPr lang="en-US" sz="2800" dirty="0">
                <a:latin typeface="Aharoni" panose="02010803020104030203" pitchFamily="2" charset="-79"/>
                <a:cs typeface="Aharoni" panose="02010803020104030203" pitchFamily="2" charset="-79"/>
              </a:rPr>
              <a:t>Hop artist Kanye </a:t>
            </a:r>
            <a:r>
              <a:rPr lang="en-US" sz="2800" dirty="0" smtClean="0">
                <a:latin typeface="Aharoni" panose="02010803020104030203" pitchFamily="2" charset="-79"/>
                <a:cs typeface="Aharoni" panose="02010803020104030203" pitchFamily="2" charset="-79"/>
              </a:rPr>
              <a:t>West publically criticized Bush’s </a:t>
            </a:r>
            <a:r>
              <a:rPr lang="en-US" sz="2800" dirty="0">
                <a:latin typeface="Aharoni" panose="02010803020104030203" pitchFamily="2" charset="-79"/>
                <a:cs typeface="Aharoni" panose="02010803020104030203" pitchFamily="2" charset="-79"/>
              </a:rPr>
              <a:t>handling of the Hurricane Katrina </a:t>
            </a:r>
            <a:r>
              <a:rPr lang="en-US" sz="2800" dirty="0" smtClean="0">
                <a:latin typeface="Aharoni" panose="02010803020104030203" pitchFamily="2" charset="-79"/>
                <a:cs typeface="Aharoni" panose="02010803020104030203" pitchFamily="2" charset="-79"/>
              </a:rPr>
              <a:t>crisis</a:t>
            </a:r>
            <a:endParaRPr lang="en-US" sz="2800" dirty="0">
              <a:latin typeface="Aharoni" panose="02010803020104030203" pitchFamily="2" charset="-79"/>
              <a:cs typeface="Aharoni" panose="02010803020104030203" pitchFamily="2" charset="-79"/>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19524">
            <a:off x="705853" y="845698"/>
            <a:ext cx="4894322" cy="53340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30" name="Picture 6" descr="http://www.takepart.com/sites/default/files/uploads/2010/08/katrina_flood_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974" y="1706843"/>
            <a:ext cx="5905500" cy="39719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descr="http://ww2.hdnux.com/photos/10/06/41/2123857/7/920x9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14721">
            <a:off x="272148" y="1240715"/>
            <a:ext cx="6103151" cy="4438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4" name="Picture 10" descr="http://ionetheurbandaily.files.wordpress.com/2009/08/hurricane-katr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97" y="1143499"/>
            <a:ext cx="6180003" cy="48049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6" name="Picture 12" descr="http://www.hurricanekatrina.com/hurricane-katrina-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0519">
            <a:off x="821069" y="533399"/>
            <a:ext cx="4674658" cy="601027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8" name="Picture 14" descr="http://2d0yaz2jiom3c6vy7e7e5svk.wpengine.netdna-cdn.com/rs/wp-content/uploads/2013/11/superdomewomanbaby25xi.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377" y="715289"/>
            <a:ext cx="8591789" cy="55331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72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nfo-presapp0605-bus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4" y="1219200"/>
            <a:ext cx="9017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65728" y="192504"/>
            <a:ext cx="7141699" cy="1107996"/>
          </a:xfrm>
          <a:prstGeom prst="rect">
            <a:avLst/>
          </a:prstGeom>
          <a:noFill/>
          <a:effectLst>
            <a:glow rad="127000">
              <a:schemeClr val="tx1">
                <a:lumMod val="95000"/>
                <a:lumOff val="5000"/>
              </a:schemeClr>
            </a:glo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8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Approval Ratings</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8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1427606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Who did Bush run against in 2000 that resulted in one of the closest elections in history?</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smtClean="0">
                <a:solidFill>
                  <a:prstClr val="black"/>
                </a:solidFill>
              </a:rPr>
              <a:t>Al Gore</a:t>
            </a:r>
            <a:endParaRPr lang="en-US" sz="4400" dirty="0">
              <a:solidFill>
                <a:prstClr val="black"/>
              </a:solidFill>
            </a:endParaRPr>
          </a:p>
        </p:txBody>
      </p:sp>
    </p:spTree>
    <p:extLst>
      <p:ext uri="{BB962C8B-B14F-4D97-AF65-F5344CB8AC3E}">
        <p14:creationId xmlns:p14="http://schemas.microsoft.com/office/powerpoint/2010/main" val="226308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What 3 countries is Bush referring to when he notes “Axis of Evil”?</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smtClean="0">
                <a:solidFill>
                  <a:prstClr val="black"/>
                </a:solidFill>
              </a:rPr>
              <a:t>Iran, Iraq, N. Korea</a:t>
            </a:r>
          </a:p>
        </p:txBody>
      </p:sp>
    </p:spTree>
    <p:extLst>
      <p:ext uri="{BB962C8B-B14F-4D97-AF65-F5344CB8AC3E}">
        <p14:creationId xmlns:p14="http://schemas.microsoft.com/office/powerpoint/2010/main" val="9275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What was Bush’s response to 9/11?</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smtClean="0">
                <a:solidFill>
                  <a:prstClr val="black"/>
                </a:solidFill>
              </a:rPr>
              <a:t>“War on Terror”</a:t>
            </a:r>
          </a:p>
          <a:p>
            <a:pPr algn="ctr"/>
            <a:r>
              <a:rPr lang="en-US" sz="3600" dirty="0" err="1" smtClean="0">
                <a:solidFill>
                  <a:prstClr val="black"/>
                </a:solidFill>
              </a:rPr>
              <a:t>Dept</a:t>
            </a:r>
            <a:r>
              <a:rPr lang="en-US" sz="3600" dirty="0" smtClean="0">
                <a:solidFill>
                  <a:prstClr val="black"/>
                </a:solidFill>
              </a:rPr>
              <a:t> of Homeland Security</a:t>
            </a:r>
          </a:p>
          <a:p>
            <a:pPr algn="ctr"/>
            <a:r>
              <a:rPr lang="en-US" sz="3600" dirty="0" smtClean="0">
                <a:solidFill>
                  <a:prstClr val="black"/>
                </a:solidFill>
              </a:rPr>
              <a:t>Patriot Act</a:t>
            </a:r>
          </a:p>
        </p:txBody>
      </p:sp>
    </p:spTree>
    <p:extLst>
      <p:ext uri="{BB962C8B-B14F-4D97-AF65-F5344CB8AC3E}">
        <p14:creationId xmlns:p14="http://schemas.microsoft.com/office/powerpoint/2010/main" val="287432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What are 2 big criticisms of Bush’s presidency?</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smtClean="0">
                <a:solidFill>
                  <a:prstClr val="black"/>
                </a:solidFill>
              </a:rPr>
              <a:t>Hurricane Katrina</a:t>
            </a:r>
          </a:p>
          <a:p>
            <a:pPr algn="ctr"/>
            <a:r>
              <a:rPr lang="en-US" sz="4400" dirty="0" smtClean="0">
                <a:solidFill>
                  <a:prstClr val="black"/>
                </a:solidFill>
              </a:rPr>
              <a:t>Iraq War</a:t>
            </a:r>
            <a:endParaRPr lang="en-US" sz="4400" dirty="0">
              <a:solidFill>
                <a:prstClr val="black"/>
              </a:solidFill>
            </a:endParaRPr>
          </a:p>
        </p:txBody>
      </p:sp>
    </p:spTree>
    <p:extLst>
      <p:ext uri="{BB962C8B-B14F-4D97-AF65-F5344CB8AC3E}">
        <p14:creationId xmlns:p14="http://schemas.microsoft.com/office/powerpoint/2010/main" val="365830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dn.theatlantic.com/assets/media/img/2015/05/21/lede/1920.jpg?GE2DGMRSGM4TEMJYFY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4437"/>
            <a:ext cx="9144000" cy="56435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410200"/>
            <a:ext cx="800417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017" y="5450243"/>
            <a:ext cx="1731963" cy="1560513"/>
          </a:xfrm>
          <a:prstGeom prst="rect">
            <a:avLst/>
          </a:prstGeom>
          <a:noFill/>
          <a:ln>
            <a:noFill/>
          </a:ln>
          <a:effectLst>
            <a:glow rad="228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8585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www.pulsarwallpapers.com/data/media/3/Alien%20Ink%202560X1600%20Abstract%20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45"/>
            <a:ext cx="9144000" cy="69057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secretsofthefed.com/wp-content/uploads/2012/10/ifwt-barack-michelle-obama-wedd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565" y="256505"/>
            <a:ext cx="3741669"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thisiscolossal.com/wp-content/uploads/2011/04/obama-1.jpg"/>
          <p:cNvPicPr>
            <a:picLocks noChangeAspect="1" noChangeArrowheads="1"/>
          </p:cNvPicPr>
          <p:nvPr/>
        </p:nvPicPr>
        <p:blipFill rotWithShape="1">
          <a:blip r:embed="rId4">
            <a:extLst>
              <a:ext uri="{28A0092B-C50C-407E-A947-70E740481C1C}">
                <a14:useLocalDpi xmlns:a14="http://schemas.microsoft.com/office/drawing/2010/main" val="0"/>
              </a:ext>
            </a:extLst>
          </a:blip>
          <a:srcRect l="17916" t="6146" r="19662" b="5149"/>
          <a:stretch/>
        </p:blipFill>
        <p:spPr bwMode="auto">
          <a:xfrm>
            <a:off x="2175634" y="3434366"/>
            <a:ext cx="2514600" cy="32339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i1.cdnds.net/12/38/618x533/showbiz_barack_obama_jay_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257637"/>
            <a:ext cx="3954577" cy="3410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http://www.barackobama.net/pictures/barack-obama-famil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56505"/>
            <a:ext cx="3746344" cy="278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img2.timeinc.net/people/i/2014/news/141020/michelle-obama-1024.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72" b="100000" l="9961" r="89844">
                        <a14:backgroundMark x1="68652" y1="82813" x2="74219" y2="99219"/>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892917"/>
            <a:ext cx="5334000" cy="4000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113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https://s-media-cache-ak0.pinimg.com/736x/16/97/ff/1697ffcf36bbd30ed5d0efb6e17aac71.jpg"/>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media.irishcentral.com/images/20130817090008Clinton_JF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4076700" cy="32004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2" name="Picture 4" descr="http://lh6.ggpht.com/h9gdRWKZxScPDtznjJMd1V0nGSMlqptxN_8aWF9TAwUH7QanvnLAlW_7Njzm6Xwn8g2f1dltU95pdCSoEjfUkOTa"/>
          <p:cNvPicPr>
            <a:picLocks noChangeAspect="1" noChangeArrowheads="1"/>
          </p:cNvPicPr>
          <p:nvPr/>
        </p:nvPicPr>
        <p:blipFill rotWithShape="1">
          <a:blip r:embed="rId5">
            <a:extLst>
              <a:ext uri="{28A0092B-C50C-407E-A947-70E740481C1C}">
                <a14:useLocalDpi xmlns:a14="http://schemas.microsoft.com/office/drawing/2010/main" val="0"/>
              </a:ext>
            </a:extLst>
          </a:blip>
          <a:srcRect l="21140" t="12549" r="21948" b="10373"/>
          <a:stretch/>
        </p:blipFill>
        <p:spPr bwMode="auto">
          <a:xfrm>
            <a:off x="4558553" y="213360"/>
            <a:ext cx="4280647" cy="3227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http://41.media.tumblr.com/a8430843278884268f148209a1055814/tumblr_nlxxtqO4ba1urw3kso1_5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3675" y="3579771"/>
            <a:ext cx="2209800" cy="3049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6" name="Picture 8" descr="http://s1.thejazzline.com/tjl/uploads/2014/06/bill-clint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3852664"/>
            <a:ext cx="4721531" cy="2503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149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img.timeinc.net/time/daily/2008/0811/obama_wins_a_1104.jpg"/>
          <p:cNvPicPr>
            <a:picLocks noChangeAspect="1" noChangeArrowheads="1"/>
          </p:cNvPicPr>
          <p:nvPr/>
        </p:nvPicPr>
        <p:blipFill rotWithShape="1">
          <a:blip r:embed="rId2">
            <a:extLst>
              <a:ext uri="{28A0092B-C50C-407E-A947-70E740481C1C}">
                <a14:useLocalDpi xmlns:a14="http://schemas.microsoft.com/office/drawing/2010/main" val="0"/>
              </a:ext>
            </a:extLst>
          </a:blip>
          <a:srcRect l="25101"/>
          <a:stretch/>
        </p:blipFill>
        <p:spPr bwMode="auto">
          <a:xfrm flipH="1">
            <a:off x="28074" y="-14530"/>
            <a:ext cx="9191817" cy="687253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45" y="685800"/>
            <a:ext cx="3981450" cy="58394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23982" y="2071918"/>
            <a:ext cx="4367618"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effectLst>
                  <a:glow rad="241300">
                    <a:schemeClr val="tx1"/>
                  </a:glow>
                </a:effectLst>
                <a:latin typeface="Aharoni" panose="02010803020104030203" pitchFamily="2" charset="-79"/>
                <a:cs typeface="Aharoni" panose="02010803020104030203" pitchFamily="2" charset="-79"/>
              </a:rPr>
              <a:t>2008 Obama won the presidency against John McCain with 52.9% of the popular vote.</a:t>
            </a:r>
          </a:p>
          <a:p>
            <a:pPr marL="457200" indent="-457200">
              <a:buFont typeface="Arial" panose="020B0604020202020204" pitchFamily="34" charset="0"/>
              <a:buChar char="•"/>
            </a:pPr>
            <a:r>
              <a:rPr lang="en-US" sz="2800" dirty="0" smtClean="0">
                <a:solidFill>
                  <a:schemeClr val="bg1"/>
                </a:solidFill>
                <a:effectLst>
                  <a:glow rad="241300">
                    <a:schemeClr val="tx1"/>
                  </a:glow>
                </a:effectLst>
                <a:latin typeface="Aharoni" panose="02010803020104030203" pitchFamily="2" charset="-79"/>
                <a:cs typeface="Aharoni" panose="02010803020104030203" pitchFamily="2" charset="-79"/>
              </a:rPr>
              <a:t>He became the first African American to be elected president.</a:t>
            </a:r>
          </a:p>
          <a:p>
            <a:pPr marL="457200" indent="-457200">
              <a:buFont typeface="Arial" panose="020B0604020202020204" pitchFamily="34" charset="0"/>
              <a:buChar char="•"/>
            </a:pPr>
            <a:r>
              <a:rPr lang="en-US" sz="2800" dirty="0" smtClean="0">
                <a:solidFill>
                  <a:schemeClr val="bg1"/>
                </a:solidFill>
                <a:effectLst>
                  <a:glow rad="241300">
                    <a:schemeClr val="tx1"/>
                  </a:glow>
                </a:effectLst>
                <a:latin typeface="Aharoni" panose="02010803020104030203" pitchFamily="2" charset="-79"/>
                <a:cs typeface="Aharoni" panose="02010803020104030203" pitchFamily="2" charset="-79"/>
              </a:rPr>
              <a:t>He was be re-elected in 2012.</a:t>
            </a:r>
            <a:endParaRPr lang="en-US" sz="2800" dirty="0">
              <a:solidFill>
                <a:schemeClr val="bg1"/>
              </a:solidFill>
              <a:effectLst>
                <a:glow rad="241300">
                  <a:schemeClr val="tx1"/>
                </a:glow>
              </a:effectLst>
              <a:latin typeface="Aharoni" panose="02010803020104030203" pitchFamily="2" charset="-79"/>
              <a:cs typeface="Aharoni" panose="02010803020104030203" pitchFamily="2" charset="-79"/>
            </a:endParaRPr>
          </a:p>
        </p:txBody>
      </p:sp>
      <p:sp>
        <p:nvSpPr>
          <p:cNvPr id="7" name="Rectangle 6"/>
          <p:cNvSpPr/>
          <p:nvPr/>
        </p:nvSpPr>
        <p:spPr>
          <a:xfrm>
            <a:off x="1200522" y="-88956"/>
            <a:ext cx="6205546" cy="1107996"/>
          </a:xfrm>
          <a:prstGeom prst="rect">
            <a:avLst/>
          </a:prstGeom>
          <a:noFill/>
          <a:effectLst>
            <a:glow rad="127000">
              <a:schemeClr val="tx1"/>
            </a:glo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Obama Elected</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4651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img.timeinc.net/time/daily/2008/0811/obama_wins_a_1104.jpg"/>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25101"/>
          <a:stretch/>
        </p:blipFill>
        <p:spPr bwMode="auto">
          <a:xfrm flipH="1">
            <a:off x="0" y="-14530"/>
            <a:ext cx="9191817" cy="68725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rot="21400245">
            <a:off x="311113" y="761662"/>
            <a:ext cx="8721550" cy="53201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hlinkClick r:id="rId4"/>
          </p:cNvPr>
          <p:cNvPicPr>
            <a:picLocks noChangeAspect="1"/>
          </p:cNvPicPr>
          <p:nvPr/>
        </p:nvPicPr>
        <p:blipFill>
          <a:blip r:embed="rId5">
            <a:extLst>
              <a:ext uri="{BEBA8EAE-BF5A-486C-A8C5-ECC9F3942E4B}">
                <a14:imgProps xmlns:a14="http://schemas.microsoft.com/office/drawing/2010/main">
                  <a14:imgLayer r:embed="rId6">
                    <a14:imgEffect>
                      <a14:backgroundRemoval t="800" b="100000" l="10000" r="90000">
                        <a14:foregroundMark x1="66528" y1="2200" x2="30000" y2="3000"/>
                        <a14:backgroundMark x1="19722" y1="87400" x2="26250" y2="95200"/>
                        <a14:backgroundMark x1="37778" y1="93800" x2="71389" y2="94000"/>
                        <a14:backgroundMark x1="80694" y1="84800" x2="84861" y2="83600"/>
                      </a14:backgroundRemoval>
                    </a14:imgEffect>
                  </a14:imgLayer>
                </a14:imgProps>
              </a:ext>
            </a:extLst>
          </a:blip>
          <a:stretch>
            <a:fillRect/>
          </a:stretch>
        </p:blipFill>
        <p:spPr>
          <a:xfrm>
            <a:off x="7937652" y="5856239"/>
            <a:ext cx="1100401" cy="764167"/>
          </a:xfrm>
          <a:prstGeom prst="rect">
            <a:avLst/>
          </a:prstGeom>
        </p:spPr>
      </p:pic>
    </p:spTree>
    <p:extLst>
      <p:ext uri="{BB962C8B-B14F-4D97-AF65-F5344CB8AC3E}">
        <p14:creationId xmlns:p14="http://schemas.microsoft.com/office/powerpoint/2010/main" val="17211895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huffpost.com/gen/1656182/images/o-AMERICAN-FLAG-facebook.jpg"/>
          <p:cNvPicPr>
            <a:picLocks noChangeAspect="1" noChangeArrowheads="1"/>
          </p:cNvPicPr>
          <p:nvPr/>
        </p:nvPicPr>
        <p:blipFill rotWithShape="1">
          <a:blip r:embed="rId2">
            <a:extLst>
              <a:ext uri="{28A0092B-C50C-407E-A947-70E740481C1C}">
                <a14:useLocalDpi xmlns:a14="http://schemas.microsoft.com/office/drawing/2010/main" val="0"/>
              </a:ext>
            </a:extLst>
          </a:blip>
          <a:srcRect l="18867" r="14545"/>
          <a:stretch/>
        </p:blipFill>
        <p:spPr bwMode="auto">
          <a:xfrm>
            <a:off x="0" y="0"/>
            <a:ext cx="9144000" cy="68660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4496" y="266898"/>
            <a:ext cx="8209299" cy="830997"/>
          </a:xfrm>
          <a:prstGeom prst="rect">
            <a:avLst/>
          </a:prstGeom>
          <a:noFill/>
          <a:effectLst>
            <a:glow rad="127000">
              <a:schemeClr val="tx1"/>
            </a:glo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chemeClr val="bg1"/>
                </a:solidFill>
                <a:effectLst>
                  <a:glow rad="228600">
                    <a:schemeClr val="tx1">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Broken Campaign Promises</a:t>
            </a:r>
            <a:endParaRPr lang="en-US" sz="4800" b="1" cap="none" spc="0" dirty="0">
              <a:ln w="11430"/>
              <a:solidFill>
                <a:schemeClr val="bg1"/>
              </a:solidFill>
              <a:effectLst>
                <a:glow rad="228600">
                  <a:schemeClr val="tx1">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6" name="Rounded Rectangular Callout 5"/>
          <p:cNvSpPr/>
          <p:nvPr/>
        </p:nvSpPr>
        <p:spPr>
          <a:xfrm>
            <a:off x="685800" y="1524000"/>
            <a:ext cx="4572000" cy="3124200"/>
          </a:xfrm>
          <a:prstGeom prst="wedgeRoundRectCallout">
            <a:avLst>
              <a:gd name="adj1" fmla="val 5503"/>
              <a:gd name="adj2" fmla="val 73727"/>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smtClean="0">
                <a:latin typeface="Aharoni" panose="02010803020104030203" pitchFamily="2" charset="-79"/>
                <a:cs typeface="Aharoni" panose="02010803020104030203" pitchFamily="2" charset="-79"/>
              </a:rPr>
              <a:t>Guantanamo Bay</a:t>
            </a:r>
          </a:p>
          <a:p>
            <a:pPr algn="ctr"/>
            <a:r>
              <a:rPr lang="en-US" dirty="0" smtClean="0"/>
              <a:t>Promised to close Guantanamo Bay in Cuba but hasn’t been able to make it happen yet. </a:t>
            </a:r>
            <a:r>
              <a:rPr lang="en-US" dirty="0"/>
              <a:t>As of January 2015, 122 prisoners were still there -- down from a total of 779.</a:t>
            </a:r>
            <a:r>
              <a:rPr lang="en-US" dirty="0" smtClean="0"/>
              <a:t>  </a:t>
            </a:r>
          </a:p>
          <a:p>
            <a:pPr algn="ctr"/>
            <a:endParaRPr lang="en-US" dirty="0"/>
          </a:p>
        </p:txBody>
      </p:sp>
      <p:pic>
        <p:nvPicPr>
          <p:cNvPr id="2050" name="Picture 2" descr="http://i.huffpost.com/gen/1190408/images/o-GUANTANAMO-BAY-CLOSE-facebook.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586" r="93229">
                        <a14:foregroundMark x1="47396" y1="62736" x2="51563" y2="60755"/>
                        <a14:foregroundMark x1="34896" y1="3962" x2="35742" y2="13302"/>
                        <a14:foregroundMark x1="36849" y1="6038" x2="39648" y2="8868"/>
                        <a14:foregroundMark x1="36068" y1="4434" x2="36068" y2="4434"/>
                        <a14:foregroundMark x1="33529" y1="6038" x2="31576" y2="8019"/>
                        <a14:foregroundMark x1="49089" y1="42264" x2="48828" y2="53113"/>
                        <a14:backgroundMark x1="20508" y1="6792" x2="17969" y2="16038"/>
                        <a14:backgroundMark x1="8268" y1="3585" x2="1888" y2="1981"/>
                        <a14:backgroundMark x1="49674" y1="25755" x2="54948" y2="34623"/>
                        <a14:backgroundMark x1="80208" y1="8868" x2="86589" y2="32170"/>
                        <a14:backgroundMark x1="77148" y1="31792" x2="79622" y2="35000"/>
                        <a14:backgroundMark x1="60742" y1="32170" x2="60742" y2="32170"/>
                      </a14:backgroundRemoval>
                    </a14:imgEffect>
                  </a14:imgLayer>
                </a14:imgProps>
              </a:ext>
              <a:ext uri="{28A0092B-C50C-407E-A947-70E740481C1C}">
                <a14:useLocalDpi xmlns:a14="http://schemas.microsoft.com/office/drawing/2010/main" val="0"/>
              </a:ext>
            </a:extLst>
          </a:blip>
          <a:srcRect/>
          <a:stretch>
            <a:fillRect/>
          </a:stretch>
        </p:blipFill>
        <p:spPr bwMode="auto">
          <a:xfrm>
            <a:off x="4495801" y="3402681"/>
            <a:ext cx="5006952" cy="3455319"/>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 name="Picture 2" descr="http://blogs.reuters.com/great-debate/files/2013/07/obama-best.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4382" y1="77019" x2="11091" y2="96657"/>
                        <a14:foregroundMark x1="16878" y1="94847" x2="88909" y2="93965"/>
                        <a14:foregroundMark x1="11935" y1="90854" x2="4702" y2="98886"/>
                        <a14:foregroundMark x1="24111" y1="96657" x2="34509" y2="98004"/>
                        <a14:foregroundMark x1="44364" y1="69916" x2="73568" y2="83705"/>
                        <a14:foregroundMark x1="79928" y1="77019" x2="82550" y2="89508"/>
                        <a14:foregroundMark x1="40868" y1="73491" x2="32791" y2="90854"/>
                        <a14:backgroundMark x1="30741" y1="3482" x2="83996" y2="7521"/>
                        <a14:backgroundMark x1="56209" y1="11513" x2="54491" y2="40483"/>
                        <a14:backgroundMark x1="84569" y1="7057" x2="86317" y2="53435"/>
                        <a14:backgroundMark x1="50995" y1="44940" x2="55937" y2="61003"/>
                        <a14:backgroundMark x1="69530" y1="69916" x2="69530" y2="6991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95400" y="3781075"/>
            <a:ext cx="4739664" cy="30769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designalikie.com/dakimg/img/icon/btn_camera.jpg">
            <a:hlinkClick r:id="rId7"/>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62664" y="1304172"/>
            <a:ext cx="1673225" cy="167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7902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i.huffpost.com/gen/1656182/images/o-AMERICAN-FLAG-facebook.jpg"/>
          <p:cNvPicPr>
            <a:picLocks noChangeAspect="1" noChangeArrowheads="1"/>
          </p:cNvPicPr>
          <p:nvPr/>
        </p:nvPicPr>
        <p:blipFill rotWithShape="1">
          <a:blip r:embed="rId2">
            <a:extLst>
              <a:ext uri="{28A0092B-C50C-407E-A947-70E740481C1C}">
                <a14:useLocalDpi xmlns:a14="http://schemas.microsoft.com/office/drawing/2010/main" val="0"/>
              </a:ext>
            </a:extLst>
          </a:blip>
          <a:srcRect l="18867" r="14545"/>
          <a:stretch/>
        </p:blipFill>
        <p:spPr bwMode="auto">
          <a:xfrm>
            <a:off x="0" y="0"/>
            <a:ext cx="9144000" cy="68660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4496" y="266898"/>
            <a:ext cx="8209299" cy="830997"/>
          </a:xfrm>
          <a:prstGeom prst="rect">
            <a:avLst/>
          </a:prstGeom>
          <a:noFill/>
          <a:effectLst>
            <a:glow rad="127000">
              <a:schemeClr val="tx1"/>
            </a:glo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bg1"/>
                </a:solidFill>
                <a:effectLst>
                  <a:glow rad="228600">
                    <a:prstClr val="black">
                      <a:alpha val="40000"/>
                    </a:prstClr>
                  </a:glow>
                  <a:outerShdw blurRad="50800" dist="39000" dir="5460000" algn="tl">
                    <a:srgbClr val="000000">
                      <a:alpha val="38000"/>
                    </a:srgbClr>
                  </a:outerShdw>
                </a:effectLst>
                <a:latin typeface="Aharoni" panose="02010803020104030203" pitchFamily="2" charset="-79"/>
                <a:cs typeface="Aharoni" panose="02010803020104030203" pitchFamily="2" charset="-79"/>
              </a:rPr>
              <a:t>Broken Campaign Promises</a:t>
            </a:r>
            <a:endParaRPr lang="en-US" sz="4800" b="1" dirty="0">
              <a:ln w="11430"/>
              <a:solidFill>
                <a:schemeClr val="bg1"/>
              </a:solidFill>
              <a:effectLst>
                <a:glow rad="228600">
                  <a:prstClr val="black">
                    <a:alpha val="40000"/>
                  </a:prst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6" name="Rounded Rectangular Callout 5"/>
          <p:cNvSpPr/>
          <p:nvPr/>
        </p:nvSpPr>
        <p:spPr>
          <a:xfrm>
            <a:off x="496528" y="1097895"/>
            <a:ext cx="4572000" cy="3124200"/>
          </a:xfrm>
          <a:prstGeom prst="wedgeRoundRectCallout">
            <a:avLst>
              <a:gd name="adj1" fmla="val -5610"/>
              <a:gd name="adj2" fmla="val 76915"/>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smtClean="0">
                <a:solidFill>
                  <a:prstClr val="white"/>
                </a:solidFill>
                <a:latin typeface="Aharoni" panose="02010803020104030203" pitchFamily="2" charset="-79"/>
                <a:cs typeface="Aharoni" panose="02010803020104030203" pitchFamily="2" charset="-79"/>
              </a:rPr>
              <a:t>Immigration Reform</a:t>
            </a:r>
          </a:p>
          <a:p>
            <a:pPr algn="ctr"/>
            <a:r>
              <a:rPr lang="en-US" dirty="0" smtClean="0">
                <a:solidFill>
                  <a:prstClr val="white"/>
                </a:solidFill>
              </a:rPr>
              <a:t>Promised comprehensive immigration reform but hasn’t been able to get it passed through Congress. </a:t>
            </a:r>
            <a:r>
              <a:rPr lang="en-US" dirty="0"/>
              <a:t>The Senate approved a sweeping bill in 2013 that would have offered a path to citizenship for millions of illegal immigrants while boosting border security</a:t>
            </a:r>
            <a:r>
              <a:rPr lang="en-US" dirty="0" smtClean="0"/>
              <a:t>. HR never passed it.</a:t>
            </a:r>
            <a:endParaRPr lang="en-US" dirty="0">
              <a:solidFill>
                <a:prstClr val="white"/>
              </a:solidFill>
            </a:endParaRPr>
          </a:p>
        </p:txBody>
      </p:sp>
      <p:pic>
        <p:nvPicPr>
          <p:cNvPr id="4098" name="Picture 2" descr="http://blogs.reuters.com/great-debate/files/2013/07/obama-best.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4382" y1="77019" x2="11091" y2="96657"/>
                        <a14:foregroundMark x1="16878" y1="94847" x2="88909" y2="93965"/>
                        <a14:foregroundMark x1="11935" y1="90854" x2="4702" y2="98886"/>
                        <a14:foregroundMark x1="24111" y1="96657" x2="34509" y2="98004"/>
                        <a14:foregroundMark x1="44364" y1="69916" x2="73568" y2="83705"/>
                        <a14:foregroundMark x1="79928" y1="77019" x2="82550" y2="89508"/>
                        <a14:foregroundMark x1="40868" y1="73491" x2="32791" y2="90854"/>
                        <a14:backgroundMark x1="30741" y1="3482" x2="83996" y2="7521"/>
                        <a14:backgroundMark x1="56209" y1="11513" x2="54491" y2="40483"/>
                        <a14:backgroundMark x1="84569" y1="7057" x2="86317" y2="53435"/>
                        <a14:backgroundMark x1="50995" y1="44940" x2="55937" y2="61003"/>
                        <a14:backgroundMark x1="69530" y1="69916" x2="69530" y2="69916"/>
                      </a14:backgroundRemoval>
                    </a14:imgEffect>
                  </a14:imgLayer>
                </a14:imgProps>
              </a:ext>
              <a:ext uri="{28A0092B-C50C-407E-A947-70E740481C1C}">
                <a14:useLocalDpi xmlns:a14="http://schemas.microsoft.com/office/drawing/2010/main" val="0"/>
              </a:ext>
            </a:extLst>
          </a:blip>
          <a:srcRect/>
          <a:stretch>
            <a:fillRect/>
          </a:stretch>
        </p:blipFill>
        <p:spPr bwMode="auto">
          <a:xfrm>
            <a:off x="2240277" y="3808294"/>
            <a:ext cx="4697736" cy="30497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freebeacon.com/wp-content/uploads/2013/05/Immigration-reform-rally-A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96592">
            <a:off x="5074243" y="2182459"/>
            <a:ext cx="4076140" cy="285750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4104" name="Picture 8" descr="http://designalikie.com/dakimg/img/icon/btn_camera.jpg">
            <a:hlinkClick r:id="rId6"/>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53200" y="5333147"/>
            <a:ext cx="1673225" cy="167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8839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media.salon.com/2012/05/dream_act_rect.jpg"/>
          <p:cNvPicPr>
            <a:picLocks noChangeAspect="1" noChangeArrowheads="1"/>
          </p:cNvPicPr>
          <p:nvPr/>
        </p:nvPicPr>
        <p:blipFill rotWithShape="1">
          <a:blip r:embed="rId2">
            <a:extLst>
              <a:ext uri="{28A0092B-C50C-407E-A947-70E740481C1C}">
                <a14:useLocalDpi xmlns:a14="http://schemas.microsoft.com/office/drawing/2010/main" val="0"/>
              </a:ext>
            </a:extLst>
          </a:blip>
          <a:srcRect r="10799"/>
          <a:stretch/>
        </p:blipFill>
        <p:spPr bwMode="auto">
          <a:xfrm>
            <a:off x="-32084" y="0"/>
            <a:ext cx="9176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33400" y="2057400"/>
            <a:ext cx="8314875" cy="4495800"/>
          </a:xfrm>
        </p:spPr>
        <p:style>
          <a:lnRef idx="0">
            <a:schemeClr val="accent3"/>
          </a:lnRef>
          <a:fillRef idx="3">
            <a:schemeClr val="accent3"/>
          </a:fillRef>
          <a:effectRef idx="3">
            <a:schemeClr val="accent3"/>
          </a:effectRef>
          <a:fontRef idx="minor">
            <a:schemeClr val="lt1"/>
          </a:fontRef>
        </p:style>
        <p:txBody>
          <a:bodyPr>
            <a:normAutofit lnSpcReduction="10000"/>
          </a:bodyPr>
          <a:lstStyle/>
          <a:p>
            <a:r>
              <a:rPr lang="en-US" sz="2400" dirty="0">
                <a:solidFill>
                  <a:schemeClr val="bg1"/>
                </a:solidFill>
                <a:effectLst>
                  <a:glow rad="127000">
                    <a:schemeClr val="tx1"/>
                  </a:glow>
                </a:effectLst>
                <a:latin typeface="Aharoni" panose="02010803020104030203" pitchFamily="2" charset="-79"/>
                <a:cs typeface="Aharoni" panose="02010803020104030203" pitchFamily="2" charset="-79"/>
              </a:rPr>
              <a:t> </a:t>
            </a:r>
            <a:r>
              <a:rPr lang="en-US" sz="2400" dirty="0" smtClean="0">
                <a:solidFill>
                  <a:schemeClr val="bg1"/>
                </a:solidFill>
                <a:effectLst>
                  <a:glow rad="127000">
                    <a:schemeClr val="tx1"/>
                  </a:glow>
                </a:effectLst>
                <a:latin typeface="Aharoni" panose="02010803020104030203" pitchFamily="2" charset="-79"/>
                <a:cs typeface="Aharoni" panose="02010803020104030203" pitchFamily="2" charset="-79"/>
              </a:rPr>
              <a:t>Addresses </a:t>
            </a:r>
            <a:r>
              <a:rPr lang="en-US" sz="2400" dirty="0">
                <a:solidFill>
                  <a:schemeClr val="bg1"/>
                </a:solidFill>
                <a:effectLst>
                  <a:glow rad="127000">
                    <a:schemeClr val="tx1"/>
                  </a:glow>
                </a:effectLst>
                <a:latin typeface="Aharoni" panose="02010803020104030203" pitchFamily="2" charset="-79"/>
                <a:cs typeface="Aharoni" panose="02010803020104030203" pitchFamily="2" charset="-79"/>
              </a:rPr>
              <a:t>young </a:t>
            </a:r>
            <a:r>
              <a:rPr lang="en-US" sz="2400" dirty="0" smtClean="0">
                <a:solidFill>
                  <a:schemeClr val="bg1"/>
                </a:solidFill>
                <a:effectLst>
                  <a:glow rad="127000">
                    <a:schemeClr val="tx1"/>
                  </a:glow>
                </a:effectLst>
                <a:latin typeface="Aharoni" panose="02010803020104030203" pitchFamily="2" charset="-79"/>
                <a:cs typeface="Aharoni" panose="02010803020104030203" pitchFamily="2" charset="-79"/>
              </a:rPr>
              <a:t>immigrants who </a:t>
            </a:r>
            <a:r>
              <a:rPr lang="en-US" sz="2400" dirty="0">
                <a:solidFill>
                  <a:schemeClr val="bg1"/>
                </a:solidFill>
                <a:effectLst>
                  <a:glow rad="127000">
                    <a:schemeClr val="tx1"/>
                  </a:glow>
                </a:effectLst>
                <a:latin typeface="Aharoni" panose="02010803020104030203" pitchFamily="2" charset="-79"/>
                <a:cs typeface="Aharoni" panose="02010803020104030203" pitchFamily="2" charset="-79"/>
              </a:rPr>
              <a:t>grew up in the United States and have graduated from our high </a:t>
            </a:r>
            <a:r>
              <a:rPr lang="en-US" sz="2400" dirty="0" smtClean="0">
                <a:solidFill>
                  <a:schemeClr val="bg1"/>
                </a:solidFill>
                <a:effectLst>
                  <a:glow rad="127000">
                    <a:schemeClr val="tx1"/>
                  </a:glow>
                </a:effectLst>
                <a:latin typeface="Aharoni" panose="02010803020104030203" pitchFamily="2" charset="-79"/>
                <a:cs typeface="Aharoni" panose="02010803020104030203" pitchFamily="2" charset="-79"/>
              </a:rPr>
              <a:t>schools</a:t>
            </a:r>
          </a:p>
          <a:p>
            <a:pPr lvl="1"/>
            <a:r>
              <a:rPr lang="en-US" sz="2400" dirty="0" smtClean="0">
                <a:solidFill>
                  <a:schemeClr val="bg1"/>
                </a:solidFill>
                <a:effectLst>
                  <a:glow rad="127000">
                    <a:schemeClr val="tx1"/>
                  </a:glow>
                </a:effectLst>
                <a:latin typeface="Aharoni" panose="02010803020104030203" pitchFamily="2" charset="-79"/>
                <a:cs typeface="Aharoni" panose="02010803020104030203" pitchFamily="2" charset="-79"/>
              </a:rPr>
              <a:t>The </a:t>
            </a:r>
            <a:r>
              <a:rPr lang="en-US" sz="2400" dirty="0">
                <a:solidFill>
                  <a:schemeClr val="bg1"/>
                </a:solidFill>
                <a:effectLst>
                  <a:glow rad="127000">
                    <a:schemeClr val="tx1"/>
                  </a:glow>
                </a:effectLst>
                <a:latin typeface="Aharoni" panose="02010803020104030203" pitchFamily="2" charset="-79"/>
                <a:cs typeface="Aharoni" panose="02010803020104030203" pitchFamily="2" charset="-79"/>
              </a:rPr>
              <a:t>DREAM Act would permit certain immigrant students who have grown up in the U.S. to apply for temporary legal status and to eventually obtain permanent legal status and become eligible for U.S. citizenship if they go to college or serve in the U.S. military; and</a:t>
            </a:r>
          </a:p>
          <a:p>
            <a:pPr lvl="1"/>
            <a:r>
              <a:rPr lang="en-US" sz="2400" dirty="0">
                <a:solidFill>
                  <a:schemeClr val="bg1"/>
                </a:solidFill>
                <a:effectLst>
                  <a:glow rad="127000">
                    <a:schemeClr val="tx1"/>
                  </a:glow>
                </a:effectLst>
                <a:latin typeface="Aharoni" panose="02010803020104030203" pitchFamily="2" charset="-79"/>
                <a:cs typeface="Aharoni" panose="02010803020104030203" pitchFamily="2" charset="-79"/>
              </a:rPr>
              <a:t>The DREAM Act would eliminate a federal provision that penalizes states that provide in-state tuition without regard to immigration status.</a:t>
            </a:r>
          </a:p>
          <a:p>
            <a:endParaRPr lang="en-US" sz="2000" dirty="0"/>
          </a:p>
        </p:txBody>
      </p:sp>
      <p:sp>
        <p:nvSpPr>
          <p:cNvPr id="5" name="Rectangle 4"/>
          <p:cNvSpPr/>
          <p:nvPr/>
        </p:nvSpPr>
        <p:spPr>
          <a:xfrm>
            <a:off x="2362200" y="228600"/>
            <a:ext cx="4352475" cy="1107996"/>
          </a:xfrm>
          <a:prstGeom prst="rect">
            <a:avLst/>
          </a:prstGeom>
          <a:noFill/>
          <a:effectLst>
            <a:glow rad="127000">
              <a:schemeClr val="tx1"/>
            </a:glow>
          </a:effectLst>
        </p:spPr>
        <p:txBody>
          <a:bodyPr wrap="none" lIns="91440" tIns="45720" rIns="91440" bIns="45720">
            <a:spAutoFit/>
          </a:bodyPr>
          <a:lstStyle/>
          <a:p>
            <a:pPr algn="ctr"/>
            <a:r>
              <a:rPr lang="en-US" sz="66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Aharoni" panose="02010803020104030203" pitchFamily="2" charset="-79"/>
                <a:cs typeface="Aharoni" panose="02010803020104030203" pitchFamily="2" charset="-79"/>
              </a:rPr>
              <a:t>Dream Act</a:t>
            </a:r>
            <a:endParaRPr lang="en-US" sz="66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
        <p:nvSpPr>
          <p:cNvPr id="6" name="Rectangle 5"/>
          <p:cNvSpPr/>
          <p:nvPr/>
        </p:nvSpPr>
        <p:spPr>
          <a:xfrm>
            <a:off x="533400" y="1362347"/>
            <a:ext cx="8229600"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400" dirty="0">
                <a:latin typeface="Aharoni" panose="02010803020104030203" pitchFamily="2" charset="-79"/>
                <a:cs typeface="Aharoni" panose="02010803020104030203" pitchFamily="2" charset="-79"/>
              </a:rPr>
              <a:t>Development, Relief, and Education for Alien Minors</a:t>
            </a:r>
          </a:p>
        </p:txBody>
      </p:sp>
    </p:spTree>
    <p:extLst>
      <p:ext uri="{BB962C8B-B14F-4D97-AF65-F5344CB8AC3E}">
        <p14:creationId xmlns:p14="http://schemas.microsoft.com/office/powerpoint/2010/main" val="411402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2000"/>
                                        <p:tgtEl>
                                          <p:spTgt spid="3">
                                            <p:txEl>
                                              <p:pRg st="0" end="0"/>
                                            </p:txEl>
                                          </p:spTgt>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9667"/>
          <a:stretch/>
        </p:blipFill>
        <p:spPr bwMode="auto">
          <a:xfrm>
            <a:off x="1"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Diagram 3"/>
          <p:cNvGraphicFramePr/>
          <p:nvPr>
            <p:extLst>
              <p:ext uri="{D42A27DB-BD31-4B8C-83A1-F6EECF244321}">
                <p14:modId xmlns:p14="http://schemas.microsoft.com/office/powerpoint/2010/main" val="2031552166"/>
              </p:ext>
            </p:extLst>
          </p:nvPr>
        </p:nvGraphicFramePr>
        <p:xfrm>
          <a:off x="228600" y="914400"/>
          <a:ext cx="8763000"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p:cNvSpPr/>
          <p:nvPr/>
        </p:nvSpPr>
        <p:spPr>
          <a:xfrm>
            <a:off x="1213548" y="-88956"/>
            <a:ext cx="6716903" cy="1107996"/>
          </a:xfrm>
          <a:prstGeom prst="rect">
            <a:avLst/>
          </a:prstGeom>
          <a:noFill/>
          <a:effectLst>
            <a:glow rad="127000">
              <a:schemeClr val="tx1"/>
            </a:glow>
          </a:effectLst>
        </p:spPr>
        <p:txBody>
          <a:bodyPr wrap="none" lIns="91440" tIns="45720" rIns="91440" bIns="45720">
            <a:spAutoFit/>
          </a:bodyPr>
          <a:lstStyle/>
          <a:p>
            <a:pPr algn="ctr"/>
            <a:r>
              <a:rPr lang="en-US" sz="6600" dirty="0" smtClean="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latin typeface="Aharoni" panose="02010803020104030203" pitchFamily="2" charset="-79"/>
                <a:cs typeface="Aharoni" panose="02010803020104030203" pitchFamily="2" charset="-79"/>
              </a:rPr>
              <a:t>Domestic Policy </a:t>
            </a:r>
            <a:endParaRPr lang="en-US" sz="66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73540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Rectangle 5"/>
          <p:cNvSpPr/>
          <p:nvPr/>
        </p:nvSpPr>
        <p:spPr>
          <a:xfrm>
            <a:off x="596333" y="-88956"/>
            <a:ext cx="7951340" cy="1107996"/>
          </a:xfrm>
          <a:prstGeom prst="rect">
            <a:avLst/>
          </a:prstGeom>
          <a:noFill/>
          <a:effectLst>
            <a:glow rad="127000">
              <a:schemeClr val="tx1"/>
            </a:glow>
          </a:effectLst>
        </p:spPr>
        <p:txBody>
          <a:bodyPr wrap="none" lIns="91440" tIns="45720" rIns="91440" bIns="45720">
            <a:spAutoFit/>
          </a:bodyPr>
          <a:lstStyle/>
          <a:p>
            <a:pPr algn="ctr"/>
            <a:r>
              <a:rPr lang="en-US" sz="6600" dirty="0" smtClean="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Rockwell"/>
                <a:cs typeface="Rockwell"/>
              </a:rPr>
              <a:t>Affordable Care Act</a:t>
            </a:r>
            <a:endParaRPr lang="en-US" sz="6600" dirty="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Rockwell"/>
              <a:cs typeface="Rockwell"/>
            </a:endParaRPr>
          </a:p>
        </p:txBody>
      </p:sp>
      <p:sp>
        <p:nvSpPr>
          <p:cNvPr id="7" name="Rectangle 6"/>
          <p:cNvSpPr/>
          <p:nvPr/>
        </p:nvSpPr>
        <p:spPr>
          <a:xfrm>
            <a:off x="162983" y="1002024"/>
            <a:ext cx="5333596" cy="4524315"/>
          </a:xfrm>
          <a:prstGeom prst="rect">
            <a:avLst/>
          </a:prstGeom>
        </p:spPr>
        <p:txBody>
          <a:bodyPr wrap="square">
            <a:spAutoFit/>
          </a:bodyPr>
          <a:lstStyle/>
          <a:p>
            <a:pPr marL="285750" indent="-285750">
              <a:buFont typeface="Arial"/>
              <a:buChar char="•"/>
            </a:pPr>
            <a:r>
              <a:rPr lang="en-US" sz="2400" dirty="0" smtClean="0">
                <a:solidFill>
                  <a:prstClr val="white"/>
                </a:solidFill>
                <a:effectLst>
                  <a:glow rad="190500">
                    <a:prstClr val="black">
                      <a:alpha val="75000"/>
                    </a:prstClr>
                  </a:glow>
                </a:effectLst>
              </a:rPr>
              <a:t>Every tax paying resident in America must </a:t>
            </a:r>
            <a:r>
              <a:rPr lang="en-US" sz="2400" dirty="0">
                <a:solidFill>
                  <a:prstClr val="white"/>
                </a:solidFill>
                <a:effectLst>
                  <a:glow rad="190500">
                    <a:prstClr val="black">
                      <a:alpha val="75000"/>
                    </a:prstClr>
                  </a:glow>
                </a:effectLst>
              </a:rPr>
              <a:t>have health insurance</a:t>
            </a:r>
          </a:p>
          <a:p>
            <a:pPr marL="285750" indent="-285750">
              <a:buFont typeface="Arial"/>
              <a:buChar char="•"/>
            </a:pPr>
            <a:r>
              <a:rPr lang="en-US" sz="2400" dirty="0" smtClean="0">
                <a:solidFill>
                  <a:prstClr val="white"/>
                </a:solidFill>
                <a:effectLst>
                  <a:glow rad="190500">
                    <a:prstClr val="black">
                      <a:alpha val="75000"/>
                    </a:prstClr>
                  </a:glow>
                </a:effectLst>
              </a:rPr>
              <a:t>Options:</a:t>
            </a:r>
          </a:p>
          <a:p>
            <a:pPr marL="800100" lvl="1" indent="-342900">
              <a:buFont typeface="Wingdings" charset="2"/>
              <a:buChar char="ü"/>
            </a:pPr>
            <a:r>
              <a:rPr lang="en-US" sz="2400" dirty="0" smtClean="0">
                <a:solidFill>
                  <a:prstClr val="white"/>
                </a:solidFill>
                <a:effectLst>
                  <a:glow rad="190500">
                    <a:prstClr val="black">
                      <a:alpha val="75000"/>
                    </a:prstClr>
                  </a:glow>
                </a:effectLst>
              </a:rPr>
              <a:t>Keep </a:t>
            </a:r>
            <a:r>
              <a:rPr lang="en-US" sz="2400" dirty="0">
                <a:solidFill>
                  <a:prstClr val="white"/>
                </a:solidFill>
                <a:effectLst>
                  <a:glow rad="190500">
                    <a:prstClr val="black">
                      <a:alpha val="75000"/>
                    </a:prstClr>
                  </a:glow>
                </a:effectLst>
              </a:rPr>
              <a:t>current plan (as long as it </a:t>
            </a:r>
            <a:r>
              <a:rPr lang="en-US" sz="2400" dirty="0" smtClean="0">
                <a:solidFill>
                  <a:prstClr val="white"/>
                </a:solidFill>
                <a:effectLst>
                  <a:glow rad="190500">
                    <a:prstClr val="black">
                      <a:alpha val="75000"/>
                    </a:prstClr>
                  </a:glow>
                </a:effectLst>
              </a:rPr>
              <a:t>meets </a:t>
            </a:r>
            <a:r>
              <a:rPr lang="en-US" sz="2400" dirty="0">
                <a:solidFill>
                  <a:prstClr val="white"/>
                </a:solidFill>
                <a:effectLst>
                  <a:glow rad="190500">
                    <a:prstClr val="black">
                      <a:alpha val="75000"/>
                    </a:prstClr>
                  </a:glow>
                </a:effectLst>
              </a:rPr>
              <a:t>the minimum requirements) </a:t>
            </a:r>
            <a:r>
              <a:rPr lang="en-US" sz="2400" dirty="0" smtClean="0">
                <a:solidFill>
                  <a:prstClr val="white"/>
                </a:solidFill>
                <a:effectLst>
                  <a:glow rad="190500">
                    <a:prstClr val="black">
                      <a:alpha val="75000"/>
                    </a:prstClr>
                  </a:glow>
                </a:effectLst>
              </a:rPr>
              <a:t>or </a:t>
            </a:r>
            <a:r>
              <a:rPr lang="en-US" sz="2400" dirty="0">
                <a:solidFill>
                  <a:prstClr val="white"/>
                </a:solidFill>
                <a:effectLst>
                  <a:glow rad="190500">
                    <a:prstClr val="black">
                      <a:alpha val="75000"/>
                    </a:prstClr>
                  </a:glow>
                </a:effectLst>
              </a:rPr>
              <a:t>obtain health insurance</a:t>
            </a:r>
          </a:p>
          <a:p>
            <a:pPr marL="800100" lvl="1" indent="-342900">
              <a:buFont typeface="Wingdings" charset="2"/>
              <a:buChar char="ü"/>
            </a:pPr>
            <a:r>
              <a:rPr lang="en-US" sz="2400" dirty="0" smtClean="0">
                <a:solidFill>
                  <a:prstClr val="white"/>
                </a:solidFill>
                <a:effectLst>
                  <a:glow rad="190500">
                    <a:prstClr val="black">
                      <a:alpha val="75000"/>
                    </a:prstClr>
                  </a:glow>
                </a:effectLst>
              </a:rPr>
              <a:t>Tax </a:t>
            </a:r>
            <a:r>
              <a:rPr lang="en-US" sz="2400" dirty="0">
                <a:solidFill>
                  <a:prstClr val="white"/>
                </a:solidFill>
                <a:effectLst>
                  <a:glow rad="190500">
                    <a:prstClr val="black">
                      <a:alpha val="75000"/>
                    </a:prstClr>
                  </a:glow>
                </a:effectLst>
              </a:rPr>
              <a:t>Penalties if you </a:t>
            </a:r>
            <a:r>
              <a:rPr lang="en-US" sz="2400" dirty="0" smtClean="0">
                <a:solidFill>
                  <a:prstClr val="white"/>
                </a:solidFill>
                <a:effectLst>
                  <a:glow rad="190500">
                    <a:prstClr val="black">
                      <a:alpha val="75000"/>
                    </a:prstClr>
                  </a:glow>
                </a:effectLst>
              </a:rPr>
              <a:t>don’t have healthcare</a:t>
            </a:r>
            <a:endParaRPr lang="en-US" sz="2400" dirty="0">
              <a:solidFill>
                <a:prstClr val="white"/>
              </a:solidFill>
              <a:effectLst>
                <a:glow rad="190500">
                  <a:prstClr val="black">
                    <a:alpha val="75000"/>
                  </a:prstClr>
                </a:glow>
              </a:effectLst>
            </a:endParaRPr>
          </a:p>
          <a:p>
            <a:pPr marL="800100" lvl="1" indent="-342900">
              <a:buFont typeface="Wingdings" charset="2"/>
              <a:buChar char="ü"/>
            </a:pPr>
            <a:r>
              <a:rPr lang="en-US" sz="2400" dirty="0" smtClean="0">
                <a:solidFill>
                  <a:prstClr val="white"/>
                </a:solidFill>
                <a:effectLst>
                  <a:glow rad="190500">
                    <a:prstClr val="black">
                      <a:alpha val="75000"/>
                    </a:prstClr>
                  </a:glow>
                </a:effectLst>
              </a:rPr>
              <a:t>Can </a:t>
            </a:r>
            <a:r>
              <a:rPr lang="en-US" sz="2400" dirty="0">
                <a:solidFill>
                  <a:prstClr val="white"/>
                </a:solidFill>
                <a:effectLst>
                  <a:glow rad="190500">
                    <a:prstClr val="black">
                      <a:alpha val="75000"/>
                    </a:prstClr>
                  </a:glow>
                </a:effectLst>
              </a:rPr>
              <a:t>stay on your parents </a:t>
            </a:r>
            <a:r>
              <a:rPr lang="en-US" sz="2400" dirty="0" smtClean="0">
                <a:solidFill>
                  <a:prstClr val="white"/>
                </a:solidFill>
                <a:effectLst>
                  <a:glow rad="190500">
                    <a:prstClr val="black">
                      <a:alpha val="75000"/>
                    </a:prstClr>
                  </a:glow>
                </a:effectLst>
              </a:rPr>
              <a:t>insurance until </a:t>
            </a:r>
            <a:r>
              <a:rPr lang="en-US" sz="2400" dirty="0">
                <a:solidFill>
                  <a:prstClr val="white"/>
                </a:solidFill>
                <a:effectLst>
                  <a:glow rad="190500">
                    <a:prstClr val="black">
                      <a:alpha val="75000"/>
                    </a:prstClr>
                  </a:glow>
                </a:effectLst>
              </a:rPr>
              <a:t>age 26</a:t>
            </a:r>
          </a:p>
          <a:p>
            <a:pPr marL="800100" lvl="1" indent="-342900">
              <a:buFont typeface="Wingdings" charset="2"/>
              <a:buChar char="ü"/>
            </a:pPr>
            <a:r>
              <a:rPr lang="en-US" sz="2400" dirty="0" smtClean="0">
                <a:solidFill>
                  <a:prstClr val="white"/>
                </a:solidFill>
                <a:effectLst>
                  <a:glow rad="190500">
                    <a:prstClr val="black">
                      <a:alpha val="75000"/>
                    </a:prstClr>
                  </a:glow>
                </a:effectLst>
              </a:rPr>
              <a:t>Employer </a:t>
            </a:r>
            <a:r>
              <a:rPr lang="en-US" sz="2400" dirty="0">
                <a:solidFill>
                  <a:prstClr val="white"/>
                </a:solidFill>
                <a:effectLst>
                  <a:glow rad="190500">
                    <a:prstClr val="black">
                      <a:alpha val="75000"/>
                    </a:prstClr>
                  </a:glow>
                </a:effectLst>
              </a:rPr>
              <a:t>mandate health care if </a:t>
            </a:r>
            <a:r>
              <a:rPr lang="en-US" sz="2400" dirty="0" smtClean="0">
                <a:solidFill>
                  <a:prstClr val="white"/>
                </a:solidFill>
                <a:effectLst>
                  <a:glow rad="190500">
                    <a:prstClr val="black">
                      <a:alpha val="75000"/>
                    </a:prstClr>
                  </a:glow>
                </a:effectLst>
              </a:rPr>
              <a:t>25 </a:t>
            </a:r>
            <a:r>
              <a:rPr lang="en-US" sz="2400" dirty="0">
                <a:solidFill>
                  <a:prstClr val="white"/>
                </a:solidFill>
                <a:effectLst>
                  <a:glow rad="190500">
                    <a:prstClr val="black">
                      <a:alpha val="75000"/>
                    </a:prstClr>
                  </a:glow>
                </a:effectLst>
              </a:rPr>
              <a:t>employees or more</a:t>
            </a:r>
          </a:p>
        </p:txBody>
      </p:sp>
    </p:spTree>
    <p:extLst>
      <p:ext uri="{BB962C8B-B14F-4D97-AF65-F5344CB8AC3E}">
        <p14:creationId xmlns:p14="http://schemas.microsoft.com/office/powerpoint/2010/main" val="15250522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hicagoagentmagazine.com/wp-content/uploads/2012/09/romney-obama-housing-market-policies-mid-hu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 y="0"/>
            <a:ext cx="91507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7800" y="5791200"/>
            <a:ext cx="6490178" cy="830997"/>
          </a:xfrm>
          <a:prstGeom prst="rect">
            <a:avLst/>
          </a:prstGeom>
          <a:noFill/>
          <a:effectLst>
            <a:glow rad="127000">
              <a:schemeClr val="tx1"/>
            </a:glo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glow rad="228600">
                    <a:prstClr val="black">
                      <a:alpha val="40000"/>
                    </a:prstClr>
                  </a:glow>
                  <a:outerShdw blurRad="50800" dist="39000" dir="5460000" algn="tl">
                    <a:srgbClr val="000000">
                      <a:alpha val="38000"/>
                    </a:srgbClr>
                  </a:outerShdw>
                </a:effectLst>
                <a:latin typeface="Aharoni" panose="02010803020104030203" pitchFamily="2" charset="-79"/>
                <a:cs typeface="Aharoni" panose="02010803020104030203" pitchFamily="2" charset="-79"/>
              </a:rPr>
              <a:t>Obama Elected Again</a:t>
            </a:r>
            <a:endParaRPr lang="en-US" sz="48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glow rad="228600">
                  <a:prstClr val="black">
                    <a:alpha val="40000"/>
                  </a:prst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378311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http://fitsnews.com/wp-content/uploads/2012/11/confetti.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62" r="9790"/>
          <a:stretch/>
        </p:blipFill>
        <p:spPr bwMode="auto">
          <a:xfrm>
            <a:off x="0" y="0"/>
            <a:ext cx="9144000" cy="68545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86576" y="151916"/>
            <a:ext cx="4871346" cy="830997"/>
          </a:xfrm>
          <a:prstGeom prst="rect">
            <a:avLst/>
          </a:prstGeom>
          <a:noFill/>
          <a:effectLst>
            <a:glow rad="127000">
              <a:schemeClr val="tx1"/>
            </a:glo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glow rad="228600">
                    <a:prstClr val="black">
                      <a:alpha val="40000"/>
                    </a:prstClr>
                  </a:glow>
                  <a:outerShdw blurRad="50800" dist="39000" dir="5460000" algn="tl">
                    <a:srgbClr val="000000">
                      <a:alpha val="38000"/>
                    </a:srgbClr>
                  </a:outerShdw>
                </a:effectLst>
                <a:latin typeface="Aharoni" panose="02010803020104030203" pitchFamily="2" charset="-79"/>
                <a:cs typeface="Aharoni" panose="02010803020104030203" pitchFamily="2" charset="-79"/>
              </a:rPr>
              <a:t>Election of 2012</a:t>
            </a:r>
            <a:endParaRPr lang="en-US" sz="48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glow rad="228600">
                  <a:prstClr val="black">
                    <a:alpha val="40000"/>
                  </a:prst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pic>
        <p:nvPicPr>
          <p:cNvPr id="3074" name="Picture 2" descr="https://factreal.files.wordpress.com/2012/11/obamareelected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6739">
            <a:off x="505060" y="1143000"/>
            <a:ext cx="4509739" cy="34159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4800" r="90000">
                        <a14:foregroundMark x1="25600" y1="41281" x2="11800" y2="62278"/>
                        <a14:foregroundMark x1="20800" y1="57651" x2="22800" y2="88968"/>
                        <a14:foregroundMark x1="29600" y1="55872" x2="31400" y2="97153"/>
                        <a14:foregroundMark x1="17600" y1="73665" x2="20400" y2="98932"/>
                        <a14:foregroundMark x1="41600" y1="58363" x2="51200" y2="88256"/>
                        <a14:foregroundMark x1="53800" y1="69395" x2="55400" y2="96797"/>
                        <a14:foregroundMark x1="54600" y1="62989" x2="60800" y2="96441"/>
                        <a14:foregroundMark x1="55800" y1="58007" x2="62400" y2="93594"/>
                        <a14:foregroundMark x1="63400" y1="97153" x2="63400" y2="97153"/>
                        <a14:foregroundMark x1="63400" y1="90747" x2="63400" y2="90747"/>
                        <a14:backgroundMark x1="42000" y1="9253" x2="76600" y2="30961"/>
                        <a14:backgroundMark x1="55800" y1="31673" x2="66600" y2="76868"/>
                        <a14:backgroundMark x1="51400" y1="32384" x2="51400" y2="32384"/>
                        <a14:backgroundMark x1="39600" y1="37011" x2="39600" y2="37011"/>
                        <a14:backgroundMark x1="43400" y1="33096" x2="43400" y2="33096"/>
                        <a14:backgroundMark x1="42200" y1="27402" x2="42200" y2="27402"/>
                        <a14:backgroundMark x1="8600" y1="90036" x2="8600" y2="99644"/>
                      </a14:backgroundRemoval>
                    </a14:imgEffect>
                  </a14:imgLayer>
                </a14:imgProps>
              </a:ext>
              <a:ext uri="{28A0092B-C50C-407E-A947-70E740481C1C}">
                <a14:useLocalDpi xmlns:a14="http://schemas.microsoft.com/office/drawing/2010/main" val="0"/>
              </a:ext>
            </a:extLst>
          </a:blip>
          <a:srcRect/>
          <a:stretch>
            <a:fillRect/>
          </a:stretch>
        </p:blipFill>
        <p:spPr bwMode="auto">
          <a:xfrm>
            <a:off x="5407323" y="3505201"/>
            <a:ext cx="5965836" cy="3352800"/>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5257800" y="1600200"/>
            <a:ext cx="3048000" cy="1905001"/>
          </a:xfrm>
          <a:prstGeom prst="wedgeRoundRectCallout">
            <a:avLst>
              <a:gd name="adj1" fmla="val -6953"/>
              <a:gd name="adj2" fmla="val 68947"/>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dirty="0" smtClean="0">
                <a:latin typeface="Aharoni" panose="02010803020104030203" pitchFamily="2" charset="-79"/>
                <a:cs typeface="Aharoni" panose="02010803020104030203" pitchFamily="2" charset="-79"/>
              </a:rPr>
              <a:t>YUP! I won again!</a:t>
            </a:r>
            <a:endParaRPr lang="en-US" sz="4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433747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www.geosp.net/wp-content/uploads/2012/11/desert0813-12.jpg"/>
          <p:cNvPicPr>
            <a:picLocks noChangeAspect="1" noChangeArrowheads="1"/>
          </p:cNvPicPr>
          <p:nvPr/>
        </p:nvPicPr>
        <p:blipFill rotWithShape="1">
          <a:blip r:embed="rId2">
            <a:extLst>
              <a:ext uri="{28A0092B-C50C-407E-A947-70E740481C1C}">
                <a14:useLocalDpi xmlns:a14="http://schemas.microsoft.com/office/drawing/2010/main" val="0"/>
              </a:ext>
            </a:extLst>
          </a:blip>
          <a:srcRect r="31556"/>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1535084242"/>
              </p:ext>
            </p:extLst>
          </p:nvPr>
        </p:nvGraphicFramePr>
        <p:xfrm>
          <a:off x="381000" y="1040552"/>
          <a:ext cx="8382000" cy="5588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1828800" y="35735"/>
            <a:ext cx="6034024" cy="1107996"/>
          </a:xfrm>
          <a:prstGeom prst="rect">
            <a:avLst/>
          </a:prstGeom>
          <a:noFill/>
          <a:effectLst>
            <a:glow rad="127000">
              <a:schemeClr val="tx1"/>
            </a:glow>
          </a:effectLst>
        </p:spPr>
        <p:txBody>
          <a:bodyPr wrap="none" lIns="91440" tIns="45720" rIns="91440" bIns="45720">
            <a:spAutoFit/>
          </a:bodyPr>
          <a:lstStyle/>
          <a:p>
            <a:pPr algn="ctr"/>
            <a:r>
              <a:rPr lang="en-US" sz="66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Aharoni" panose="02010803020104030203" pitchFamily="2" charset="-79"/>
                <a:cs typeface="Aharoni" panose="02010803020104030203" pitchFamily="2" charset="-79"/>
              </a:rPr>
              <a:t>Foreign Policy </a:t>
            </a:r>
            <a:endParaRPr lang="en-US" sz="66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86673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newshour-tc.pbs.org/newshour/wp-content/uploads/2014/03/photos-2013-08-12-voting_boot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1" r="12355" b="617"/>
          <a:stretch/>
        </p:blipFill>
        <p:spPr bwMode="auto">
          <a:xfrm>
            <a:off x="-76200" y="-88956"/>
            <a:ext cx="9220200" cy="69469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mg.timeinc.net/time/magazine/archive/covers/1992/1101921012_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95" y="1066800"/>
            <a:ext cx="3810000" cy="50196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4409250" y="1250031"/>
            <a:ext cx="4572000" cy="42288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spAutoFit/>
          </a:bodyPr>
          <a:lstStyle/>
          <a:p>
            <a:pPr marL="342900" lvl="0" indent="-342900" eaLnBrk="0" fontAlgn="base" hangingPunct="0">
              <a:spcBef>
                <a:spcPct val="40000"/>
              </a:spcBef>
              <a:spcAft>
                <a:spcPct val="0"/>
              </a:spcAft>
              <a:buClr>
                <a:srgbClr val="000000"/>
              </a:buClr>
              <a:buFontTx/>
              <a:buChar char="•"/>
            </a:pPr>
            <a:r>
              <a:rPr kumimoji="0" lang="en-US" altLang="en-US" sz="2400" b="1" i="0" u="none" strike="noStrike" kern="0" cap="none" spc="0" normalizeH="0" baseline="0" noProof="0" dirty="0" smtClean="0">
                <a:ln>
                  <a:noFill/>
                </a:ln>
                <a:solidFill>
                  <a:schemeClr val="bg1"/>
                </a:solidFill>
                <a:effectLst>
                  <a:glow rad="127000">
                    <a:schemeClr val="tx1"/>
                  </a:glow>
                </a:effectLst>
                <a:uLnTx/>
                <a:uFillTx/>
                <a:latin typeface="Century Gothic"/>
                <a:ea typeface="+mn-ea"/>
                <a:cs typeface="+mn-cs"/>
              </a:rPr>
              <a:t>1992 election </a:t>
            </a:r>
            <a:r>
              <a:rPr kumimoji="0" lang="en-US" altLang="en-US" sz="2400" b="0" i="0" u="none" strike="noStrike" kern="0" cap="none" spc="0" normalizeH="0" baseline="0" noProof="0" dirty="0" smtClean="0">
                <a:ln>
                  <a:noFill/>
                </a:ln>
                <a:solidFill>
                  <a:schemeClr val="bg1"/>
                </a:solidFill>
                <a:effectLst>
                  <a:glow rad="127000">
                    <a:schemeClr val="tx1"/>
                  </a:glow>
                </a:effectLst>
                <a:uLnTx/>
                <a:uFillTx/>
                <a:latin typeface="Century Gothic"/>
                <a:ea typeface="+mn-ea"/>
                <a:cs typeface="+mn-cs"/>
              </a:rPr>
              <a:t>Bill Clinton won the election with only 43 percent of the popular vote </a:t>
            </a:r>
          </a:p>
          <a:p>
            <a:pPr marL="800100" lvl="1" indent="-342900" eaLnBrk="0" fontAlgn="base" hangingPunct="0">
              <a:spcBef>
                <a:spcPct val="40000"/>
              </a:spcBef>
              <a:spcAft>
                <a:spcPct val="0"/>
              </a:spcAft>
              <a:buClr>
                <a:srgbClr val="000000"/>
              </a:buClr>
              <a:buFontTx/>
              <a:buChar char="•"/>
            </a:pPr>
            <a:r>
              <a:rPr kumimoji="0" lang="en-US" altLang="en-US" sz="2400" b="0" i="0" u="none" strike="noStrike" kern="0" cap="none" spc="0" normalizeH="0" baseline="0" noProof="0" dirty="0" smtClean="0">
                <a:ln>
                  <a:noFill/>
                </a:ln>
                <a:solidFill>
                  <a:schemeClr val="bg1"/>
                </a:solidFill>
                <a:effectLst>
                  <a:glow rad="127000">
                    <a:schemeClr val="tx1"/>
                  </a:glow>
                </a:effectLst>
                <a:uLnTx/>
                <a:uFillTx/>
                <a:latin typeface="Century Gothic"/>
                <a:ea typeface="+mn-ea"/>
                <a:cs typeface="+mn-cs"/>
              </a:rPr>
              <a:t>focused on the economy, the family, education, crime, and health care.</a:t>
            </a:r>
          </a:p>
          <a:p>
            <a:pPr marL="800100" lvl="1" indent="-342900" eaLnBrk="0" fontAlgn="base" hangingPunct="0">
              <a:spcBef>
                <a:spcPct val="40000"/>
              </a:spcBef>
              <a:spcAft>
                <a:spcPct val="0"/>
              </a:spcAft>
              <a:buClr>
                <a:srgbClr val="000000"/>
              </a:buClr>
              <a:buFontTx/>
              <a:buChar char="•"/>
            </a:pPr>
            <a:r>
              <a:rPr lang="en-US" altLang="en-US" sz="2400" kern="0" dirty="0" smtClean="0">
                <a:solidFill>
                  <a:schemeClr val="bg1"/>
                </a:solidFill>
                <a:effectLst>
                  <a:glow rad="127000">
                    <a:schemeClr val="tx1"/>
                  </a:glow>
                </a:effectLst>
                <a:latin typeface="Century Gothic"/>
              </a:rPr>
              <a:t>VERY charming</a:t>
            </a:r>
          </a:p>
          <a:p>
            <a:pPr marL="342900" indent="-342900" eaLnBrk="0" fontAlgn="base" hangingPunct="0">
              <a:spcBef>
                <a:spcPct val="40000"/>
              </a:spcBef>
              <a:spcAft>
                <a:spcPct val="0"/>
              </a:spcAft>
              <a:buClr>
                <a:srgbClr val="000000"/>
              </a:buClr>
              <a:buFontTx/>
              <a:buChar char="•"/>
            </a:pPr>
            <a:r>
              <a:rPr kumimoji="0" lang="en-US" altLang="en-US" sz="2400" b="0" i="0" u="none" strike="noStrike" kern="0" cap="none" spc="0" normalizeH="0" baseline="0" noProof="0" dirty="0" smtClean="0">
                <a:ln>
                  <a:noFill/>
                </a:ln>
                <a:solidFill>
                  <a:schemeClr val="bg1"/>
                </a:solidFill>
                <a:effectLst>
                  <a:glow rad="127000">
                    <a:schemeClr val="tx1"/>
                  </a:glow>
                </a:effectLst>
                <a:uLnTx/>
                <a:uFillTx/>
                <a:latin typeface="Century Gothic"/>
                <a:ea typeface="+mn-ea"/>
                <a:cs typeface="+mn-cs"/>
              </a:rPr>
              <a:t>Will </a:t>
            </a:r>
            <a:r>
              <a:rPr kumimoji="0" lang="en-US" altLang="en-US" sz="2400" b="1" i="0" u="none" strike="noStrike" kern="0" cap="none" spc="0" normalizeH="0" baseline="0" noProof="0" dirty="0" smtClean="0">
                <a:ln>
                  <a:noFill/>
                </a:ln>
                <a:solidFill>
                  <a:schemeClr val="bg1"/>
                </a:solidFill>
                <a:effectLst>
                  <a:glow rad="127000">
                    <a:schemeClr val="tx1"/>
                  </a:glow>
                </a:effectLst>
                <a:uLnTx/>
                <a:uFillTx/>
                <a:latin typeface="Century Gothic"/>
                <a:ea typeface="+mn-ea"/>
                <a:cs typeface="+mn-cs"/>
              </a:rPr>
              <a:t>win re-election in 1996</a:t>
            </a:r>
          </a:p>
        </p:txBody>
      </p:sp>
      <p:sp>
        <p:nvSpPr>
          <p:cNvPr id="5" name="Right Arrow 4"/>
          <p:cNvSpPr/>
          <p:nvPr/>
        </p:nvSpPr>
        <p:spPr>
          <a:xfrm rot="11122648">
            <a:off x="3058388" y="5290070"/>
            <a:ext cx="4128686" cy="1302027"/>
          </a:xfrm>
          <a:prstGeom prst="rightArrow">
            <a:avLst/>
          </a:prstGeom>
          <a:effectLst>
            <a:outerShdw blurRad="50800" dist="38100" dir="18900000" algn="b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6" name="Rectangle 5"/>
          <p:cNvSpPr/>
          <p:nvPr/>
        </p:nvSpPr>
        <p:spPr>
          <a:xfrm rot="242853">
            <a:off x="3294469" y="5617917"/>
            <a:ext cx="3962400" cy="646331"/>
          </a:xfrm>
          <a:prstGeom prst="rect">
            <a:avLst/>
          </a:prstGeom>
        </p:spPr>
        <p:txBody>
          <a:bodyPr wrap="square">
            <a:spAutoFit/>
          </a:bodyPr>
          <a:lstStyle/>
          <a:p>
            <a:r>
              <a:rPr lang="en-US" altLang="en-US" dirty="0" smtClean="0">
                <a:solidFill>
                  <a:schemeClr val="bg1"/>
                </a:solidFill>
              </a:rPr>
              <a:t>ROSS PEROT- Biggest showing by a third party candidate in American history</a:t>
            </a:r>
          </a:p>
        </p:txBody>
      </p:sp>
      <p:sp>
        <p:nvSpPr>
          <p:cNvPr id="10" name="Rectangle 9"/>
          <p:cNvSpPr/>
          <p:nvPr/>
        </p:nvSpPr>
        <p:spPr>
          <a:xfrm>
            <a:off x="1805029" y="-88956"/>
            <a:ext cx="5949064" cy="1107996"/>
          </a:xfrm>
          <a:prstGeom prst="rect">
            <a:avLst/>
          </a:prstGeom>
          <a:noFill/>
          <a:effectLst>
            <a:glow rad="127000">
              <a:schemeClr val="tx1"/>
            </a:glo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rPr>
              <a:t>Clinton Elected</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tx1">
                    <a:alpha val="40000"/>
                  </a:scheme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0463577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107"/>
          <a:stretch/>
        </p:blipFill>
        <p:spPr>
          <a:xfrm>
            <a:off x="0" y="0"/>
            <a:ext cx="9178386" cy="6858000"/>
          </a:xfrm>
          <a:prstGeom prst="rect">
            <a:avLst/>
          </a:prstGeom>
        </p:spPr>
      </p:pic>
      <p:sp>
        <p:nvSpPr>
          <p:cNvPr id="6" name="TextBox 5"/>
          <p:cNvSpPr txBox="1"/>
          <p:nvPr/>
        </p:nvSpPr>
        <p:spPr>
          <a:xfrm>
            <a:off x="237506" y="37178"/>
            <a:ext cx="2753136" cy="110799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solidFill>
                  <a:srgbClr val="C4C400"/>
                </a:solidFill>
                <a:effectLst>
                  <a:outerShdw blurRad="50800" dist="39000" dir="5460000" algn="tl">
                    <a:srgbClr val="000000">
                      <a:alpha val="38000"/>
                    </a:srgbClr>
                  </a:outerShdw>
                </a:effectLst>
                <a:latin typeface="Matura MT Script Capitals"/>
                <a:cs typeface="Matura MT Script Capitals"/>
              </a:rPr>
              <a:t>I</a:t>
            </a:r>
            <a:r>
              <a:rPr lang="en-US" sz="6600" b="1" dirty="0" smtClean="0">
                <a:ln w="11430"/>
                <a:solidFill>
                  <a:srgbClr val="C4C400"/>
                </a:solidFill>
                <a:effectLst>
                  <a:outerShdw blurRad="50800" dist="39000" dir="5460000" algn="tl">
                    <a:srgbClr val="000000">
                      <a:alpha val="38000"/>
                    </a:srgbClr>
                  </a:outerShdw>
                </a:effectLst>
                <a:latin typeface="Matura MT Script Capitals"/>
                <a:cs typeface="Matura MT Script Capitals"/>
              </a:rPr>
              <a:t>sis</a:t>
            </a:r>
            <a:endParaRPr lang="en-US" sz="6600" b="1" dirty="0">
              <a:ln w="11430"/>
              <a:solidFill>
                <a:srgbClr val="C4C400"/>
              </a:solidFill>
              <a:effectLst>
                <a:outerShdw blurRad="50800" dist="39000" dir="5460000" algn="tl">
                  <a:srgbClr val="000000">
                    <a:alpha val="38000"/>
                  </a:srgbClr>
                </a:outerShdw>
              </a:effectLst>
              <a:latin typeface="Matura MT Script Capitals"/>
              <a:cs typeface="Matura MT Script Capitals"/>
            </a:endParaRPr>
          </a:p>
        </p:txBody>
      </p:sp>
      <p:sp>
        <p:nvSpPr>
          <p:cNvPr id="7" name="TextBox 6"/>
          <p:cNvSpPr txBox="1"/>
          <p:nvPr/>
        </p:nvSpPr>
        <p:spPr>
          <a:xfrm>
            <a:off x="129887" y="1140348"/>
            <a:ext cx="4459306" cy="3785652"/>
          </a:xfrm>
          <a:prstGeom prst="rect">
            <a:avLst/>
          </a:prstGeom>
          <a:noFill/>
        </p:spPr>
        <p:txBody>
          <a:bodyPr wrap="square" rtlCol="0">
            <a:spAutoFit/>
          </a:bodyPr>
          <a:lstStyle/>
          <a:p>
            <a:pPr marL="285750" indent="-285750">
              <a:buFont typeface="Arial"/>
              <a:buChar char="•"/>
            </a:pPr>
            <a:r>
              <a:rPr lang="en-US" sz="2400" b="1" dirty="0" smtClean="0">
                <a:solidFill>
                  <a:prstClr val="white"/>
                </a:solidFill>
                <a:effectLst>
                  <a:glow rad="228600">
                    <a:prstClr val="black"/>
                  </a:glow>
                </a:effectLst>
                <a:latin typeface="Aharoni" panose="02010803020104030203" pitchFamily="2" charset="-79"/>
                <a:cs typeface="Aharoni" panose="02010803020104030203" pitchFamily="2" charset="-79"/>
              </a:rPr>
              <a:t>“Islamic State in Iraq and Syria”</a:t>
            </a:r>
          </a:p>
          <a:p>
            <a:pPr marL="285750" indent="-285750">
              <a:buFont typeface="Arial"/>
              <a:buChar char="•"/>
            </a:pPr>
            <a:r>
              <a:rPr lang="en-US" sz="2400" b="1" dirty="0" smtClean="0">
                <a:solidFill>
                  <a:prstClr val="white"/>
                </a:solidFill>
                <a:effectLst>
                  <a:glow rad="228600">
                    <a:prstClr val="black"/>
                  </a:glow>
                </a:effectLst>
                <a:latin typeface="Aharoni" panose="02010803020104030203" pitchFamily="2" charset="-79"/>
                <a:cs typeface="Aharoni" panose="02010803020104030203" pitchFamily="2" charset="-79"/>
              </a:rPr>
              <a:t>They are a jihadist militant group who want to have their own country</a:t>
            </a:r>
          </a:p>
          <a:p>
            <a:pPr marL="285750" indent="-285750">
              <a:buFont typeface="Arial"/>
              <a:buChar char="•"/>
            </a:pPr>
            <a:r>
              <a:rPr lang="en-US" sz="2400" b="1" dirty="0" smtClean="0">
                <a:solidFill>
                  <a:prstClr val="white"/>
                </a:solidFill>
                <a:effectLst>
                  <a:glow rad="228600">
                    <a:prstClr val="black"/>
                  </a:glow>
                </a:effectLst>
                <a:latin typeface="Aharoni" panose="02010803020104030203" pitchFamily="2" charset="-79"/>
                <a:cs typeface="Aharoni" panose="02010803020104030203" pitchFamily="2" charset="-79"/>
              </a:rPr>
              <a:t>They proclaim strict sharia law</a:t>
            </a:r>
          </a:p>
          <a:p>
            <a:pPr marL="285750" indent="-285750">
              <a:buFont typeface="Arial"/>
              <a:buChar char="•"/>
            </a:pPr>
            <a:r>
              <a:rPr lang="en-US" sz="2400" b="1" dirty="0" smtClean="0">
                <a:solidFill>
                  <a:prstClr val="white"/>
                </a:solidFill>
                <a:effectLst>
                  <a:glow rad="228600">
                    <a:prstClr val="black"/>
                  </a:glow>
                </a:effectLst>
                <a:latin typeface="Aharoni" panose="02010803020104030203" pitchFamily="2" charset="-79"/>
                <a:cs typeface="Aharoni" panose="02010803020104030203" pitchFamily="2" charset="-79"/>
              </a:rPr>
              <a:t>Most successful jihadist group ever in the world</a:t>
            </a:r>
          </a:p>
          <a:p>
            <a:pPr marL="285750" indent="-285750">
              <a:buFont typeface="Arial"/>
              <a:buChar char="•"/>
            </a:pPr>
            <a:r>
              <a:rPr lang="en-US" sz="2400" b="1" dirty="0" smtClean="0">
                <a:solidFill>
                  <a:prstClr val="white"/>
                </a:solidFill>
                <a:effectLst>
                  <a:glow rad="228600">
                    <a:prstClr val="black"/>
                  </a:glow>
                </a:effectLst>
                <a:latin typeface="Aharoni" panose="02010803020104030203" pitchFamily="2" charset="-79"/>
                <a:cs typeface="Aharoni" panose="02010803020104030203" pitchFamily="2" charset="-79"/>
              </a:rPr>
              <a:t>Executed 1600 Iraqi soldiers</a:t>
            </a:r>
            <a:endParaRPr lang="en-US" sz="2400" b="1" dirty="0">
              <a:solidFill>
                <a:prstClr val="white"/>
              </a:solidFill>
              <a:effectLst>
                <a:glow rad="228600">
                  <a:prstClr val="black"/>
                </a:glo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0757139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855432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geosp.net/wp-content/uploads/2012/11/desert0813-12.jpg"/>
          <p:cNvPicPr>
            <a:picLocks noChangeAspect="1" noChangeArrowheads="1"/>
          </p:cNvPicPr>
          <p:nvPr/>
        </p:nvPicPr>
        <p:blipFill rotWithShape="1">
          <a:blip r:embed="rId2">
            <a:extLst>
              <a:ext uri="{28A0092B-C50C-407E-A947-70E740481C1C}">
                <a14:useLocalDpi xmlns:a14="http://schemas.microsoft.com/office/drawing/2010/main" val="0"/>
              </a:ext>
            </a:extLst>
          </a:blip>
          <a:srcRect r="31556"/>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7706" y="0"/>
            <a:ext cx="9144000" cy="110799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solidFill>
                  <a:srgbClr val="C4C400"/>
                </a:solidFill>
                <a:effectLst>
                  <a:outerShdw blurRad="50800" dist="39000" dir="5460000" algn="tl">
                    <a:srgbClr val="000000">
                      <a:alpha val="38000"/>
                    </a:srgbClr>
                  </a:outerShdw>
                </a:effectLst>
                <a:latin typeface="Matura MT Script Capitals"/>
                <a:cs typeface="Matura MT Script Capitals"/>
              </a:rPr>
              <a:t>Isis scare Tactics</a:t>
            </a:r>
            <a:endParaRPr lang="en-US" sz="6600" b="1" dirty="0">
              <a:ln w="11430"/>
              <a:solidFill>
                <a:srgbClr val="C4C400"/>
              </a:solidFill>
              <a:effectLst>
                <a:outerShdw blurRad="50800" dist="39000" dir="5460000" algn="tl">
                  <a:srgbClr val="000000">
                    <a:alpha val="38000"/>
                  </a:srgbClr>
                </a:outerShdw>
              </a:effectLst>
              <a:latin typeface="Matura MT Script Capitals"/>
              <a:cs typeface="Matura MT Script Capitals"/>
            </a:endParaRPr>
          </a:p>
        </p:txBody>
      </p:sp>
      <p:sp>
        <p:nvSpPr>
          <p:cNvPr id="6" name="TextBox 5"/>
          <p:cNvSpPr txBox="1"/>
          <p:nvPr/>
        </p:nvSpPr>
        <p:spPr>
          <a:xfrm>
            <a:off x="120424" y="1040128"/>
            <a:ext cx="5878872" cy="6124754"/>
          </a:xfrm>
          <a:prstGeom prst="rect">
            <a:avLst/>
          </a:prstGeom>
          <a:noFill/>
        </p:spPr>
        <p:txBody>
          <a:bodyPr wrap="square" rtlCol="0">
            <a:spAutoFit/>
          </a:bodyPr>
          <a:lstStyle/>
          <a:p>
            <a:pPr marL="457200" indent="-457200">
              <a:buFont typeface="Arial"/>
              <a:buChar char="•"/>
            </a:pPr>
            <a:r>
              <a:rPr lang="en-US" sz="2800" dirty="0" smtClean="0">
                <a:solidFill>
                  <a:prstClr val="white"/>
                </a:solidFill>
                <a:effectLst>
                  <a:glow rad="101600">
                    <a:prstClr val="black">
                      <a:alpha val="75000"/>
                    </a:prstClr>
                  </a:glow>
                </a:effectLst>
                <a:latin typeface="Aharoni" panose="02010803020104030203" pitchFamily="2" charset="-79"/>
                <a:cs typeface="Aharoni" panose="02010803020104030203" pitchFamily="2" charset="-79"/>
              </a:rPr>
              <a:t>They force people to dig their own graves and then mass execute them.</a:t>
            </a:r>
          </a:p>
          <a:p>
            <a:pPr marL="457200" indent="-457200">
              <a:buFont typeface="Arial"/>
              <a:buChar char="•"/>
            </a:pPr>
            <a:r>
              <a:rPr lang="en-US" sz="2800" dirty="0" smtClean="0">
                <a:solidFill>
                  <a:prstClr val="white"/>
                </a:solidFill>
                <a:effectLst>
                  <a:glow rad="101600">
                    <a:prstClr val="black">
                      <a:alpha val="75000"/>
                    </a:prstClr>
                  </a:glow>
                </a:effectLst>
                <a:latin typeface="Aharoni" panose="02010803020104030203" pitchFamily="2" charset="-79"/>
                <a:cs typeface="Aharoni" panose="02010803020104030203" pitchFamily="2" charset="-79"/>
              </a:rPr>
              <a:t>During the world cup they posted a picture of ISIS playing soccer with a human head #</a:t>
            </a:r>
            <a:r>
              <a:rPr lang="en-US" sz="2800" dirty="0" err="1" smtClean="0">
                <a:solidFill>
                  <a:prstClr val="white"/>
                </a:solidFill>
                <a:effectLst>
                  <a:glow rad="101600">
                    <a:prstClr val="black">
                      <a:alpha val="75000"/>
                    </a:prstClr>
                  </a:glow>
                </a:effectLst>
                <a:latin typeface="Aharoni" panose="02010803020104030203" pitchFamily="2" charset="-79"/>
                <a:cs typeface="Aharoni" panose="02010803020104030203" pitchFamily="2" charset="-79"/>
              </a:rPr>
              <a:t>worldcup</a:t>
            </a:r>
            <a:endParaRPr lang="en-US" sz="2800" dirty="0" smtClean="0">
              <a:solidFill>
                <a:prstClr val="white"/>
              </a:solidFill>
              <a:effectLst>
                <a:glow rad="101600">
                  <a:prstClr val="black">
                    <a:alpha val="75000"/>
                  </a:prstClr>
                </a:glow>
              </a:effectLst>
              <a:latin typeface="Aharoni" panose="02010803020104030203" pitchFamily="2" charset="-79"/>
              <a:cs typeface="Aharoni" panose="02010803020104030203" pitchFamily="2" charset="-79"/>
            </a:endParaRPr>
          </a:p>
          <a:p>
            <a:pPr marL="457200" indent="-457200">
              <a:buFont typeface="Arial"/>
              <a:buChar char="•"/>
            </a:pPr>
            <a:r>
              <a:rPr lang="en-US" sz="2800" dirty="0" smtClean="0">
                <a:solidFill>
                  <a:prstClr val="white"/>
                </a:solidFill>
                <a:effectLst>
                  <a:glow rad="101600">
                    <a:prstClr val="black">
                      <a:alpha val="75000"/>
                    </a:prstClr>
                  </a:glow>
                </a:effectLst>
                <a:latin typeface="Aharoni" panose="02010803020104030203" pitchFamily="2" charset="-79"/>
                <a:cs typeface="Aharoni" panose="02010803020104030203" pitchFamily="2" charset="-79"/>
              </a:rPr>
              <a:t>They have beheaded hundreds of people including Americans – including Christians</a:t>
            </a:r>
          </a:p>
          <a:p>
            <a:pPr marL="1371600" lvl="2" indent="-457200">
              <a:buFont typeface="Arial"/>
              <a:buChar char="•"/>
            </a:pPr>
            <a:r>
              <a:rPr lang="en-US" sz="2800" dirty="0" smtClean="0">
                <a:solidFill>
                  <a:prstClr val="white"/>
                </a:solidFill>
                <a:effectLst>
                  <a:glow rad="101600">
                    <a:prstClr val="black">
                      <a:alpha val="75000"/>
                    </a:prstClr>
                  </a:glow>
                </a:effectLst>
                <a:latin typeface="Aharoni" panose="02010803020104030203" pitchFamily="2" charset="-79"/>
                <a:cs typeface="Aharoni" panose="02010803020104030203" pitchFamily="2" charset="-79"/>
              </a:rPr>
              <a:t>Often stack their bodies and heads in a row</a:t>
            </a:r>
          </a:p>
          <a:p>
            <a:pPr marL="457200" indent="-457200">
              <a:buFont typeface="Arial"/>
              <a:buChar char="•"/>
            </a:pPr>
            <a:endParaRPr lang="en-US" sz="2800" dirty="0" smtClean="0">
              <a:solidFill>
                <a:prstClr val="white"/>
              </a:solidFill>
              <a:effectLst>
                <a:glow rad="101600">
                  <a:prstClr val="black">
                    <a:alpha val="75000"/>
                  </a:prstClr>
                </a:glow>
              </a:effectLst>
            </a:endParaRPr>
          </a:p>
          <a:p>
            <a:pPr marL="457200" indent="-457200">
              <a:buFont typeface="Arial"/>
              <a:buChar char="•"/>
            </a:pPr>
            <a:endParaRPr lang="en-US" sz="2800" dirty="0">
              <a:solidFill>
                <a:prstClr val="white"/>
              </a:solidFill>
              <a:effectLst>
                <a:glow rad="101600">
                  <a:prstClr val="black">
                    <a:alpha val="75000"/>
                  </a:prstClr>
                </a:glow>
              </a:effectLst>
            </a:endParaRPr>
          </a:p>
        </p:txBody>
      </p:sp>
    </p:spTree>
    <p:extLst>
      <p:ext uri="{BB962C8B-B14F-4D97-AF65-F5344CB8AC3E}">
        <p14:creationId xmlns:p14="http://schemas.microsoft.com/office/powerpoint/2010/main" val="18521999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4893586" y="0"/>
            <a:ext cx="4250414" cy="3170099"/>
          </a:xfrm>
          <a:prstGeom prst="rect">
            <a:avLst/>
          </a:prstGeom>
          <a:noFill/>
        </p:spPr>
        <p:txBody>
          <a:bodyPr wrap="square" rtlCol="0">
            <a:spAutoFit/>
          </a:bodyPr>
          <a:lstStyle/>
          <a:p>
            <a:pPr algn="ctr"/>
            <a:r>
              <a:rPr lang="en-US" sz="4000" dirty="0">
                <a:solidFill>
                  <a:srgbClr val="C4C400"/>
                </a:solidFill>
                <a:effectLst>
                  <a:glow rad="101600">
                    <a:prstClr val="black">
                      <a:alpha val="75000"/>
                    </a:prstClr>
                  </a:glow>
                </a:effectLst>
              </a:rPr>
              <a:t>Leader </a:t>
            </a:r>
            <a:r>
              <a:rPr lang="en-US" sz="4000" dirty="0" smtClean="0">
                <a:solidFill>
                  <a:srgbClr val="C4C400"/>
                </a:solidFill>
                <a:effectLst>
                  <a:glow rad="101600">
                    <a:prstClr val="black">
                      <a:alpha val="75000"/>
                    </a:prstClr>
                  </a:glow>
                </a:effectLst>
              </a:rPr>
              <a:t>Abu </a:t>
            </a:r>
            <a:r>
              <a:rPr lang="en-US" sz="4000" dirty="0" err="1" smtClean="0">
                <a:solidFill>
                  <a:srgbClr val="C4C400"/>
                </a:solidFill>
                <a:effectLst>
                  <a:glow rad="101600">
                    <a:prstClr val="black">
                      <a:alpha val="75000"/>
                    </a:prstClr>
                  </a:glow>
                </a:effectLst>
              </a:rPr>
              <a:t>Bakr</a:t>
            </a:r>
            <a:r>
              <a:rPr lang="en-US" sz="4000" dirty="0" smtClean="0">
                <a:solidFill>
                  <a:srgbClr val="C4C400"/>
                </a:solidFill>
                <a:effectLst>
                  <a:glow rad="101600">
                    <a:prstClr val="black">
                      <a:alpha val="75000"/>
                    </a:prstClr>
                  </a:glow>
                </a:effectLst>
              </a:rPr>
              <a:t> Al-Baghdadi seriously wounded by American </a:t>
            </a:r>
            <a:r>
              <a:rPr lang="en-US" sz="4000" dirty="0" err="1" smtClean="0">
                <a:solidFill>
                  <a:srgbClr val="C4C400"/>
                </a:solidFill>
                <a:effectLst>
                  <a:glow rad="101600">
                    <a:prstClr val="black">
                      <a:alpha val="75000"/>
                    </a:prstClr>
                  </a:glow>
                </a:effectLst>
              </a:rPr>
              <a:t>airstikes</a:t>
            </a:r>
            <a:r>
              <a:rPr lang="en-US" sz="4000" dirty="0" smtClean="0">
                <a:solidFill>
                  <a:srgbClr val="C4C400"/>
                </a:solidFill>
                <a:effectLst>
                  <a:glow rad="101600">
                    <a:prstClr val="black">
                      <a:alpha val="75000"/>
                    </a:prstClr>
                  </a:glow>
                </a:effectLst>
              </a:rPr>
              <a:t> on March 18, 2015 </a:t>
            </a:r>
            <a:endParaRPr lang="en-US" sz="4000" dirty="0">
              <a:solidFill>
                <a:srgbClr val="C4C400"/>
              </a:solidFill>
              <a:effectLst>
                <a:glow rad="101600">
                  <a:prstClr val="black">
                    <a:alpha val="75000"/>
                  </a:prstClr>
                </a:glow>
              </a:effectLst>
            </a:endParaRPr>
          </a:p>
        </p:txBody>
      </p:sp>
    </p:spTree>
    <p:extLst>
      <p:ext uri="{BB962C8B-B14F-4D97-AF65-F5344CB8AC3E}">
        <p14:creationId xmlns:p14="http://schemas.microsoft.com/office/powerpoint/2010/main" val="33133114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a:stretch>
            <a:fillRect/>
          </a:stretch>
        </p:blipFill>
        <p:spPr>
          <a:xfrm>
            <a:off x="0" y="0"/>
            <a:ext cx="4305300" cy="4305300"/>
          </a:xfrm>
          <a:prstGeom prst="rect">
            <a:avLst/>
          </a:prstGeom>
        </p:spPr>
      </p:pic>
      <p:sp>
        <p:nvSpPr>
          <p:cNvPr id="6" name="TextBox 5"/>
          <p:cNvSpPr txBox="1"/>
          <p:nvPr/>
        </p:nvSpPr>
        <p:spPr>
          <a:xfrm>
            <a:off x="3645547" y="303807"/>
            <a:ext cx="5191909" cy="507831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C4C400"/>
                </a:solidFill>
                <a:effectLst>
                  <a:outerShdw blurRad="50800" dist="39000" dir="5460000" algn="tl">
                    <a:srgbClr val="000000">
                      <a:alpha val="38000"/>
                    </a:srgbClr>
                  </a:outerShdw>
                </a:effectLst>
                <a:latin typeface="Matura MT Script Capitals"/>
                <a:cs typeface="Matura MT Script Capitals"/>
              </a:rPr>
              <a:t>This symbol is the Arabic letter “nun” – the first letter in the word “Nazarene.”  It is being painted on property owned by Christians in Mosul so that Islamic terrorists can identify them.    </a:t>
            </a:r>
            <a:endParaRPr lang="en-US" sz="3600" b="1" dirty="0">
              <a:ln w="11430"/>
              <a:solidFill>
                <a:srgbClr val="C4C400"/>
              </a:solidFill>
              <a:effectLst>
                <a:outerShdw blurRad="50800" dist="39000" dir="5460000" algn="tl">
                  <a:srgbClr val="000000">
                    <a:alpha val="38000"/>
                  </a:srgbClr>
                </a:outerShdw>
              </a:effectLst>
              <a:latin typeface="Matura MT Script Capitals"/>
              <a:cs typeface="Matura MT Script Capitals"/>
            </a:endParaRPr>
          </a:p>
        </p:txBody>
      </p:sp>
      <p:pic>
        <p:nvPicPr>
          <p:cNvPr id="7" name="Picture 6"/>
          <p:cNvPicPr>
            <a:picLocks noChangeAspect="1"/>
          </p:cNvPicPr>
          <p:nvPr/>
        </p:nvPicPr>
        <p:blipFill>
          <a:blip r:embed="rId3"/>
          <a:stretch>
            <a:fillRect/>
          </a:stretch>
        </p:blipFill>
        <p:spPr>
          <a:xfrm>
            <a:off x="0" y="343731"/>
            <a:ext cx="9210133" cy="5174420"/>
          </a:xfrm>
          <a:prstGeom prst="rect">
            <a:avLst/>
          </a:prstGeom>
        </p:spPr>
      </p:pic>
      <p:pic>
        <p:nvPicPr>
          <p:cNvPr id="8" name="Picture 7"/>
          <p:cNvPicPr>
            <a:picLocks noChangeAspect="1"/>
          </p:cNvPicPr>
          <p:nvPr/>
        </p:nvPicPr>
        <p:blipFill>
          <a:blip r:embed="rId4"/>
          <a:stretch>
            <a:fillRect/>
          </a:stretch>
        </p:blipFill>
        <p:spPr>
          <a:xfrm>
            <a:off x="551791" y="238667"/>
            <a:ext cx="8128000" cy="6096000"/>
          </a:xfrm>
          <a:prstGeom prst="rect">
            <a:avLst/>
          </a:prstGeom>
        </p:spPr>
      </p:pic>
      <p:pic>
        <p:nvPicPr>
          <p:cNvPr id="2" name="Picture 1"/>
          <p:cNvPicPr>
            <a:picLocks noChangeAspect="1"/>
          </p:cNvPicPr>
          <p:nvPr/>
        </p:nvPicPr>
        <p:blipFill>
          <a:blip r:embed="rId5"/>
          <a:stretch>
            <a:fillRect/>
          </a:stretch>
        </p:blipFill>
        <p:spPr>
          <a:xfrm>
            <a:off x="3429000" y="838200"/>
            <a:ext cx="1968500" cy="1968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491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debt</a:t>
            </a:r>
            <a:endParaRPr lang="en-US" dirty="0"/>
          </a:p>
        </p:txBody>
      </p:sp>
      <p:pic>
        <p:nvPicPr>
          <p:cNvPr id="1028" name="Picture 4" descr="http://thf_media.s3.amazonaws.com/infographics/2014/01/BL-obama-presidents-debt-celing_HIGH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10236"/>
            <a:ext cx="6740207" cy="68477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leehernly.me/wp-content/uploads/2012/06/publicdebt-obama-1-548x3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71523"/>
            <a:ext cx="8382000" cy="49251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44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403" t="10666" r="14737" b="39369"/>
          <a:stretch/>
        </p:blipFill>
        <p:spPr bwMode="auto">
          <a:xfrm>
            <a:off x="685800" y="553517"/>
            <a:ext cx="8077200" cy="5750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27435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pulsarwallpapers.com/data/media/3/Alien%20Ink%202560X1600%20Abstract%20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52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annah Montana"/>
          <p:cNvSpPr>
            <a:spLocks noChangeAspect="1" noChangeArrowheads="1"/>
          </p:cNvSpPr>
          <p:nvPr/>
        </p:nvSpPr>
        <p:spPr bwMode="auto">
          <a:xfrm>
            <a:off x="63500" y="-136525"/>
            <a:ext cx="6953250" cy="457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annah Montana"/>
          <p:cNvSpPr>
            <a:spLocks noChangeAspect="1" noChangeArrowheads="1"/>
          </p:cNvSpPr>
          <p:nvPr/>
        </p:nvSpPr>
        <p:spPr bwMode="auto">
          <a:xfrm>
            <a:off x="215900" y="15875"/>
            <a:ext cx="6953250" cy="457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6" name="Picture 8" descr="http://www.thekidswindow.co.uk/images/CMScontent/Image/HannahMont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851" y="377825"/>
            <a:ext cx="2359838" cy="3543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7"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24647" r="20700"/>
          <a:stretch/>
        </p:blipFill>
        <p:spPr bwMode="auto">
          <a:xfrm>
            <a:off x="6616641" y="4114800"/>
            <a:ext cx="2364636" cy="2434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9" name="Picture 11" descr="http://weknowmemes.com/wp-content/uploads/2013/09/obama-responsible-for-miley-cyr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364" y="1600200"/>
            <a:ext cx="5836992" cy="4319374"/>
          </a:xfrm>
          <a:prstGeom prst="rect">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02578" y="-76200"/>
            <a:ext cx="6450622" cy="2585323"/>
          </a:xfrm>
          <a:prstGeom prst="rect">
            <a:avLst/>
          </a:prstGeom>
          <a:noFill/>
        </p:spPr>
        <p:txBody>
          <a:bodyPr wrap="square" lIns="91440" tIns="45720" rIns="91440" bIns="45720">
            <a:spAutoFit/>
          </a:bodyPr>
          <a:lstStyle/>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We </a:t>
            </a:r>
            <a:r>
              <a:rPr lang="en-US" sz="54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gotta</a:t>
            </a: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blame </a:t>
            </a:r>
          </a:p>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someone</a:t>
            </a:r>
          </a:p>
          <a:p>
            <a:pPr algn="ct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6424422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How has Obama been supportive of Gay rights?</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smtClean="0">
                <a:solidFill>
                  <a:prstClr val="black"/>
                </a:solidFill>
              </a:rPr>
              <a:t>Overturned DADT &amp; DOMA</a:t>
            </a:r>
          </a:p>
        </p:txBody>
      </p:sp>
    </p:spTree>
    <p:extLst>
      <p:ext uri="{BB962C8B-B14F-4D97-AF65-F5344CB8AC3E}">
        <p14:creationId xmlns:p14="http://schemas.microsoft.com/office/powerpoint/2010/main" val="334498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What record does Obama have with the National Debt?</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smtClean="0">
                <a:solidFill>
                  <a:prstClr val="black"/>
                </a:solidFill>
              </a:rPr>
              <a:t>More national debt then all the other presidents combined</a:t>
            </a:r>
          </a:p>
        </p:txBody>
      </p:sp>
    </p:spTree>
    <p:extLst>
      <p:ext uri="{BB962C8B-B14F-4D97-AF65-F5344CB8AC3E}">
        <p14:creationId xmlns:p14="http://schemas.microsoft.com/office/powerpoint/2010/main" val="288803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artgroupsdfw.com/wp-content/uploads/2014/02/Bokes-hearts-background-vecto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46" y="-96983"/>
            <a:ext cx="10120745" cy="70845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bill_clin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209800"/>
            <a:ext cx="5715000" cy="42951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5" name="Oval Callout 4"/>
          <p:cNvSpPr>
            <a:spLocks noChangeArrowheads="1"/>
          </p:cNvSpPr>
          <p:nvPr/>
        </p:nvSpPr>
        <p:spPr bwMode="auto">
          <a:xfrm>
            <a:off x="457200" y="304800"/>
            <a:ext cx="3733800" cy="2362200"/>
          </a:xfrm>
          <a:prstGeom prst="wedgeEllipseCallout">
            <a:avLst>
              <a:gd name="adj1" fmla="val 46302"/>
              <a:gd name="adj2" fmla="val 50864"/>
            </a:avLst>
          </a:prstGeom>
          <a:ln w="38100">
            <a:headEnd/>
            <a:tailEnd/>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Black" pitchFamily="34" charset="0"/>
                <a:cs typeface="Times New Roman" pitchFamily="18" charset="0"/>
              </a:defRPr>
            </a:lvl1pPr>
            <a:lvl2pPr marL="742950" indent="-285750" eaLnBrk="0" hangingPunct="0">
              <a:defRPr>
                <a:solidFill>
                  <a:schemeClr val="tx1"/>
                </a:solidFill>
                <a:latin typeface="Arial Black" pitchFamily="34" charset="0"/>
                <a:cs typeface="Times New Roman" pitchFamily="18" charset="0"/>
              </a:defRPr>
            </a:lvl2pPr>
            <a:lvl3pPr marL="1143000" indent="-228600" eaLnBrk="0" hangingPunct="0">
              <a:defRPr>
                <a:solidFill>
                  <a:schemeClr val="tx1"/>
                </a:solidFill>
                <a:latin typeface="Arial Black" pitchFamily="34" charset="0"/>
                <a:cs typeface="Times New Roman" pitchFamily="18" charset="0"/>
              </a:defRPr>
            </a:lvl3pPr>
            <a:lvl4pPr marL="1600200" indent="-228600" eaLnBrk="0" hangingPunct="0">
              <a:defRPr>
                <a:solidFill>
                  <a:schemeClr val="tx1"/>
                </a:solidFill>
                <a:latin typeface="Arial Black" pitchFamily="34" charset="0"/>
                <a:cs typeface="Times New Roman" pitchFamily="18" charset="0"/>
              </a:defRPr>
            </a:lvl4pPr>
            <a:lvl5pPr marL="2057400" indent="-228600" eaLnBrk="0" hangingPunct="0">
              <a:defRPr>
                <a:solidFill>
                  <a:schemeClr val="tx1"/>
                </a:solidFill>
                <a:latin typeface="Arial Black"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Arial Black"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Arial Black"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Arial Black"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Arial Black" pitchFamily="34" charset="0"/>
                <a:cs typeface="Times New Roman"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smtClean="0">
              <a:ln>
                <a:noFill/>
              </a:ln>
              <a:effectLst/>
              <a:uLnTx/>
              <a:uFillTx/>
              <a:latin typeface="Aharoni" panose="02010803020104030203" pitchFamily="2" charset="-79"/>
              <a:cs typeface="Aharoni" panose="02010803020104030203" pitchFamily="2" charset="-79"/>
            </a:endParaRPr>
          </a:p>
        </p:txBody>
      </p:sp>
      <p:sp>
        <p:nvSpPr>
          <p:cNvPr id="6" name="Rectangle 5"/>
          <p:cNvSpPr/>
          <p:nvPr/>
        </p:nvSpPr>
        <p:spPr>
          <a:xfrm>
            <a:off x="952500" y="490091"/>
            <a:ext cx="2743200" cy="1938992"/>
          </a:xfrm>
          <a:prstGeom prst="rect">
            <a:avLst/>
          </a:prstGeom>
        </p:spPr>
        <p:txBody>
          <a:bodyPr wrap="square">
            <a:spAutoFit/>
          </a:bodyPr>
          <a:lstStyle/>
          <a:p>
            <a:pPr lvl="0" algn="ctr" eaLnBrk="0" fontAlgn="base" hangingPunct="0">
              <a:spcBef>
                <a:spcPct val="0"/>
              </a:spcBef>
              <a:spcAft>
                <a:spcPct val="0"/>
              </a:spcAft>
              <a:defRPr/>
            </a:pPr>
            <a:r>
              <a:rPr lang="en-US" altLang="en-US" sz="4000" kern="0" dirty="0">
                <a:latin typeface="Aharoni" panose="02010803020104030203" pitchFamily="2" charset="-79"/>
                <a:cs typeface="Aharoni" panose="02010803020104030203" pitchFamily="2" charset="-79"/>
              </a:rPr>
              <a:t>“I feel your pain, I do.”</a:t>
            </a:r>
          </a:p>
        </p:txBody>
      </p:sp>
      <p:pic>
        <p:nvPicPr>
          <p:cNvPr id="4100" name="Picture 4" descr="http://www.themostunlikelymother.com/uploads/2/7/3/9/27399385/6146270_orig.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6489"/>
          <a:stretch/>
        </p:blipFill>
        <p:spPr bwMode="auto">
          <a:xfrm>
            <a:off x="586895" y="734110"/>
            <a:ext cx="8337933" cy="54223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38471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Explain was the Affordable Health Care Act is?</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smtClean="0">
                <a:solidFill>
                  <a:prstClr val="black"/>
                </a:solidFill>
              </a:rPr>
              <a:t>Everyone must have insurance &amp; gov’t will help off set cost based off your income. Can stay on parents insurance until 26. Companies of 26+ must have health care for employees.</a:t>
            </a:r>
          </a:p>
        </p:txBody>
      </p:sp>
    </p:spTree>
    <p:extLst>
      <p:ext uri="{BB962C8B-B14F-4D97-AF65-F5344CB8AC3E}">
        <p14:creationId xmlns:p14="http://schemas.microsoft.com/office/powerpoint/2010/main" val="114482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whatdoesitmean.com/bcz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1" r="60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451" y="5994919"/>
            <a:ext cx="831509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rPr>
              <a:t>Checking for Understanding</a:t>
            </a:r>
            <a:endPar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glow rad="228600">
                  <a:srgbClr val="4BACC6">
                    <a:satMod val="175000"/>
                    <a:alpha val="40000"/>
                  </a:srgbClr>
                </a:glow>
                <a:outerShdw blurRad="50800" dist="39000" dir="5460000" algn="tl">
                  <a:srgbClr val="000000">
                    <a:alpha val="38000"/>
                  </a:srgbClr>
                </a:outerShdw>
              </a:effectLst>
              <a:latin typeface="Aharoni" panose="02010803020104030203" pitchFamily="2" charset="-79"/>
              <a:cs typeface="Aharoni" panose="02010803020104030203" pitchFamily="2" charset="-79"/>
            </a:endParaRPr>
          </a:p>
        </p:txBody>
      </p:sp>
      <p:sp>
        <p:nvSpPr>
          <p:cNvPr id="4" name="Flowchart: Process 3"/>
          <p:cNvSpPr/>
          <p:nvPr/>
        </p:nvSpPr>
        <p:spPr>
          <a:xfrm>
            <a:off x="762000" y="2057400"/>
            <a:ext cx="7696200" cy="160020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prstClr val="white"/>
                </a:solidFill>
              </a:rPr>
              <a:t>Who are ISIS?</a:t>
            </a:r>
            <a:endParaRPr lang="en-US" sz="3600" dirty="0">
              <a:solidFill>
                <a:prstClr val="white"/>
              </a:solidFill>
            </a:endParaRPr>
          </a:p>
        </p:txBody>
      </p:sp>
      <p:sp>
        <p:nvSpPr>
          <p:cNvPr id="7" name="Flowchart: Process 6"/>
          <p:cNvSpPr/>
          <p:nvPr/>
        </p:nvSpPr>
        <p:spPr>
          <a:xfrm>
            <a:off x="723899" y="3962400"/>
            <a:ext cx="7696200" cy="160020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buFont typeface="Arial"/>
              <a:buChar char="•"/>
            </a:pPr>
            <a:r>
              <a:rPr lang="en-US" sz="2000" b="1" dirty="0">
                <a:solidFill>
                  <a:prstClr val="white"/>
                </a:solidFill>
                <a:effectLst>
                  <a:glow rad="228600">
                    <a:prstClr val="black"/>
                  </a:glow>
                </a:effectLst>
                <a:latin typeface="Aharoni" panose="02010803020104030203" pitchFamily="2" charset="-79"/>
                <a:cs typeface="Aharoni" panose="02010803020104030203" pitchFamily="2" charset="-79"/>
              </a:rPr>
              <a:t>They are a jihadist militant </a:t>
            </a:r>
            <a:r>
              <a:rPr lang="en-US" sz="2000" b="1" dirty="0" smtClean="0">
                <a:solidFill>
                  <a:prstClr val="white"/>
                </a:solidFill>
                <a:effectLst>
                  <a:glow rad="228600">
                    <a:prstClr val="black"/>
                  </a:glow>
                </a:effectLst>
                <a:latin typeface="Aharoni" panose="02010803020104030203" pitchFamily="2" charset="-79"/>
                <a:cs typeface="Aharoni" panose="02010803020104030203" pitchFamily="2" charset="-79"/>
              </a:rPr>
              <a:t>terrorist group </a:t>
            </a:r>
            <a:r>
              <a:rPr lang="en-US" sz="2000" b="1" dirty="0">
                <a:solidFill>
                  <a:prstClr val="white"/>
                </a:solidFill>
                <a:effectLst>
                  <a:glow rad="228600">
                    <a:prstClr val="black"/>
                  </a:glow>
                </a:effectLst>
                <a:latin typeface="Aharoni" panose="02010803020104030203" pitchFamily="2" charset="-79"/>
                <a:cs typeface="Aharoni" panose="02010803020104030203" pitchFamily="2" charset="-79"/>
              </a:rPr>
              <a:t>who want to have their own country</a:t>
            </a:r>
          </a:p>
        </p:txBody>
      </p:sp>
    </p:spTree>
    <p:extLst>
      <p:ext uri="{BB962C8B-B14F-4D97-AF65-F5344CB8AC3E}">
        <p14:creationId xmlns:p14="http://schemas.microsoft.com/office/powerpoint/2010/main" val="263808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ttps://s-media-cache-ak0.pinimg.com/736x/16/97/ff/1697ffcf36bbd30ed5d0efb6e17aac71.jpg"/>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2768437988"/>
              </p:ext>
            </p:extLst>
          </p:nvPr>
        </p:nvGraphicFramePr>
        <p:xfrm>
          <a:off x="228600" y="914400"/>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p:cNvSpPr/>
          <p:nvPr/>
        </p:nvSpPr>
        <p:spPr>
          <a:xfrm>
            <a:off x="1264844" y="-88956"/>
            <a:ext cx="6614311" cy="1107996"/>
          </a:xfrm>
          <a:prstGeom prst="rect">
            <a:avLst/>
          </a:prstGeom>
          <a:noFill/>
          <a:effectLst>
            <a:glow rad="127000">
              <a:schemeClr val="tx1"/>
            </a:glow>
          </a:effectLst>
        </p:spPr>
        <p:txBody>
          <a:bodyPr wrap="none" lIns="91440" tIns="45720" rIns="91440" bIns="45720">
            <a:spAutoFit/>
          </a:bodyPr>
          <a:lstStyle/>
          <a:p>
            <a:pPr algn="ctr"/>
            <a: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6">
                      <a:satMod val="175000"/>
                      <a:alpha val="40000"/>
                    </a:schemeClr>
                  </a:glow>
                  <a:outerShdw blurRad="50800" dist="40000" dir="5400000" algn="tl" rotWithShape="0">
                    <a:srgbClr val="000000">
                      <a:shade val="5000"/>
                      <a:satMod val="120000"/>
                      <a:alpha val="33000"/>
                    </a:srgbClr>
                  </a:outerShdw>
                </a:effectLst>
                <a:latin typeface="Aharoni" panose="02010803020104030203" pitchFamily="2" charset="-79"/>
                <a:cs typeface="Aharoni" panose="02010803020104030203" pitchFamily="2" charset="-79"/>
              </a:rPr>
              <a:t>Domestic Policy </a:t>
            </a:r>
            <a:endPar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6">
                    <a:satMod val="175000"/>
                    <a:alpha val="40000"/>
                  </a:schemeClr>
                </a:glow>
                <a:outerShdw blurRad="50800" dist="40000" dir="5400000" algn="tl" rotWithShape="0">
                  <a:srgbClr val="000000">
                    <a:shade val="5000"/>
                    <a:satMod val="120000"/>
                    <a:alpha val="3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727037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s-media-cache-ak0.pinimg.com/736x/16/97/ff/1697ffcf36bbd30ed5d0efb6e17aac71.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r="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9430" y="1158684"/>
            <a:ext cx="4280802" cy="5699316"/>
          </a:xfrm>
        </p:spPr>
        <p:txBody>
          <a:bodyPr>
            <a:normAutofit fontScale="92500" lnSpcReduction="10000"/>
          </a:bodyPr>
          <a:lstStyle/>
          <a:p>
            <a:pPr marL="411163">
              <a:lnSpc>
                <a:spcPct val="90000"/>
              </a:lnSpc>
            </a:pPr>
            <a:r>
              <a:rPr lang="en-US" altLang="en-US" sz="2600" dirty="0" smtClean="0">
                <a:solidFill>
                  <a:schemeClr val="bg1"/>
                </a:solidFill>
                <a:effectLst>
                  <a:glow rad="127000">
                    <a:schemeClr val="tx1"/>
                  </a:glow>
                </a:effectLst>
              </a:rPr>
              <a:t>Clinton was accused of lying under oath about relations with White House intern, Monica Lewinsky</a:t>
            </a:r>
          </a:p>
          <a:p>
            <a:pPr marL="411163">
              <a:lnSpc>
                <a:spcPct val="90000"/>
              </a:lnSpc>
            </a:pPr>
            <a:r>
              <a:rPr lang="en-US" altLang="en-US" sz="2600" dirty="0" smtClean="0">
                <a:solidFill>
                  <a:schemeClr val="bg1"/>
                </a:solidFill>
                <a:effectLst>
                  <a:glow rad="127000">
                    <a:schemeClr val="tx1"/>
                  </a:glow>
                </a:effectLst>
              </a:rPr>
              <a:t>In 1998, Congress approved 2 articles of impeachment-perjury and obstruction of justice</a:t>
            </a:r>
          </a:p>
          <a:p>
            <a:pPr marL="739775" lvl="1">
              <a:lnSpc>
                <a:spcPct val="90000"/>
              </a:lnSpc>
            </a:pPr>
            <a:r>
              <a:rPr lang="en-US" altLang="en-US" sz="2600" dirty="0" smtClean="0">
                <a:solidFill>
                  <a:schemeClr val="bg1"/>
                </a:solidFill>
                <a:effectLst>
                  <a:glow rad="127000">
                    <a:schemeClr val="tx1"/>
                  </a:glow>
                </a:effectLst>
              </a:rPr>
              <a:t>2</a:t>
            </a:r>
            <a:r>
              <a:rPr lang="en-US" altLang="en-US" sz="2600" baseline="30000" dirty="0" smtClean="0">
                <a:solidFill>
                  <a:schemeClr val="bg1"/>
                </a:solidFill>
                <a:effectLst>
                  <a:glow rad="127000">
                    <a:schemeClr val="tx1"/>
                  </a:glow>
                </a:effectLst>
              </a:rPr>
              <a:t>nd</a:t>
            </a:r>
            <a:r>
              <a:rPr lang="en-US" altLang="en-US" sz="2600" dirty="0" smtClean="0">
                <a:solidFill>
                  <a:schemeClr val="bg1"/>
                </a:solidFill>
                <a:effectLst>
                  <a:glow rad="127000">
                    <a:schemeClr val="tx1"/>
                  </a:glow>
                </a:effectLst>
              </a:rPr>
              <a:t> president and 1</a:t>
            </a:r>
            <a:r>
              <a:rPr lang="en-US" altLang="en-US" sz="2600" baseline="30000" dirty="0" smtClean="0">
                <a:solidFill>
                  <a:schemeClr val="bg1"/>
                </a:solidFill>
                <a:effectLst>
                  <a:glow rad="127000">
                    <a:schemeClr val="tx1"/>
                  </a:glow>
                </a:effectLst>
              </a:rPr>
              <a:t>st</a:t>
            </a:r>
            <a:r>
              <a:rPr lang="en-US" altLang="en-US" sz="2600" dirty="0" smtClean="0">
                <a:solidFill>
                  <a:schemeClr val="bg1"/>
                </a:solidFill>
                <a:effectLst>
                  <a:glow rad="127000">
                    <a:schemeClr val="tx1"/>
                  </a:glow>
                </a:effectLst>
              </a:rPr>
              <a:t> in 130 years to face a trial in the Senate</a:t>
            </a:r>
          </a:p>
          <a:p>
            <a:pPr marL="411163"/>
            <a:r>
              <a:rPr lang="en-US" altLang="en-US" sz="2600" dirty="0" smtClean="0">
                <a:solidFill>
                  <a:schemeClr val="bg1"/>
                </a:solidFill>
                <a:effectLst>
                  <a:glow rad="127000">
                    <a:schemeClr val="tx1"/>
                  </a:glow>
                </a:effectLst>
              </a:rPr>
              <a:t>The Senate fell short of the 2/3rds majority required for conviction.  </a:t>
            </a:r>
          </a:p>
          <a:p>
            <a:pPr marL="411163"/>
            <a:r>
              <a:rPr lang="en-US" altLang="en-US" sz="2600" dirty="0" smtClean="0">
                <a:solidFill>
                  <a:schemeClr val="bg1"/>
                </a:solidFill>
                <a:effectLst>
                  <a:glow rad="127000">
                    <a:schemeClr val="tx1"/>
                  </a:glow>
                </a:effectLst>
              </a:rPr>
              <a:t>Clinton remained in office and apologized for his actions</a:t>
            </a:r>
          </a:p>
          <a:p>
            <a:pPr marL="339725">
              <a:lnSpc>
                <a:spcPct val="90000"/>
              </a:lnSpc>
            </a:pPr>
            <a:endParaRPr lang="en-US" altLang="en-US" dirty="0" smtClean="0"/>
          </a:p>
          <a:p>
            <a:endParaRPr lang="en-US" dirty="0"/>
          </a:p>
        </p:txBody>
      </p:sp>
      <p:sp>
        <p:nvSpPr>
          <p:cNvPr id="5" name="Rectangle 4"/>
          <p:cNvSpPr/>
          <p:nvPr/>
        </p:nvSpPr>
        <p:spPr>
          <a:xfrm>
            <a:off x="914400" y="50688"/>
            <a:ext cx="3332964" cy="1107996"/>
          </a:xfrm>
          <a:prstGeom prst="rect">
            <a:avLst/>
          </a:prstGeom>
          <a:noFill/>
          <a:effectLst>
            <a:glow rad="127000">
              <a:schemeClr val="tx1"/>
            </a:glow>
          </a:effectLst>
        </p:spPr>
        <p:txBody>
          <a:bodyPr wrap="none" lIns="91440" tIns="45720" rIns="91440" bIns="45720">
            <a:spAutoFit/>
          </a:bodyPr>
          <a:lstStyle/>
          <a:p>
            <a:pPr algn="ctr"/>
            <a:r>
              <a:rPr lang="en-US" sz="6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177800">
                    <a:schemeClr val="tx1">
                      <a:alpha val="52000"/>
                    </a:schemeClr>
                  </a:glow>
                  <a:outerShdw blurRad="41275" dist="12700" dir="12000000" algn="tl" rotWithShape="0">
                    <a:srgbClr val="000000">
                      <a:alpha val="40000"/>
                    </a:srgbClr>
                  </a:outerShdw>
                </a:effectLst>
                <a:latin typeface="Aharoni" panose="02010803020104030203" pitchFamily="2" charset="-79"/>
                <a:cs typeface="Aharoni" panose="02010803020104030203" pitchFamily="2" charset="-79"/>
              </a:rPr>
              <a:t>Scandal</a:t>
            </a:r>
            <a:endParaRPr lang="en-US"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177800">
                  <a:schemeClr val="tx1">
                    <a:alpha val="52000"/>
                  </a:schemeClr>
                </a:glow>
                <a:outerShdw blurRad="41275" dist="12700" dir="12000000" algn="tl" rotWithShape="0">
                  <a:srgbClr val="000000">
                    <a:alpha val="40000"/>
                  </a:srgbClr>
                </a:outerShdw>
              </a:effectLst>
              <a:latin typeface="Aharoni" panose="02010803020104030203" pitchFamily="2" charset="-79"/>
              <a:cs typeface="Aharoni" panose="02010803020104030203" pitchFamily="2" charset="-79"/>
            </a:endParaRPr>
          </a:p>
        </p:txBody>
      </p:sp>
      <p:pic>
        <p:nvPicPr>
          <p:cNvPr id="8194" name="Picture 2" descr="http://d3819ii77zvwic.cloudfront.net/wp-content/uploads/2014/05/monica-chac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6572">
            <a:off x="4479256" y="1296824"/>
            <a:ext cx="4465168" cy="48000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6" name="Picture 2" descr="Play, Red, Symbol, Button, Media, Round, Gloss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400" y="5471238"/>
            <a:ext cx="979537" cy="93821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Explosion 2 1"/>
          <p:cNvSpPr/>
          <p:nvPr/>
        </p:nvSpPr>
        <p:spPr>
          <a:xfrm>
            <a:off x="4038600" y="-381000"/>
            <a:ext cx="4540856" cy="3322441"/>
          </a:xfrm>
          <a:prstGeom prst="irregularSeal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Bill Clinton’s approval ratings actually went up during the Monica Lewinsky scandal.</a:t>
            </a:r>
          </a:p>
        </p:txBody>
      </p:sp>
    </p:spTree>
    <p:extLst>
      <p:ext uri="{BB962C8B-B14F-4D97-AF65-F5344CB8AC3E}">
        <p14:creationId xmlns:p14="http://schemas.microsoft.com/office/powerpoint/2010/main" val="175729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s://s-media-cache-ak0.pinimg.com/736x/16/97/ff/1697ffcf36bbd30ed5d0efb6e17aac71.jpg"/>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r="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2539470308"/>
              </p:ext>
            </p:extLst>
          </p:nvPr>
        </p:nvGraphicFramePr>
        <p:xfrm>
          <a:off x="381000" y="1040552"/>
          <a:ext cx="8382000" cy="5588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1828800" y="35735"/>
            <a:ext cx="6034024" cy="1107996"/>
          </a:xfrm>
          <a:prstGeom prst="rect">
            <a:avLst/>
          </a:prstGeom>
          <a:noFill/>
          <a:effectLst>
            <a:glow rad="127000">
              <a:schemeClr val="tx1"/>
            </a:glow>
          </a:effectLst>
        </p:spPr>
        <p:txBody>
          <a:bodyPr wrap="none" lIns="91440" tIns="45720" rIns="91440" bIns="45720">
            <a:spAutoFit/>
          </a:bodyPr>
          <a:lstStyle/>
          <a:p>
            <a:pPr algn="ctr"/>
            <a:r>
              <a:rPr lang="en-US" sz="6600" b="1" dirty="0" smtClean="0">
                <a:ln w="19050">
                  <a:solidFill>
                    <a:schemeClr val="tx2">
                      <a:tint val="1000"/>
                    </a:schemeClr>
                  </a:solidFill>
                  <a:prstDash val="solid"/>
                </a:ln>
                <a:solidFill>
                  <a:schemeClr val="accent3"/>
                </a:solidFill>
                <a:effectLst>
                  <a:glow rad="127000">
                    <a:schemeClr val="tx1"/>
                  </a:glow>
                  <a:outerShdw blurRad="50000" dist="50800" dir="7500000" algn="tl">
                    <a:srgbClr val="000000">
                      <a:shade val="5000"/>
                      <a:alpha val="35000"/>
                    </a:srgbClr>
                  </a:outerShdw>
                </a:effectLst>
                <a:latin typeface="Aharoni" panose="02010803020104030203" pitchFamily="2" charset="-79"/>
                <a:cs typeface="Aharoni" panose="02010803020104030203" pitchFamily="2" charset="-79"/>
              </a:rPr>
              <a:t>Foreign Policy </a:t>
            </a:r>
            <a:endParaRPr lang="en-US" sz="6600" b="1" dirty="0">
              <a:ln w="19050">
                <a:solidFill>
                  <a:schemeClr val="tx2">
                    <a:tint val="1000"/>
                  </a:schemeClr>
                </a:solidFill>
                <a:prstDash val="solid"/>
              </a:ln>
              <a:solidFill>
                <a:schemeClr val="accent3"/>
              </a:solidFill>
              <a:effectLst>
                <a:glow rad="127000">
                  <a:schemeClr val="tx1"/>
                </a:glow>
                <a:outerShdw blurRad="50000" dist="50800" dir="7500000" algn="tl">
                  <a:srgbClr val="000000">
                    <a:shade val="5000"/>
                    <a:alpha val="35000"/>
                  </a:srgbClr>
                </a:outerShdw>
              </a:effectLst>
              <a:latin typeface="Aharoni" panose="02010803020104030203" pitchFamily="2" charset="-79"/>
              <a:cs typeface="Aharoni" panose="02010803020104030203" pitchFamily="2" charset="-79"/>
            </a:endParaRPr>
          </a:p>
        </p:txBody>
      </p:sp>
      <p:pic>
        <p:nvPicPr>
          <p:cNvPr id="15362" name="Picture 2" descr="Meet Bill Clint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3149" y="184813"/>
            <a:ext cx="4505325"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7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2389</TotalTime>
  <Words>1914</Words>
  <Application>Microsoft Office PowerPoint</Application>
  <PresentationFormat>On-screen Show (4:3)</PresentationFormat>
  <Paragraphs>249</Paragraphs>
  <Slides>61</Slides>
  <Notes>9</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61</vt:i4>
      </vt:variant>
    </vt:vector>
  </HeadingPairs>
  <TitlesOfParts>
    <vt:vector size="84" baseType="lpstr">
      <vt:lpstr>Aharoni</vt:lpstr>
      <vt:lpstr>Arial</vt:lpstr>
      <vt:lpstr>Arial Black</vt:lpstr>
      <vt:lpstr>Arial Rounded MT Bold</vt:lpstr>
      <vt:lpstr>Calibri</vt:lpstr>
      <vt:lpstr>Calibri Light</vt:lpstr>
      <vt:lpstr>Century Gothic</vt:lpstr>
      <vt:lpstr>Matura MT Script Capitals</vt:lpstr>
      <vt:lpstr>Rockwell</vt:lpstr>
      <vt:lpstr>Times New Roman</vt:lpstr>
      <vt:lpstr>Wingdings</vt:lpstr>
      <vt:lpstr>Office Theme</vt:lpstr>
      <vt:lpstr>Default Design</vt:lpstr>
      <vt:lpstr>5_Office Theme</vt:lpstr>
      <vt:lpstr>6_Office Theme</vt:lpstr>
      <vt:lpstr>7_Office Theme</vt:lpstr>
      <vt:lpstr>8_Office Theme</vt:lpstr>
      <vt:lpstr>9_Office Theme</vt:lpstr>
      <vt:lpstr>10_Office Theme</vt:lpstr>
      <vt:lpstr>11_Office Theme</vt:lpstr>
      <vt:lpstr>12_Office Theme</vt:lpstr>
      <vt:lpstr>14_Office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Hillary Rodham Clinton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debt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Kate Gaskins</cp:lastModifiedBy>
  <cp:revision>79</cp:revision>
  <cp:lastPrinted>2015-05-22T19:42:24Z</cp:lastPrinted>
  <dcterms:created xsi:type="dcterms:W3CDTF">2015-05-22T15:02:09Z</dcterms:created>
  <dcterms:modified xsi:type="dcterms:W3CDTF">2019-05-15T13:08:28Z</dcterms:modified>
</cp:coreProperties>
</file>