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60" r:id="rId4"/>
    <p:sldId id="261" r:id="rId5"/>
    <p:sldId id="262" r:id="rId6"/>
    <p:sldId id="263" r:id="rId7"/>
    <p:sldId id="264" r:id="rId8"/>
    <p:sldId id="266" r:id="rId9"/>
    <p:sldId id="267" r:id="rId10"/>
    <p:sldId id="271"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8461FA-0088-4AF7-B054-75D79DEEB70D}" type="datetimeFigureOut">
              <a:rPr lang="en-US" smtClean="0"/>
              <a:pPr/>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9F6C9-135A-4180-9AF1-CEF9FF68B0A3}" type="slidenum">
              <a:rPr lang="en-US" smtClean="0"/>
              <a:pPr/>
              <a:t>‹#›</a:t>
            </a:fld>
            <a:endParaRPr lang="en-US"/>
          </a:p>
        </p:txBody>
      </p:sp>
    </p:spTree>
    <p:extLst>
      <p:ext uri="{BB962C8B-B14F-4D97-AF65-F5344CB8AC3E}">
        <p14:creationId xmlns:p14="http://schemas.microsoft.com/office/powerpoint/2010/main" val="2070731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8461FA-0088-4AF7-B054-75D79DEEB70D}" type="datetimeFigureOut">
              <a:rPr lang="en-US" smtClean="0"/>
              <a:pPr/>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9F6C9-135A-4180-9AF1-CEF9FF68B0A3}" type="slidenum">
              <a:rPr lang="en-US" smtClean="0"/>
              <a:pPr/>
              <a:t>‹#›</a:t>
            </a:fld>
            <a:endParaRPr lang="en-US"/>
          </a:p>
        </p:txBody>
      </p:sp>
    </p:spTree>
    <p:extLst>
      <p:ext uri="{BB962C8B-B14F-4D97-AF65-F5344CB8AC3E}">
        <p14:creationId xmlns:p14="http://schemas.microsoft.com/office/powerpoint/2010/main" val="3112847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8461FA-0088-4AF7-B054-75D79DEEB70D}" type="datetimeFigureOut">
              <a:rPr lang="en-US" smtClean="0"/>
              <a:pPr/>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9F6C9-135A-4180-9AF1-CEF9FF68B0A3}" type="slidenum">
              <a:rPr lang="en-US" smtClean="0"/>
              <a:pPr/>
              <a:t>‹#›</a:t>
            </a:fld>
            <a:endParaRPr lang="en-US"/>
          </a:p>
        </p:txBody>
      </p:sp>
    </p:spTree>
    <p:extLst>
      <p:ext uri="{BB962C8B-B14F-4D97-AF65-F5344CB8AC3E}">
        <p14:creationId xmlns:p14="http://schemas.microsoft.com/office/powerpoint/2010/main" val="1168203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8461FA-0088-4AF7-B054-75D79DEEB70D}" type="datetimeFigureOut">
              <a:rPr lang="en-US" smtClean="0"/>
              <a:pPr/>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9F6C9-135A-4180-9AF1-CEF9FF68B0A3}" type="slidenum">
              <a:rPr lang="en-US" smtClean="0"/>
              <a:pPr/>
              <a:t>‹#›</a:t>
            </a:fld>
            <a:endParaRPr lang="en-US"/>
          </a:p>
        </p:txBody>
      </p:sp>
    </p:spTree>
    <p:extLst>
      <p:ext uri="{BB962C8B-B14F-4D97-AF65-F5344CB8AC3E}">
        <p14:creationId xmlns:p14="http://schemas.microsoft.com/office/powerpoint/2010/main" val="3916186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8461FA-0088-4AF7-B054-75D79DEEB70D}" type="datetimeFigureOut">
              <a:rPr lang="en-US" smtClean="0"/>
              <a:pPr/>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19F6C9-135A-4180-9AF1-CEF9FF68B0A3}" type="slidenum">
              <a:rPr lang="en-US" smtClean="0"/>
              <a:pPr/>
              <a:t>‹#›</a:t>
            </a:fld>
            <a:endParaRPr lang="en-US"/>
          </a:p>
        </p:txBody>
      </p:sp>
    </p:spTree>
    <p:extLst>
      <p:ext uri="{BB962C8B-B14F-4D97-AF65-F5344CB8AC3E}">
        <p14:creationId xmlns:p14="http://schemas.microsoft.com/office/powerpoint/2010/main" val="1128533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8461FA-0088-4AF7-B054-75D79DEEB70D}" type="datetimeFigureOut">
              <a:rPr lang="en-US" smtClean="0"/>
              <a:pPr/>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19F6C9-135A-4180-9AF1-CEF9FF68B0A3}" type="slidenum">
              <a:rPr lang="en-US" smtClean="0"/>
              <a:pPr/>
              <a:t>‹#›</a:t>
            </a:fld>
            <a:endParaRPr lang="en-US"/>
          </a:p>
        </p:txBody>
      </p:sp>
    </p:spTree>
    <p:extLst>
      <p:ext uri="{BB962C8B-B14F-4D97-AF65-F5344CB8AC3E}">
        <p14:creationId xmlns:p14="http://schemas.microsoft.com/office/powerpoint/2010/main" val="1043146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8461FA-0088-4AF7-B054-75D79DEEB70D}" type="datetimeFigureOut">
              <a:rPr lang="en-US" smtClean="0"/>
              <a:pPr/>
              <a:t>9/18/2017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19F6C9-135A-4180-9AF1-CEF9FF68B0A3}" type="slidenum">
              <a:rPr lang="en-US" smtClean="0"/>
              <a:pPr/>
              <a:t>‹#›</a:t>
            </a:fld>
            <a:endParaRPr lang="en-US"/>
          </a:p>
        </p:txBody>
      </p:sp>
    </p:spTree>
    <p:extLst>
      <p:ext uri="{BB962C8B-B14F-4D97-AF65-F5344CB8AC3E}">
        <p14:creationId xmlns:p14="http://schemas.microsoft.com/office/powerpoint/2010/main" val="3377970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8461FA-0088-4AF7-B054-75D79DEEB70D}" type="datetimeFigureOut">
              <a:rPr lang="en-US" smtClean="0"/>
              <a:pPr/>
              <a:t>9/18/2017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19F6C9-135A-4180-9AF1-CEF9FF68B0A3}" type="slidenum">
              <a:rPr lang="en-US" smtClean="0"/>
              <a:pPr/>
              <a:t>‹#›</a:t>
            </a:fld>
            <a:endParaRPr lang="en-US"/>
          </a:p>
        </p:txBody>
      </p:sp>
    </p:spTree>
    <p:extLst>
      <p:ext uri="{BB962C8B-B14F-4D97-AF65-F5344CB8AC3E}">
        <p14:creationId xmlns:p14="http://schemas.microsoft.com/office/powerpoint/2010/main" val="342592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8461FA-0088-4AF7-B054-75D79DEEB70D}" type="datetimeFigureOut">
              <a:rPr lang="en-US" smtClean="0"/>
              <a:pPr/>
              <a:t>9/18/2017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19F6C9-135A-4180-9AF1-CEF9FF68B0A3}" type="slidenum">
              <a:rPr lang="en-US" smtClean="0"/>
              <a:pPr/>
              <a:t>‹#›</a:t>
            </a:fld>
            <a:endParaRPr lang="en-US"/>
          </a:p>
        </p:txBody>
      </p:sp>
    </p:spTree>
    <p:extLst>
      <p:ext uri="{BB962C8B-B14F-4D97-AF65-F5344CB8AC3E}">
        <p14:creationId xmlns:p14="http://schemas.microsoft.com/office/powerpoint/2010/main" val="1668403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8461FA-0088-4AF7-B054-75D79DEEB70D}" type="datetimeFigureOut">
              <a:rPr lang="en-US" smtClean="0"/>
              <a:pPr/>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19F6C9-135A-4180-9AF1-CEF9FF68B0A3}" type="slidenum">
              <a:rPr lang="en-US" smtClean="0"/>
              <a:pPr/>
              <a:t>‹#›</a:t>
            </a:fld>
            <a:endParaRPr lang="en-US"/>
          </a:p>
        </p:txBody>
      </p:sp>
    </p:spTree>
    <p:extLst>
      <p:ext uri="{BB962C8B-B14F-4D97-AF65-F5344CB8AC3E}">
        <p14:creationId xmlns:p14="http://schemas.microsoft.com/office/powerpoint/2010/main" val="205155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8461FA-0088-4AF7-B054-75D79DEEB70D}" type="datetimeFigureOut">
              <a:rPr lang="en-US" smtClean="0"/>
              <a:pPr/>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19F6C9-135A-4180-9AF1-CEF9FF68B0A3}" type="slidenum">
              <a:rPr lang="en-US" smtClean="0"/>
              <a:pPr/>
              <a:t>‹#›</a:t>
            </a:fld>
            <a:endParaRPr lang="en-US"/>
          </a:p>
        </p:txBody>
      </p:sp>
    </p:spTree>
    <p:extLst>
      <p:ext uri="{BB962C8B-B14F-4D97-AF65-F5344CB8AC3E}">
        <p14:creationId xmlns:p14="http://schemas.microsoft.com/office/powerpoint/2010/main" val="2671121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461FA-0088-4AF7-B054-75D79DEEB70D}" type="datetimeFigureOut">
              <a:rPr lang="en-US" smtClean="0"/>
              <a:pPr/>
              <a:t>9/18/2017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19F6C9-135A-4180-9AF1-CEF9FF68B0A3}" type="slidenum">
              <a:rPr lang="en-US" smtClean="0"/>
              <a:pPr/>
              <a:t>‹#›</a:t>
            </a:fld>
            <a:endParaRPr lang="en-US"/>
          </a:p>
        </p:txBody>
      </p:sp>
    </p:spTree>
    <p:extLst>
      <p:ext uri="{BB962C8B-B14F-4D97-AF65-F5344CB8AC3E}">
        <p14:creationId xmlns:p14="http://schemas.microsoft.com/office/powerpoint/2010/main" val="11721974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3505200" cy="1477962"/>
          </a:xfrm>
          <a:solidFill>
            <a:schemeClr val="bg1">
              <a:lumMod val="85000"/>
            </a:schemeClr>
          </a:solidFill>
          <a:ln w="12700">
            <a:solidFill>
              <a:schemeClr val="tx1"/>
            </a:solidFill>
            <a:prstDash val="lgDashDotDot"/>
          </a:ln>
        </p:spPr>
        <p:txBody>
          <a:bodyPr>
            <a:normAutofit/>
          </a:bodyPr>
          <a:lstStyle/>
          <a:p>
            <a:r>
              <a:rPr lang="en-US" sz="3100" dirty="0" smtClean="0">
                <a:latin typeface="Blackadder ITC" panose="04020505051007020D02" pitchFamily="82" charset="0"/>
              </a:rPr>
              <a:t>The Gilded Age</a:t>
            </a:r>
            <a:r>
              <a:rPr lang="en-US" dirty="0" smtClean="0"/>
              <a:t>: </a:t>
            </a:r>
            <a:br>
              <a:rPr lang="en-US" dirty="0" smtClean="0"/>
            </a:br>
            <a:r>
              <a:rPr lang="en-US" sz="1800" dirty="0" smtClean="0">
                <a:latin typeface="Copperplate Gothic Bold" panose="020E0705020206020404" pitchFamily="34" charset="0"/>
              </a:rPr>
              <a:t>Captain of Industry</a:t>
            </a:r>
            <a:r>
              <a:rPr lang="en-US" sz="1800" dirty="0">
                <a:latin typeface="Copperplate Gothic Bold" panose="020E0705020206020404" pitchFamily="34" charset="0"/>
              </a:rPr>
              <a:t> </a:t>
            </a:r>
            <a:r>
              <a:rPr lang="en-US" sz="1800" dirty="0" smtClean="0">
                <a:latin typeface="Copperplate Gothic Bold" panose="020E0705020206020404" pitchFamily="34" charset="0"/>
              </a:rPr>
              <a:t>or Robber Baron</a:t>
            </a:r>
            <a:endParaRPr lang="en-US" sz="1800" dirty="0">
              <a:latin typeface="Copperplate Gothic Bold" panose="020E0705020206020404" pitchFamily="34" charset="0"/>
            </a:endParaRPr>
          </a:p>
        </p:txBody>
      </p:sp>
      <p:sp>
        <p:nvSpPr>
          <p:cNvPr id="3" name="Content Placeholder 2"/>
          <p:cNvSpPr>
            <a:spLocks noGrp="1"/>
          </p:cNvSpPr>
          <p:nvPr>
            <p:ph idx="1"/>
          </p:nvPr>
        </p:nvSpPr>
        <p:spPr>
          <a:xfrm>
            <a:off x="304800" y="2057400"/>
            <a:ext cx="8534400" cy="4572000"/>
          </a:xfrm>
        </p:spPr>
        <p:txBody>
          <a:bodyPr>
            <a:normAutofit fontScale="62500" lnSpcReduction="20000"/>
          </a:bodyPr>
          <a:lstStyle/>
          <a:p>
            <a:pPr marL="0" indent="0">
              <a:buNone/>
            </a:pPr>
            <a:r>
              <a:rPr lang="en-US" sz="2200" dirty="0" smtClean="0">
                <a:latin typeface="Copperplate Gothic Bold" panose="020E0705020206020404" pitchFamily="34" charset="0"/>
              </a:rPr>
              <a:t>What is a  Robber Baron? </a:t>
            </a:r>
          </a:p>
          <a:p>
            <a:pPr marL="0" indent="0">
              <a:buNone/>
            </a:pPr>
            <a:r>
              <a:rPr lang="en-US" sz="2200" dirty="0"/>
              <a:t>D</a:t>
            </a:r>
            <a:r>
              <a:rPr lang="en-US" sz="2200" dirty="0" smtClean="0"/>
              <a:t>uring the American Industrial Revolution, the term </a:t>
            </a:r>
            <a:r>
              <a:rPr lang="en-US" sz="2200" b="1" dirty="0" smtClean="0"/>
              <a:t>Robber Baron</a:t>
            </a:r>
            <a:r>
              <a:rPr lang="en-US" sz="2200" dirty="0" smtClean="0"/>
              <a:t>,  was used to describe a person who made, what some considered, excessive amounts of money in business. It was an insulting term used for a person who was thought to have used unfair business practices and showed little empathy for the common factory worker. If this industrialist used his political and corporate influence for his own selfish ends, he could be described as a robber baron.</a:t>
            </a:r>
          </a:p>
          <a:p>
            <a:pPr marL="0" indent="0">
              <a:buNone/>
            </a:pPr>
            <a:endParaRPr lang="en-US" sz="2200" dirty="0" smtClean="0">
              <a:latin typeface="Copperplate Gothic Bold" panose="020E0705020206020404" pitchFamily="34" charset="0"/>
            </a:endParaRPr>
          </a:p>
          <a:p>
            <a:pPr marL="0" indent="0">
              <a:buNone/>
            </a:pPr>
            <a:r>
              <a:rPr lang="en-US" sz="2200" dirty="0" smtClean="0">
                <a:latin typeface="Copperplate Gothic Bold" panose="020E0705020206020404" pitchFamily="34" charset="0"/>
              </a:rPr>
              <a:t>What is a Captain of Industry (Philanthropist)?</a:t>
            </a:r>
          </a:p>
          <a:p>
            <a:pPr marL="0" indent="0">
              <a:buNone/>
            </a:pPr>
            <a:r>
              <a:rPr lang="en-US" sz="2200" dirty="0" smtClean="0">
                <a:latin typeface="Calibri" pitchFamily="34" charset="0"/>
              </a:rPr>
              <a:t>The men that used ingenious business methods to create monopolies and vast wealth were also known as </a:t>
            </a:r>
            <a:r>
              <a:rPr lang="en-US" sz="2200" b="1" dirty="0" smtClean="0">
                <a:latin typeface="Calibri" pitchFamily="34" charset="0"/>
              </a:rPr>
              <a:t>Captains of Industry </a:t>
            </a:r>
            <a:r>
              <a:rPr lang="en-US" sz="2200" dirty="0" smtClean="0">
                <a:latin typeface="Calibri" pitchFamily="34" charset="0"/>
              </a:rPr>
              <a:t>because they exhibited leadership in their field and commanded the respect of the business world. Often times these Captains of Industry gave back their communities by participating in </a:t>
            </a:r>
            <a:r>
              <a:rPr lang="en-US" sz="2200" b="1" dirty="0" smtClean="0">
                <a:latin typeface="Calibri" pitchFamily="34" charset="0"/>
              </a:rPr>
              <a:t>philanthropy</a:t>
            </a:r>
            <a:r>
              <a:rPr lang="en-US" sz="2200" dirty="0" smtClean="0">
                <a:latin typeface="Calibri" pitchFamily="34" charset="0"/>
              </a:rPr>
              <a:t>. Men like Carnegie, were often known for their large contributions for projects of public benefit like libraries.</a:t>
            </a:r>
          </a:p>
          <a:p>
            <a:pPr marL="0" indent="0">
              <a:buNone/>
            </a:pPr>
            <a:endParaRPr lang="en-US" sz="2200" dirty="0" smtClean="0">
              <a:latin typeface="Calibri" pitchFamily="34" charset="0"/>
            </a:endParaRPr>
          </a:p>
          <a:p>
            <a:pPr marL="0" indent="0">
              <a:buNone/>
            </a:pPr>
            <a:r>
              <a:rPr lang="en-US" sz="2200" u="sng" dirty="0" smtClean="0">
                <a:latin typeface="Copperplate Gothic Bold" pitchFamily="34" charset="0"/>
              </a:rPr>
              <a:t>Assignment Directions:</a:t>
            </a:r>
          </a:p>
          <a:p>
            <a:pPr marL="228600" indent="-228600">
              <a:buAutoNum type="arabicParenR"/>
            </a:pPr>
            <a:r>
              <a:rPr lang="en-US" sz="2200" dirty="0" smtClean="0">
                <a:latin typeface="Calibri" pitchFamily="34" charset="0"/>
              </a:rPr>
              <a:t>Read the “Who were Carnegie, Rockefeller and Morgan?” summary enclosed.</a:t>
            </a:r>
          </a:p>
          <a:p>
            <a:pPr marL="228600" indent="-228600">
              <a:buAutoNum type="arabicParenR"/>
            </a:pPr>
            <a:r>
              <a:rPr lang="en-US" sz="2200" dirty="0" smtClean="0">
                <a:latin typeface="Calibri" pitchFamily="34" charset="0"/>
              </a:rPr>
              <a:t>Read each Primary Source document, A- H. Ask yourself: Does this document portray Carnegie, Rockefeller and Morgan as Captains of Industry or Robber Barons?</a:t>
            </a:r>
          </a:p>
          <a:p>
            <a:pPr marL="228600" indent="-228600">
              <a:buAutoNum type="arabicParenR"/>
            </a:pPr>
            <a:r>
              <a:rPr lang="en-US" sz="2200" dirty="0" smtClean="0">
                <a:latin typeface="Calibri" pitchFamily="34" charset="0"/>
              </a:rPr>
              <a:t>Complete the portion of the</a:t>
            </a:r>
            <a:r>
              <a:rPr lang="en-US" altLang="en-US" sz="2200" b="1" dirty="0" smtClean="0">
                <a:latin typeface="Adobe Caslon Pro Bold" pitchFamily="18" charset="0"/>
                <a:ea typeface="Calibri" pitchFamily="34" charset="0"/>
                <a:cs typeface="Arabic Typesetting" pitchFamily="66" charset="-78"/>
              </a:rPr>
              <a:t> DBQ Document Analysis Chart</a:t>
            </a:r>
            <a:r>
              <a:rPr lang="en-US" sz="2200" dirty="0" smtClean="0">
                <a:latin typeface="Calibri" pitchFamily="34" charset="0"/>
              </a:rPr>
              <a:t> allocated to each Primary Source document.</a:t>
            </a:r>
          </a:p>
          <a:p>
            <a:pPr marL="228600" indent="-228600">
              <a:buAutoNum type="arabicParenR"/>
            </a:pPr>
            <a:r>
              <a:rPr lang="en-US" sz="2200" dirty="0" smtClean="0">
                <a:latin typeface="Calibri" pitchFamily="34" charset="0"/>
              </a:rPr>
              <a:t>Assessment: Answer the following question, using information from the primary source documents to support your response,</a:t>
            </a:r>
          </a:p>
          <a:p>
            <a:pPr marL="228600" indent="-228600">
              <a:buNone/>
            </a:pPr>
            <a:r>
              <a:rPr lang="en-US" altLang="en-US" sz="2200" b="1" dirty="0" smtClean="0">
                <a:latin typeface="Adobe Caslon Pro Bold" pitchFamily="18" charset="0"/>
                <a:ea typeface="Calibri" pitchFamily="34" charset="0"/>
                <a:cs typeface="Arabic Typesetting" pitchFamily="66" charset="-78"/>
              </a:rPr>
              <a:t>	        “Were Andrew Carnegie, </a:t>
            </a:r>
            <a:r>
              <a:rPr lang="en-US" sz="2200" dirty="0" smtClean="0">
                <a:latin typeface="Adobe Caslon Pro Bold" pitchFamily="18" charset="0"/>
              </a:rPr>
              <a:t>John D. Rockefeller, and J.P. Morgan- Captains of Industry or Robber Barons?”</a:t>
            </a:r>
            <a:endParaRPr lang="en-US" sz="2200" dirty="0" smtClean="0">
              <a:latin typeface="Calibri" pitchFamily="34" charset="0"/>
            </a:endParaRPr>
          </a:p>
          <a:p>
            <a:pPr marL="228600" indent="-228600">
              <a:buNone/>
            </a:pPr>
            <a:r>
              <a:rPr lang="en-US" sz="2200" dirty="0" smtClean="0">
                <a:latin typeface="Calibri" pitchFamily="34" charset="0"/>
              </a:rPr>
              <a:t> </a:t>
            </a:r>
          </a:p>
          <a:p>
            <a:pPr marL="0" indent="0">
              <a:buNone/>
            </a:pPr>
            <a:endParaRPr lang="en-US" sz="1200" dirty="0">
              <a:latin typeface="Copperplate Gothic Bold" panose="020E0705020206020404" pitchFamily="34" charset="0"/>
            </a:endParaRPr>
          </a:p>
          <a:p>
            <a:pPr marL="0" indent="0">
              <a:buNone/>
            </a:pPr>
            <a:endParaRPr lang="en-US" sz="1200" dirty="0" smtClean="0"/>
          </a:p>
          <a:p>
            <a:pPr marL="0" indent="0">
              <a:buNone/>
            </a:pPr>
            <a:endParaRPr lang="en-US" sz="1200" dirty="0"/>
          </a:p>
        </p:txBody>
      </p:sp>
      <p:sp>
        <p:nvSpPr>
          <p:cNvPr id="4" name="TextBox 3"/>
          <p:cNvSpPr txBox="1"/>
          <p:nvPr/>
        </p:nvSpPr>
        <p:spPr>
          <a:xfrm>
            <a:off x="4419600" y="381000"/>
            <a:ext cx="4114800" cy="1384995"/>
          </a:xfrm>
          <a:prstGeom prst="rect">
            <a:avLst/>
          </a:prstGeom>
          <a:noFill/>
          <a:ln w="57150">
            <a:solidFill>
              <a:schemeClr val="tx1"/>
            </a:solidFill>
          </a:ln>
        </p:spPr>
        <p:txBody>
          <a:bodyPr wrap="square" rtlCol="0">
            <a:spAutoFit/>
          </a:bodyPr>
          <a:lstStyle/>
          <a:p>
            <a:r>
              <a:rPr lang="en-US" sz="1200" b="1" u="sng" dirty="0" smtClean="0"/>
              <a:t>Background</a:t>
            </a:r>
            <a:r>
              <a:rPr lang="en-US" sz="1200" dirty="0" smtClean="0"/>
              <a:t>: During the late 1800’s, men like Andrew Carnegie, John D. Rockefeller, and J.P. Morgan were accused of using unfair business tactics to reap large profits and put their competitors out of business. However these men were also known for giving away fortunes most men could only dream about. These Captains of Industry, defended their vast wealth by pointing to the philanthropy in which they were engaged.</a:t>
            </a:r>
            <a:endParaRPr lang="en-US" sz="1200" dirty="0"/>
          </a:p>
        </p:txBody>
      </p:sp>
    </p:spTree>
    <p:extLst>
      <p:ext uri="{BB962C8B-B14F-4D97-AF65-F5344CB8AC3E}">
        <p14:creationId xmlns:p14="http://schemas.microsoft.com/office/powerpoint/2010/main" val="2017594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990600"/>
            <a:ext cx="6400800" cy="5239512"/>
          </a:xfrm>
          <a:prstGeom prst="rect">
            <a:avLst/>
          </a:prstGeom>
          <a:ln w="38100">
            <a:solidFill>
              <a:schemeClr val="tx1"/>
            </a:solidFill>
          </a:ln>
        </p:spPr>
      </p:pic>
      <p:sp>
        <p:nvSpPr>
          <p:cNvPr id="5" name="Rectangle 4"/>
          <p:cNvSpPr/>
          <p:nvPr/>
        </p:nvSpPr>
        <p:spPr>
          <a:xfrm>
            <a:off x="2667000" y="457200"/>
            <a:ext cx="4114800" cy="461665"/>
          </a:xfrm>
          <a:prstGeom prst="rect">
            <a:avLst/>
          </a:prstGeom>
          <a:noFill/>
        </p:spPr>
        <p:txBody>
          <a:bodyPr wrap="square" lIns="91440" tIns="45720" rIns="91440" bIns="45720">
            <a:spAutoFit/>
          </a:bodyPr>
          <a:lstStyle/>
          <a:p>
            <a:pPr algn="ctr"/>
            <a:r>
              <a:rPr lang="en-US" sz="2400" b="1" dirty="0" smtClean="0">
                <a:ln w="9525">
                  <a:solidFill>
                    <a:schemeClr val="bg1"/>
                  </a:solidFill>
                  <a:prstDash val="solid"/>
                </a:ln>
                <a:effectLst>
                  <a:outerShdw blurRad="12700" dist="38100" dir="2700000" algn="tl" rotWithShape="0">
                    <a:schemeClr val="bg1">
                      <a:lumMod val="50000"/>
                    </a:schemeClr>
                  </a:outerShdw>
                </a:effectLst>
              </a:rPr>
              <a:t>Document I</a:t>
            </a:r>
            <a:endParaRPr lang="en-US" sz="2400" b="1" dirty="0">
              <a:ln w="9525">
                <a:solidFill>
                  <a:schemeClr val="bg1"/>
                </a:solidFill>
                <a:prstDash val="solid"/>
              </a:ln>
              <a:effectLst>
                <a:outerShdw blurRad="12700" dist="38100" dir="2700000" algn="tl" rotWithShape="0">
                  <a:schemeClr val="bg1">
                    <a:lumMod val="50000"/>
                  </a:schemeClr>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rot="10800000" flipV="1">
            <a:off x="304800" y="6240690"/>
            <a:ext cx="10287000" cy="261610"/>
          </a:xfrm>
          <a:prstGeom prst="rect">
            <a:avLst/>
          </a:prstGeom>
          <a:noFill/>
        </p:spPr>
        <p:txBody>
          <a:bodyPr wrap="square" rtlCol="0">
            <a:spAutoFit/>
          </a:bodyPr>
          <a:lstStyle/>
          <a:p>
            <a:r>
              <a:rPr lang="en-US" sz="1100" dirty="0" smtClean="0"/>
              <a:t>                                  Source: http</a:t>
            </a:r>
            <a:r>
              <a:rPr lang="en-US" sz="1100" dirty="0"/>
              <a:t>://apushindustrycomesofage.weebly.com/uploads/1/0/3/2/10328954/607321798.jpg</a:t>
            </a:r>
          </a:p>
        </p:txBody>
      </p:sp>
    </p:spTree>
    <p:extLst>
      <p:ext uri="{BB962C8B-B14F-4D97-AF65-F5344CB8AC3E}">
        <p14:creationId xmlns:p14="http://schemas.microsoft.com/office/powerpoint/2010/main" val="952763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a:solidFill>
            <a:schemeClr val="bg1">
              <a:lumMod val="85000"/>
            </a:schemeClr>
          </a:solidFill>
          <a:ln w="38100">
            <a:solidFill>
              <a:schemeClr val="tx1"/>
            </a:solidFill>
          </a:ln>
        </p:spPr>
        <p:txBody>
          <a:bodyPr>
            <a:normAutofit/>
          </a:bodyPr>
          <a:lstStyle/>
          <a:p>
            <a:r>
              <a:rPr lang="en-US" sz="2000" dirty="0" smtClean="0">
                <a:latin typeface="AR DARLING" pitchFamily="2" charset="0"/>
              </a:rPr>
              <a:t>Who were Carnegie, Rockefeller and Morgan?</a:t>
            </a:r>
            <a:endParaRPr lang="en-US" sz="2000" dirty="0">
              <a:latin typeface="AR DARLING" pitchFamily="2" charset="0"/>
            </a:endParaRPr>
          </a:p>
        </p:txBody>
      </p:sp>
      <p:sp>
        <p:nvSpPr>
          <p:cNvPr id="3" name="Content Placeholder 2"/>
          <p:cNvSpPr>
            <a:spLocks noGrp="1"/>
          </p:cNvSpPr>
          <p:nvPr>
            <p:ph idx="1"/>
          </p:nvPr>
        </p:nvSpPr>
        <p:spPr>
          <a:xfrm>
            <a:off x="76200" y="990600"/>
            <a:ext cx="8915400" cy="5486400"/>
          </a:xfrm>
        </p:spPr>
        <p:txBody>
          <a:bodyPr>
            <a:normAutofit fontScale="92500" lnSpcReduction="20000"/>
          </a:bodyPr>
          <a:lstStyle/>
          <a:p>
            <a:pPr>
              <a:buNone/>
            </a:pPr>
            <a:r>
              <a:rPr lang="en-US" sz="1600" dirty="0" smtClean="0">
                <a:latin typeface="Adobe Heiti Std R" pitchFamily="34" charset="-128"/>
                <a:ea typeface="Adobe Heiti Std R" pitchFamily="34" charset="-128"/>
              </a:rPr>
              <a:t>	</a:t>
            </a:r>
            <a:r>
              <a:rPr lang="en-US" sz="1600" dirty="0" smtClean="0">
                <a:latin typeface="David" pitchFamily="34" charset="-79"/>
                <a:ea typeface="Adobe Heiti Std R" pitchFamily="34" charset="-128"/>
                <a:cs typeface="David" pitchFamily="34" charset="-79"/>
              </a:rPr>
              <a:t>At the end of the 19</a:t>
            </a:r>
            <a:r>
              <a:rPr lang="en-US" sz="1600" baseline="30000" dirty="0" smtClean="0">
                <a:latin typeface="David" pitchFamily="34" charset="-79"/>
                <a:ea typeface="Adobe Heiti Std R" pitchFamily="34" charset="-128"/>
                <a:cs typeface="David" pitchFamily="34" charset="-79"/>
              </a:rPr>
              <a:t>th</a:t>
            </a:r>
            <a:r>
              <a:rPr lang="en-US" sz="1600" dirty="0" smtClean="0">
                <a:latin typeface="David" pitchFamily="34" charset="-79"/>
                <a:ea typeface="Adobe Heiti Std R" pitchFamily="34" charset="-128"/>
                <a:cs typeface="David" pitchFamily="34" charset="-79"/>
              </a:rPr>
              <a:t> century, America was experiencing rapid industrialization and </a:t>
            </a:r>
          </a:p>
          <a:p>
            <a:pPr>
              <a:buNone/>
            </a:pPr>
            <a:r>
              <a:rPr lang="en-US" sz="1600" dirty="0" smtClean="0">
                <a:latin typeface="David" pitchFamily="34" charset="-79"/>
                <a:ea typeface="Adobe Heiti Std R" pitchFamily="34" charset="-128"/>
                <a:cs typeface="David" pitchFamily="34" charset="-79"/>
              </a:rPr>
              <a:t>tremendous change. Many entrepreneurs were able to go from rags to riches using what</a:t>
            </a:r>
          </a:p>
          <a:p>
            <a:pPr>
              <a:buNone/>
            </a:pPr>
            <a:r>
              <a:rPr lang="en-US" sz="1600" dirty="0" smtClean="0">
                <a:latin typeface="David" pitchFamily="34" charset="-79"/>
                <a:ea typeface="Adobe Heiti Std R" pitchFamily="34" charset="-128"/>
                <a:cs typeface="David" pitchFamily="34" charset="-79"/>
              </a:rPr>
              <a:t> many considered to be unfair business tactics. Who were some of these men?</a:t>
            </a:r>
          </a:p>
          <a:p>
            <a:pPr>
              <a:buNone/>
            </a:pPr>
            <a:r>
              <a:rPr lang="en-US" sz="1600" dirty="0" smtClean="0">
                <a:latin typeface="David" pitchFamily="34" charset="-79"/>
                <a:ea typeface="Adobe Heiti Std R" pitchFamily="34" charset="-128"/>
                <a:cs typeface="David" pitchFamily="34" charset="-79"/>
              </a:rPr>
              <a:t>	</a:t>
            </a:r>
            <a:r>
              <a:rPr lang="en-US" sz="1600" b="1" u="sng" dirty="0" smtClean="0">
                <a:latin typeface="David" pitchFamily="34" charset="-79"/>
                <a:ea typeface="Adobe Heiti Std R" pitchFamily="34" charset="-128"/>
                <a:cs typeface="David" pitchFamily="34" charset="-79"/>
              </a:rPr>
              <a:t>Andrew Carnegie </a:t>
            </a:r>
            <a:r>
              <a:rPr lang="en-US" sz="1600" dirty="0" smtClean="0">
                <a:latin typeface="David" pitchFamily="34" charset="-79"/>
                <a:ea typeface="Adobe Heiti Std R" pitchFamily="34" charset="-128"/>
                <a:cs typeface="David" pitchFamily="34" charset="-79"/>
              </a:rPr>
              <a:t>was actually a Scottish immigrant who moved to America when</a:t>
            </a:r>
          </a:p>
          <a:p>
            <a:pPr>
              <a:buNone/>
            </a:pPr>
            <a:r>
              <a:rPr lang="en-US" sz="1600" dirty="0" smtClean="0">
                <a:latin typeface="David" pitchFamily="34" charset="-79"/>
                <a:ea typeface="Adobe Heiti Std R" pitchFamily="34" charset="-128"/>
                <a:cs typeface="David" pitchFamily="34" charset="-79"/>
              </a:rPr>
              <a:t> he was 12. Initially Carnegie worked in a cotton mill and because of his strong work </a:t>
            </a:r>
          </a:p>
          <a:p>
            <a:pPr>
              <a:buNone/>
            </a:pPr>
            <a:r>
              <a:rPr lang="en-US" sz="1600" dirty="0" smtClean="0">
                <a:latin typeface="David" pitchFamily="34" charset="-79"/>
                <a:ea typeface="Adobe Heiti Std R" pitchFamily="34" charset="-128"/>
                <a:cs typeface="David" pitchFamily="34" charset="-79"/>
              </a:rPr>
              <a:t>ethic he eventually became the assistant of a railroad superintendent. Eventually </a:t>
            </a:r>
          </a:p>
          <a:p>
            <a:pPr>
              <a:buNone/>
            </a:pPr>
            <a:r>
              <a:rPr lang="en-US" sz="1600" dirty="0" smtClean="0">
                <a:latin typeface="David" pitchFamily="34" charset="-79"/>
                <a:ea typeface="Adobe Heiti Std R" pitchFamily="34" charset="-128"/>
                <a:cs typeface="David" pitchFamily="34" charset="-79"/>
              </a:rPr>
              <a:t>Carnegie became known for the production of steel and slowly began to beat his </a:t>
            </a:r>
          </a:p>
          <a:p>
            <a:pPr>
              <a:buNone/>
            </a:pPr>
            <a:r>
              <a:rPr lang="en-US" sz="1600" dirty="0" smtClean="0">
                <a:latin typeface="David" pitchFamily="34" charset="-79"/>
                <a:ea typeface="Adobe Heiti Std R" pitchFamily="34" charset="-128"/>
                <a:cs typeface="David" pitchFamily="34" charset="-79"/>
              </a:rPr>
              <a:t>competition by making a cheaper and better product. Carnegie was able to 	                            </a:t>
            </a:r>
          </a:p>
          <a:p>
            <a:pPr>
              <a:buNone/>
            </a:pPr>
            <a:r>
              <a:rPr lang="en-US" sz="1600" dirty="0" smtClean="0">
                <a:latin typeface="David" pitchFamily="34" charset="-79"/>
                <a:ea typeface="Adobe Heiti Std R" pitchFamily="34" charset="-128"/>
                <a:cs typeface="David" pitchFamily="34" charset="-79"/>
              </a:rPr>
              <a:t>monopolize  (take total control of a certain industry or business) the steel industry from </a:t>
            </a:r>
          </a:p>
          <a:p>
            <a:pPr>
              <a:buNone/>
            </a:pPr>
            <a:r>
              <a:rPr lang="en-US" sz="1600" dirty="0" smtClean="0">
                <a:latin typeface="David" pitchFamily="34" charset="-79"/>
                <a:ea typeface="Adobe Heiti Std R" pitchFamily="34" charset="-128"/>
                <a:cs typeface="David" pitchFamily="34" charset="-79"/>
              </a:rPr>
              <a:t>1889 to around 1901 when he sold his business to J.P. Morgan, the U.S.’s most </a:t>
            </a:r>
          </a:p>
          <a:p>
            <a:pPr>
              <a:buNone/>
            </a:pPr>
            <a:r>
              <a:rPr lang="en-US" sz="1600" dirty="0" smtClean="0">
                <a:latin typeface="David" pitchFamily="34" charset="-79"/>
                <a:ea typeface="Adobe Heiti Std R" pitchFamily="34" charset="-128"/>
                <a:cs typeface="David" pitchFamily="34" charset="-79"/>
              </a:rPr>
              <a:t>prominent banker.</a:t>
            </a:r>
          </a:p>
          <a:p>
            <a:pPr>
              <a:buNone/>
            </a:pPr>
            <a:r>
              <a:rPr lang="en-US" sz="1600" dirty="0" smtClean="0">
                <a:latin typeface="David" pitchFamily="34" charset="-79"/>
                <a:ea typeface="Adobe Heiti Std R" pitchFamily="34" charset="-128"/>
                <a:cs typeface="David" pitchFamily="34" charset="-79"/>
              </a:rPr>
              <a:t>	</a:t>
            </a:r>
            <a:r>
              <a:rPr lang="en-US" sz="1600" b="1" u="sng" dirty="0" smtClean="0">
                <a:latin typeface="David" pitchFamily="34" charset="-79"/>
                <a:ea typeface="Adobe Heiti Std R" pitchFamily="34" charset="-128"/>
                <a:cs typeface="David" pitchFamily="34" charset="-79"/>
              </a:rPr>
              <a:t>John D. Rockefeller </a:t>
            </a:r>
            <a:r>
              <a:rPr lang="en-US" sz="1600" dirty="0" smtClean="0">
                <a:latin typeface="David" pitchFamily="34" charset="-79"/>
                <a:ea typeface="Adobe Heiti Std R" pitchFamily="34" charset="-128"/>
                <a:cs typeface="David" pitchFamily="34" charset="-79"/>
              </a:rPr>
              <a:t>was also born to a poor family and was a native of New York.  </a:t>
            </a:r>
          </a:p>
          <a:p>
            <a:pPr>
              <a:buNone/>
            </a:pPr>
            <a:r>
              <a:rPr lang="en-US" sz="1600" dirty="0" smtClean="0">
                <a:latin typeface="David" pitchFamily="34" charset="-79"/>
                <a:ea typeface="Adobe Heiti Std R" pitchFamily="34" charset="-128"/>
                <a:cs typeface="David" pitchFamily="34" charset="-79"/>
              </a:rPr>
              <a:t>Rockefeller built his first oil refinery in 1863 and over time was able to beat out his </a:t>
            </a:r>
          </a:p>
          <a:p>
            <a:pPr>
              <a:buNone/>
            </a:pPr>
            <a:r>
              <a:rPr lang="en-US" sz="1600" dirty="0" smtClean="0">
                <a:latin typeface="David" pitchFamily="34" charset="-79"/>
                <a:ea typeface="Adobe Heiti Std R" pitchFamily="34" charset="-128"/>
                <a:cs typeface="David" pitchFamily="34" charset="-79"/>
              </a:rPr>
              <a:t>competitors and form a monopoly. His oil refining business was named Standard Oil </a:t>
            </a:r>
          </a:p>
          <a:p>
            <a:pPr>
              <a:buNone/>
            </a:pPr>
            <a:r>
              <a:rPr lang="en-US" sz="1600" dirty="0" smtClean="0">
                <a:latin typeface="David" pitchFamily="34" charset="-79"/>
                <a:ea typeface="Adobe Heiti Std R" pitchFamily="34" charset="-128"/>
                <a:cs typeface="David" pitchFamily="34" charset="-79"/>
              </a:rPr>
              <a:t>and by 1880 the trust (a legal body created to hold stock in many businesses) </a:t>
            </a:r>
          </a:p>
          <a:p>
            <a:pPr>
              <a:buNone/>
            </a:pPr>
            <a:r>
              <a:rPr lang="en-US" sz="1600" dirty="0" smtClean="0">
                <a:latin typeface="David" pitchFamily="34" charset="-79"/>
                <a:ea typeface="Adobe Heiti Std R" pitchFamily="34" charset="-128"/>
                <a:cs typeface="David" pitchFamily="34" charset="-79"/>
              </a:rPr>
              <a:t>controlled 95 % of all oil refining in the U.S.</a:t>
            </a:r>
          </a:p>
          <a:p>
            <a:pPr>
              <a:buNone/>
            </a:pPr>
            <a:r>
              <a:rPr lang="en-US" sz="1600" dirty="0" smtClean="0">
                <a:latin typeface="David" pitchFamily="34" charset="-79"/>
                <a:ea typeface="Adobe Heiti Std R" pitchFamily="34" charset="-128"/>
                <a:cs typeface="David" pitchFamily="34" charset="-79"/>
              </a:rPr>
              <a:t>	</a:t>
            </a:r>
            <a:r>
              <a:rPr lang="en-US" sz="1600" b="1" u="sng" dirty="0" smtClean="0">
                <a:latin typeface="David" pitchFamily="34" charset="-79"/>
                <a:ea typeface="Adobe Heiti Std R" pitchFamily="34" charset="-128"/>
                <a:cs typeface="David" pitchFamily="34" charset="-79"/>
              </a:rPr>
              <a:t>J.P. Morgan </a:t>
            </a:r>
            <a:r>
              <a:rPr lang="en-US" sz="1600" dirty="0" smtClean="0">
                <a:latin typeface="David" pitchFamily="34" charset="-79"/>
                <a:ea typeface="Adobe Heiti Std R" pitchFamily="34" charset="-128"/>
                <a:cs typeface="David" pitchFamily="34" charset="-79"/>
              </a:rPr>
              <a:t>became an accountant at the age of 20, and worked for several banking institutions              </a:t>
            </a:r>
          </a:p>
          <a:p>
            <a:pPr>
              <a:buNone/>
            </a:pPr>
            <a:r>
              <a:rPr lang="en-US" sz="1600" dirty="0" smtClean="0">
                <a:latin typeface="David" pitchFamily="34" charset="-79"/>
                <a:ea typeface="Adobe Heiti Std R" pitchFamily="34" charset="-128"/>
                <a:cs typeface="David" pitchFamily="34" charset="-79"/>
              </a:rPr>
              <a:t> until he controlled his own company at the age of 35.  His success was in reorganizing railroads, </a:t>
            </a:r>
          </a:p>
          <a:p>
            <a:pPr>
              <a:buNone/>
            </a:pPr>
            <a:r>
              <a:rPr lang="en-US" sz="1600" dirty="0" smtClean="0">
                <a:latin typeface="David" pitchFamily="34" charset="-79"/>
                <a:ea typeface="Adobe Heiti Std R" pitchFamily="34" charset="-128"/>
                <a:cs typeface="David" pitchFamily="34" charset="-79"/>
              </a:rPr>
              <a:t>consolidating electric, steel and agricultural manufacturing facilities. One of his reorganizations led </a:t>
            </a:r>
          </a:p>
          <a:p>
            <a:pPr>
              <a:buNone/>
            </a:pPr>
            <a:r>
              <a:rPr lang="en-US" sz="1600" dirty="0" smtClean="0">
                <a:latin typeface="David" pitchFamily="34" charset="-79"/>
                <a:ea typeface="Adobe Heiti Std R" pitchFamily="34" charset="-128"/>
                <a:cs typeface="David" pitchFamily="34" charset="-79"/>
              </a:rPr>
              <a:t>to the creation of U.S. Steel which became a billion dollar company.</a:t>
            </a:r>
          </a:p>
          <a:p>
            <a:pPr>
              <a:buNone/>
            </a:pPr>
            <a:r>
              <a:rPr lang="en-US" sz="1600" dirty="0" smtClean="0">
                <a:latin typeface="David" pitchFamily="34" charset="-79"/>
                <a:ea typeface="Adobe Heiti Std R" pitchFamily="34" charset="-128"/>
                <a:cs typeface="David" pitchFamily="34" charset="-79"/>
              </a:rPr>
              <a:t>	Carnegie, Rockefeller and Morgan all became extremely wealthy and successful </a:t>
            </a:r>
          </a:p>
          <a:p>
            <a:pPr>
              <a:buNone/>
            </a:pPr>
            <a:r>
              <a:rPr lang="en-US" sz="1600" dirty="0" smtClean="0">
                <a:latin typeface="David" pitchFamily="34" charset="-79"/>
                <a:ea typeface="Adobe Heiti Std R" pitchFamily="34" charset="-128"/>
                <a:cs typeface="David" pitchFamily="34" charset="-79"/>
              </a:rPr>
              <a:t>businessmen but they were also known for their philanthropy. All three generously gave</a:t>
            </a:r>
          </a:p>
          <a:p>
            <a:pPr>
              <a:buNone/>
            </a:pPr>
            <a:r>
              <a:rPr lang="en-US" sz="1600" dirty="0" smtClean="0">
                <a:latin typeface="David" pitchFamily="34" charset="-79"/>
                <a:ea typeface="Adobe Heiti Std R" pitchFamily="34" charset="-128"/>
                <a:cs typeface="David" pitchFamily="34" charset="-79"/>
              </a:rPr>
              <a:t> millions of dollars to various charities, universities and public libraries over their lifetime.</a:t>
            </a:r>
          </a:p>
          <a:p>
            <a:pPr>
              <a:buNone/>
            </a:pPr>
            <a:endParaRPr lang="en-US" sz="1600" dirty="0">
              <a:latin typeface="Adobe Heiti Std R" pitchFamily="34" charset="-128"/>
              <a:ea typeface="Adobe Heiti Std R" pitchFamily="34" charset="-128"/>
            </a:endParaRPr>
          </a:p>
        </p:txBody>
      </p:sp>
      <p:pic>
        <p:nvPicPr>
          <p:cNvPr id="4" name="Picture 3" descr="carnegie.jpg"/>
          <p:cNvPicPr>
            <a:picLocks noChangeAspect="1"/>
          </p:cNvPicPr>
          <p:nvPr/>
        </p:nvPicPr>
        <p:blipFill>
          <a:blip r:embed="rId2" cstate="print"/>
          <a:stretch>
            <a:fillRect/>
          </a:stretch>
        </p:blipFill>
        <p:spPr>
          <a:xfrm>
            <a:off x="7753835" y="1219200"/>
            <a:ext cx="1259378" cy="1371600"/>
          </a:xfrm>
          <a:prstGeom prst="rect">
            <a:avLst/>
          </a:prstGeom>
          <a:ln w="28575">
            <a:solidFill>
              <a:schemeClr val="tx1"/>
            </a:solidFill>
          </a:ln>
        </p:spPr>
      </p:pic>
      <p:pic>
        <p:nvPicPr>
          <p:cNvPr id="5" name="Picture 4" descr="JD.jpg"/>
          <p:cNvPicPr>
            <a:picLocks noChangeAspect="1"/>
          </p:cNvPicPr>
          <p:nvPr/>
        </p:nvPicPr>
        <p:blipFill>
          <a:blip r:embed="rId3" cstate="print"/>
          <a:stretch>
            <a:fillRect/>
          </a:stretch>
        </p:blipFill>
        <p:spPr>
          <a:xfrm>
            <a:off x="7772400" y="3124200"/>
            <a:ext cx="1222248" cy="1371600"/>
          </a:xfrm>
          <a:prstGeom prst="rect">
            <a:avLst/>
          </a:prstGeom>
        </p:spPr>
      </p:pic>
      <p:pic>
        <p:nvPicPr>
          <p:cNvPr id="6" name="Picture 5" descr="JohnPierpontMorgan.png"/>
          <p:cNvPicPr>
            <a:picLocks noChangeAspect="1"/>
          </p:cNvPicPr>
          <p:nvPr/>
        </p:nvPicPr>
        <p:blipFill>
          <a:blip r:embed="rId4" cstate="print"/>
          <a:stretch>
            <a:fillRect/>
          </a:stretch>
        </p:blipFill>
        <p:spPr>
          <a:xfrm>
            <a:off x="7696571" y="5320746"/>
            <a:ext cx="1219201" cy="143123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85000"/>
            </a:schemeClr>
          </a:solidFill>
          <a:ln w="19050">
            <a:solidFill>
              <a:schemeClr val="tx1"/>
            </a:solidFill>
          </a:ln>
        </p:spPr>
        <p:txBody>
          <a:bodyPr>
            <a:normAutofit/>
          </a:bodyPr>
          <a:lstStyle/>
          <a:p>
            <a:r>
              <a:rPr lang="en-US" sz="2400" dirty="0" smtClean="0">
                <a:latin typeface="AR BERKLEY" pitchFamily="2" charset="0"/>
              </a:rPr>
              <a:t>Robber Baron or Captain of Industry: Document Set</a:t>
            </a:r>
            <a:endParaRPr lang="en-US" sz="2400" dirty="0">
              <a:latin typeface="AR BERKLEY" pitchFamily="2" charset="0"/>
            </a:endParaRPr>
          </a:p>
        </p:txBody>
      </p:sp>
      <p:sp>
        <p:nvSpPr>
          <p:cNvPr id="3" name="Content Placeholder 2"/>
          <p:cNvSpPr>
            <a:spLocks noGrp="1"/>
          </p:cNvSpPr>
          <p:nvPr>
            <p:ph sz="half" idx="1"/>
          </p:nvPr>
        </p:nvSpPr>
        <p:spPr>
          <a:xfrm>
            <a:off x="457200" y="1600200"/>
            <a:ext cx="3810000" cy="4953000"/>
          </a:xfrm>
          <a:ln w="57150">
            <a:solidFill>
              <a:schemeClr val="tx1"/>
            </a:solidFill>
          </a:ln>
        </p:spPr>
        <p:txBody>
          <a:bodyPr>
            <a:normAutofit fontScale="92500"/>
          </a:bodyPr>
          <a:lstStyle/>
          <a:p>
            <a:pPr>
              <a:buNone/>
            </a:pPr>
            <a:r>
              <a:rPr lang="en-US" sz="1500" b="1" u="sng" dirty="0" smtClean="0"/>
              <a:t>Document A</a:t>
            </a:r>
            <a:r>
              <a:rPr lang="en-US" sz="1500" dirty="0" smtClean="0"/>
              <a:t>: Do not make riches, but usefulness, </a:t>
            </a:r>
          </a:p>
          <a:p>
            <a:pPr>
              <a:buNone/>
            </a:pPr>
            <a:r>
              <a:rPr lang="en-US" sz="1500" dirty="0" smtClean="0"/>
              <a:t>your first aim; and let your chief pride</a:t>
            </a:r>
          </a:p>
          <a:p>
            <a:pPr>
              <a:buNone/>
            </a:pPr>
            <a:r>
              <a:rPr lang="en-US" sz="1500" dirty="0" smtClean="0"/>
              <a:t> be that your daily occupation is in the line of </a:t>
            </a:r>
          </a:p>
          <a:p>
            <a:pPr>
              <a:buNone/>
            </a:pPr>
            <a:r>
              <a:rPr lang="en-US" sz="1500" dirty="0" smtClean="0"/>
              <a:t>progress and development; that your work, in </a:t>
            </a:r>
          </a:p>
          <a:p>
            <a:pPr>
              <a:buNone/>
            </a:pPr>
            <a:r>
              <a:rPr lang="en-US" sz="1500" dirty="0" smtClean="0"/>
              <a:t>whatever capacity it may be, is useful work,</a:t>
            </a:r>
          </a:p>
          <a:p>
            <a:pPr>
              <a:buNone/>
            </a:pPr>
            <a:r>
              <a:rPr lang="en-US" sz="1500" dirty="0" smtClean="0"/>
              <a:t>honestly conducted, and as such ennobling to</a:t>
            </a:r>
          </a:p>
          <a:p>
            <a:pPr>
              <a:buNone/>
            </a:pPr>
            <a:r>
              <a:rPr lang="en-US" sz="1500" dirty="0" smtClean="0"/>
              <a:t> your life.</a:t>
            </a:r>
          </a:p>
          <a:p>
            <a:pPr>
              <a:buNone/>
            </a:pPr>
            <a:r>
              <a:rPr lang="en-US" sz="1500" dirty="0" smtClean="0"/>
              <a:t>To sum up, do not drink, do not smoke, do not </a:t>
            </a:r>
          </a:p>
          <a:p>
            <a:pPr>
              <a:buNone/>
            </a:pPr>
            <a:r>
              <a:rPr lang="en-US" sz="1500" dirty="0" smtClean="0"/>
              <a:t>indorse, do not speculate. Concentrate, perform </a:t>
            </a:r>
          </a:p>
          <a:p>
            <a:pPr>
              <a:buNone/>
            </a:pPr>
            <a:r>
              <a:rPr lang="en-US" sz="1500" dirty="0" smtClean="0"/>
              <a:t>more than your prescribed duties; be strictly</a:t>
            </a:r>
          </a:p>
          <a:p>
            <a:pPr>
              <a:buNone/>
            </a:pPr>
            <a:r>
              <a:rPr lang="en-US" sz="1500" dirty="0" smtClean="0"/>
              <a:t> honest in word and deed. And may all who read</a:t>
            </a:r>
          </a:p>
          <a:p>
            <a:pPr>
              <a:buNone/>
            </a:pPr>
            <a:r>
              <a:rPr lang="en-US" sz="1500" dirty="0" smtClean="0"/>
              <a:t> these words be just as happy and prosperous and</a:t>
            </a:r>
          </a:p>
          <a:p>
            <a:pPr>
              <a:buNone/>
            </a:pPr>
            <a:r>
              <a:rPr lang="en-US" sz="1500" dirty="0" smtClean="0"/>
              <a:t> long lived as I wish them all to be. And let this </a:t>
            </a:r>
          </a:p>
          <a:p>
            <a:pPr>
              <a:buNone/>
            </a:pPr>
            <a:r>
              <a:rPr lang="en-US" sz="1500" dirty="0" smtClean="0"/>
              <a:t>great fact always cheer them: It is impossible for </a:t>
            </a:r>
          </a:p>
          <a:p>
            <a:pPr>
              <a:buNone/>
            </a:pPr>
            <a:r>
              <a:rPr lang="en-US" sz="1500" dirty="0" smtClean="0"/>
              <a:t>any one to be cheated out of an honorable career</a:t>
            </a:r>
          </a:p>
          <a:p>
            <a:pPr>
              <a:buNone/>
            </a:pPr>
            <a:r>
              <a:rPr lang="en-US" sz="1500" dirty="0" smtClean="0"/>
              <a:t> unless he cheats himself.</a:t>
            </a:r>
          </a:p>
          <a:p>
            <a:pPr>
              <a:buNone/>
            </a:pPr>
            <a:r>
              <a:rPr lang="en-US" sz="1500" b="1" dirty="0" smtClean="0"/>
              <a:t>Source: How to succeed in Life by Andrew </a:t>
            </a:r>
          </a:p>
          <a:p>
            <a:pPr>
              <a:buNone/>
            </a:pPr>
            <a:r>
              <a:rPr lang="en-US" sz="1500" b="1" dirty="0" smtClean="0"/>
              <a:t>Carnegie</a:t>
            </a:r>
          </a:p>
          <a:p>
            <a:endParaRPr lang="en-US" dirty="0"/>
          </a:p>
        </p:txBody>
      </p:sp>
      <p:pic>
        <p:nvPicPr>
          <p:cNvPr id="5" name="Content Placeholder 4" descr="carnegie.jpg"/>
          <p:cNvPicPr>
            <a:picLocks noGrp="1" noChangeAspect="1"/>
          </p:cNvPicPr>
          <p:nvPr>
            <p:ph sz="half" idx="2"/>
          </p:nvPr>
        </p:nvPicPr>
        <p:blipFill>
          <a:blip r:embed="rId2" cstate="print"/>
          <a:stretch>
            <a:fillRect/>
          </a:stretch>
        </p:blipFill>
        <p:spPr>
          <a:xfrm>
            <a:off x="5478780" y="2374995"/>
            <a:ext cx="2377440" cy="2976372"/>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1600200"/>
            <a:ext cx="4648200" cy="4648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943600"/>
          </a:xfrm>
          <a:solidFill>
            <a:schemeClr val="bg1"/>
          </a:solidFill>
          <a:ln w="57150">
            <a:solidFill>
              <a:schemeClr val="tx1"/>
            </a:solidFill>
            <a:prstDash val="sysDot"/>
          </a:ln>
        </p:spPr>
        <p:txBody>
          <a:bodyPr>
            <a:normAutofit fontScale="55000" lnSpcReduction="20000"/>
          </a:bodyPr>
          <a:lstStyle/>
          <a:p>
            <a:pPr>
              <a:buNone/>
            </a:pPr>
            <a:endParaRPr lang="en-US" u="sng" dirty="0" smtClean="0">
              <a:latin typeface="AR ESSENCE" pitchFamily="2" charset="0"/>
            </a:endParaRPr>
          </a:p>
          <a:p>
            <a:pPr>
              <a:buNone/>
            </a:pPr>
            <a:r>
              <a:rPr lang="en-US" dirty="0" smtClean="0">
                <a:latin typeface="AR ESSENCE" pitchFamily="2" charset="0"/>
              </a:rPr>
              <a:t>                                                                    </a:t>
            </a:r>
            <a:r>
              <a:rPr lang="en-US" u="sng" dirty="0" smtClean="0">
                <a:latin typeface="Arial Rounded MT Bold" panose="020F0704030504030204" pitchFamily="34" charset="0"/>
              </a:rPr>
              <a:t>Document B:</a:t>
            </a:r>
            <a:r>
              <a:rPr lang="en-US" dirty="0" smtClean="0">
                <a:latin typeface="Arial Rounded MT Bold" panose="020F0704030504030204" pitchFamily="34" charset="0"/>
              </a:rPr>
              <a:t> </a:t>
            </a:r>
          </a:p>
          <a:p>
            <a:pPr>
              <a:buNone/>
            </a:pPr>
            <a:endParaRPr lang="en-US" dirty="0" smtClean="0">
              <a:latin typeface="AR ESSENCE" pitchFamily="2" charset="0"/>
            </a:endParaRPr>
          </a:p>
          <a:p>
            <a:pPr>
              <a:buNone/>
            </a:pPr>
            <a:r>
              <a:rPr lang="en-US" dirty="0" smtClean="0">
                <a:latin typeface="AR ESSENCE" pitchFamily="2" charset="0"/>
              </a:rPr>
              <a:t>	There remains, then, only one mode of using great fortunes; but in this we have the true antidote for the temporary unequal distribution of wealth, the reconciliation of the rich and the poor-a reign of harmony-another ideal, differing, indeed, from that of the Communist in requiring only the further evolution of existing conditions, not the total overthrow of our civilization. It is founded upon the present most intense individualism, and the race is prepared to put it in practice by degrees whenever it pleases. Under its sway we shall have an ideal state, in which the surplus wealth of the few will become, in the best sense, the property of the many, because administered for the common good; and this wealth, passing through the hands of the few, can be made a much more potent force for the elevation of our race than if it had been distributed in small sums to the people themselves. Even the poorest can be made to see this, and to agree that great sums gathered by some of their fellow-citizens and spent for public purposes, from which the masses reap the principal benefit, are more valuable to them than if scattered among them through the course of many years in trifling amounts.</a:t>
            </a:r>
          </a:p>
          <a:p>
            <a:pPr>
              <a:buNone/>
            </a:pPr>
            <a:endParaRPr lang="en-US" dirty="0" smtClean="0">
              <a:latin typeface="AR ESSENCE" pitchFamily="2" charset="0"/>
            </a:endParaRPr>
          </a:p>
          <a:p>
            <a:pPr>
              <a:buNone/>
            </a:pPr>
            <a:r>
              <a:rPr lang="en-US" i="1" dirty="0" smtClean="0">
                <a:latin typeface="AR ESSENCE" pitchFamily="2" charset="0"/>
              </a:rPr>
              <a:t>	</a:t>
            </a:r>
            <a:r>
              <a:rPr lang="en-US" dirty="0" smtClean="0">
                <a:latin typeface="AR ESSENCE" pitchFamily="2" charset="0"/>
              </a:rPr>
              <a:t>This, then, is held to be the duty of the man of wealth: First, to set an example of modest, unostentatious living, shunning display or extravagance; … and, after doing so, to consider all surplus revenues which come to him simply as trust funds, which he is called upon to administer… to produce the most beneficial results for the community—the man of wealth thus becoming the mere trustee and agent for his poorer brethren, bringing to their service his superior wisdom, experience and ability to administer, doing for them better than they would or could do for themselves."</a:t>
            </a:r>
            <a:br>
              <a:rPr lang="en-US" dirty="0" smtClean="0">
                <a:latin typeface="AR ESSENCE" pitchFamily="2" charset="0"/>
              </a:rPr>
            </a:br>
            <a:endParaRPr lang="en-US" dirty="0" smtClean="0">
              <a:latin typeface="AR ESSENCE" pitchFamily="2" charset="0"/>
            </a:endParaRPr>
          </a:p>
          <a:p>
            <a:pPr>
              <a:buNone/>
            </a:pPr>
            <a:r>
              <a:rPr lang="en-US" dirty="0">
                <a:latin typeface="AR ESSENCE" pitchFamily="2" charset="0"/>
              </a:rPr>
              <a:t> </a:t>
            </a:r>
            <a:r>
              <a:rPr lang="en-US" dirty="0" smtClean="0">
                <a:latin typeface="AR ESSENCE" pitchFamily="2" charset="0"/>
              </a:rPr>
              <a:t>      Source: "Wealth," by Andrew Carnegie,(1889) EXCERPTS</a:t>
            </a:r>
          </a:p>
          <a:p>
            <a:pPr>
              <a:buNone/>
            </a:pPr>
            <a:endParaRPr lang="en-US" dirty="0">
              <a:latin typeface="AR ESSENCE" pitchFamily="2" charset="0"/>
            </a:endParaRPr>
          </a:p>
        </p:txBody>
      </p:sp>
      <p:pic>
        <p:nvPicPr>
          <p:cNvPr id="1026" name="Picture 2" descr="C:\Users\Rob\AppData\Local\Microsoft\Windows\Temporary Internet Files\Content.IE5\VW8SXUGX\MC900279022[1].wmf"/>
          <p:cNvPicPr>
            <a:picLocks noChangeAspect="1" noChangeArrowheads="1"/>
          </p:cNvPicPr>
          <p:nvPr/>
        </p:nvPicPr>
        <p:blipFill>
          <a:blip r:embed="rId2" cstate="print"/>
          <a:srcRect/>
          <a:stretch>
            <a:fillRect/>
          </a:stretch>
        </p:blipFill>
        <p:spPr bwMode="auto">
          <a:xfrm>
            <a:off x="7239000" y="152400"/>
            <a:ext cx="1827886" cy="83820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2667000"/>
          </a:xfrm>
        </p:spPr>
        <p:txBody>
          <a:bodyPr>
            <a:noAutofit/>
          </a:bodyPr>
          <a:lstStyle/>
          <a:p>
            <a:r>
              <a:rPr lang="en-US" sz="1400" b="1" u="sng" dirty="0" smtClean="0">
                <a:latin typeface="AR BERKLEY" pitchFamily="2" charset="0"/>
              </a:rPr>
              <a:t>Document C</a:t>
            </a:r>
            <a:r>
              <a:rPr lang="en-US" sz="1400" b="1" dirty="0" smtClean="0">
                <a:latin typeface="AR BERKLEY" pitchFamily="2" charset="0"/>
              </a:rPr>
              <a:t>:</a:t>
            </a:r>
            <a:r>
              <a:rPr lang="en-US" sz="1400" b="1" dirty="0" smtClean="0">
                <a:latin typeface="AR CENA" pitchFamily="2" charset="0"/>
              </a:rPr>
              <a:t> </a:t>
            </a:r>
            <a:r>
              <a:rPr lang="en-US" sz="1400" dirty="0" smtClean="0">
                <a:latin typeface="AR CENA" pitchFamily="2" charset="0"/>
              </a:rPr>
              <a:t>I myself was rich and also educated, and possessed, therefore, all the elements of happiness enjoyed by the most fortunate in that age. Living in luxury, and occupied only with the pursuit of the pleasures and refinements of life, I derived the means of my support from the labor of others, rendering no sort of service in return. My parents and grand-parents lived in the same way, and I expected that my descendants, if I had any, would enjoy a like easy existence.</a:t>
            </a:r>
            <a:br>
              <a:rPr lang="en-US" sz="1400" dirty="0" smtClean="0">
                <a:latin typeface="AR CENA" pitchFamily="2" charset="0"/>
              </a:rPr>
            </a:br>
            <a:r>
              <a:rPr lang="en-US" sz="1400" dirty="0" smtClean="0">
                <a:latin typeface="AR CENA" pitchFamily="2" charset="0"/>
              </a:rPr>
              <a:t>. . . This mystery of use without consumption, of warmth without combustion, seems like magic, but was merely an ingenious application of the art now happily lost but carried to a great perfection by your ancestors, of shifting the burden of one's support on the shoulders of others. The man who had accomplished this, and it was the end all sought, was said to live on the income of his investments. . . . I shall only stop now to say that interest on investments was a species of tax in perpetuity upon the product of those engaged in industry which a person possessing or inheriting money was able to levy. </a:t>
            </a:r>
            <a:endParaRPr lang="en-US" sz="1400" dirty="0"/>
          </a:p>
        </p:txBody>
      </p:sp>
      <p:sp>
        <p:nvSpPr>
          <p:cNvPr id="3" name="Content Placeholder 2"/>
          <p:cNvSpPr>
            <a:spLocks noGrp="1"/>
          </p:cNvSpPr>
          <p:nvPr>
            <p:ph idx="1"/>
          </p:nvPr>
        </p:nvSpPr>
        <p:spPr>
          <a:xfrm>
            <a:off x="304800" y="2819400"/>
            <a:ext cx="8610600" cy="3810000"/>
          </a:xfrm>
          <a:solidFill>
            <a:schemeClr val="bg1"/>
          </a:solidFill>
          <a:ln w="19050">
            <a:solidFill>
              <a:schemeClr val="tx1"/>
            </a:solidFill>
          </a:ln>
        </p:spPr>
        <p:txBody>
          <a:bodyPr>
            <a:normAutofit fontScale="25000" lnSpcReduction="20000"/>
          </a:bodyPr>
          <a:lstStyle/>
          <a:p>
            <a:pPr>
              <a:buNone/>
            </a:pPr>
            <a:endParaRPr lang="en-US" sz="4800" dirty="0" smtClean="0">
              <a:latin typeface="Adobe Fan Heiti Std B" pitchFamily="34" charset="-128"/>
              <a:ea typeface="Adobe Fan Heiti Std B" pitchFamily="34" charset="-128"/>
            </a:endParaRPr>
          </a:p>
          <a:p>
            <a:pPr>
              <a:buNone/>
            </a:pPr>
            <a:r>
              <a:rPr lang="en-US" sz="4800" dirty="0">
                <a:latin typeface="Agency FB" panose="020B0503020202020204" pitchFamily="34" charset="0"/>
                <a:ea typeface="Adobe Fan Heiti Std B" pitchFamily="34" charset="-128"/>
              </a:rPr>
              <a:t> </a:t>
            </a:r>
            <a:r>
              <a:rPr lang="en-US" sz="4800" dirty="0" smtClean="0">
                <a:latin typeface="Agency FB" panose="020B0503020202020204" pitchFamily="34" charset="0"/>
                <a:ea typeface="Adobe Fan Heiti Std B" pitchFamily="34" charset="-128"/>
              </a:rPr>
              <a:t>          </a:t>
            </a:r>
            <a:r>
              <a:rPr lang="en-US" sz="6400" b="1" u="sng" dirty="0" smtClean="0">
                <a:latin typeface="Agency FB" panose="020B0503020202020204" pitchFamily="34" charset="0"/>
                <a:ea typeface="Adobe Fan Heiti Std B" pitchFamily="34" charset="-128"/>
              </a:rPr>
              <a:t>Document : D</a:t>
            </a:r>
            <a:r>
              <a:rPr lang="en-US" sz="6400" b="1" dirty="0" smtClean="0">
                <a:latin typeface="Agency FB" panose="020B0503020202020204" pitchFamily="34" charset="0"/>
                <a:ea typeface="Adobe Fan Heiti Std B" pitchFamily="34" charset="-128"/>
              </a:rPr>
              <a:t> </a:t>
            </a:r>
            <a:r>
              <a:rPr lang="en-US" sz="6400" dirty="0" smtClean="0">
                <a:latin typeface="Agency FB" panose="020B0503020202020204" pitchFamily="34" charset="0"/>
                <a:ea typeface="Adobe Fan Heiti Std B" pitchFamily="34" charset="-128"/>
              </a:rPr>
              <a:t>"Meanwhile, without being in the smallest degree checked by the clamor against it, the absorption of business by ever larger monopolies continued. In the United States there was not, after the beginning of the last quarter of the century, any opportunity whatever for individual enterprise in any important field of industry, unless backed by great capital. During the last decade of the century, such small businesses as still remained were fast-failing survivals of a past epoch. . . . The railroads had gone on combining till a few great syndicates controlled every rail in the land. In manufactories, every important staple was controlled by a syndicate. These syndicates, pools, trusts, or whatever their name, fixed prices and crushed all competition except when combinations as vast as themselves arose. Then a struggle, resulting in still greater consolidation, ensued.</a:t>
            </a:r>
          </a:p>
          <a:p>
            <a:pPr>
              <a:buNone/>
            </a:pPr>
            <a:r>
              <a:rPr lang="en-US" sz="6400" dirty="0" smtClean="0">
                <a:latin typeface="Agency FB" panose="020B0503020202020204" pitchFamily="34" charset="0"/>
                <a:ea typeface="Adobe Fan Heiti Std B" pitchFamily="34" charset="-128"/>
              </a:rPr>
              <a:t>	The movement toward the conduct of business by larger and larger aggregations of capital, the tendency toward monopolies, which had been so desperately and vainly resisted, was recognized at last, in its true significance, as a process which only needed to complete its logical evolution to open a golden future to humanity.</a:t>
            </a:r>
          </a:p>
          <a:p>
            <a:pPr>
              <a:buNone/>
            </a:pPr>
            <a:r>
              <a:rPr lang="en-US" sz="6400" dirty="0" smtClean="0">
                <a:latin typeface="Agency FB" panose="020B0503020202020204" pitchFamily="34" charset="0"/>
                <a:ea typeface="Adobe Fan Heiti Std B" pitchFamily="34" charset="-128"/>
              </a:rPr>
              <a:t>	"Early in the last century the evolution was completed by the final consolidation of the entire capital of the nation. The industry and commerce of the country, ceasing to be conducted by a set of irresponsible corporations and syndicates of private persons at their caprice and for their profit, were intrusted to a single syndicate representing the people, to be conducted in the common interest for the common profit. The nation, that is to say, organized as the one great business corporation in which all other corporations were absorbed. . "</a:t>
            </a:r>
          </a:p>
          <a:p>
            <a:pPr>
              <a:buNone/>
            </a:pPr>
            <a:r>
              <a:rPr lang="en-US" sz="6400" dirty="0">
                <a:latin typeface="Agency FB" panose="020B0503020202020204" pitchFamily="34" charset="0"/>
                <a:ea typeface="Adobe Fan Heiti Std B" pitchFamily="34" charset="-128"/>
              </a:rPr>
              <a:t> </a:t>
            </a:r>
            <a:r>
              <a:rPr lang="en-US" sz="6400" dirty="0" smtClean="0">
                <a:latin typeface="Agency FB" panose="020B0503020202020204" pitchFamily="34" charset="0"/>
                <a:ea typeface="Adobe Fan Heiti Std B" pitchFamily="34" charset="-128"/>
              </a:rPr>
              <a:t>       </a:t>
            </a:r>
            <a:r>
              <a:rPr lang="en-US" sz="6400" b="1" dirty="0" smtClean="0">
                <a:latin typeface="Agency FB" panose="020B0503020202020204" pitchFamily="34" charset="0"/>
                <a:ea typeface="Adobe Fan Heiti Std B" pitchFamily="34" charset="-128"/>
              </a:rPr>
              <a:t> Source: Edward Bellamy, from </a:t>
            </a:r>
            <a:r>
              <a:rPr lang="en-US" sz="6400" b="1" i="1" dirty="0" smtClean="0">
                <a:latin typeface="Agency FB" panose="020B0503020202020204" pitchFamily="34" charset="0"/>
                <a:ea typeface="Adobe Fan Heiti Std B" pitchFamily="34" charset="-128"/>
              </a:rPr>
              <a:t>Looking Backward </a:t>
            </a:r>
            <a:r>
              <a:rPr lang="en-US" sz="6400" b="1" dirty="0" smtClean="0">
                <a:latin typeface="Agency FB" panose="020B0503020202020204" pitchFamily="34" charset="0"/>
                <a:ea typeface="Adobe Fan Heiti Std B" pitchFamily="34" charset="-128"/>
              </a:rPr>
              <a:t>(1888) EXCERPTS</a:t>
            </a:r>
          </a:p>
          <a:p>
            <a:pPr>
              <a:buNone/>
            </a:pPr>
            <a:r>
              <a:rPr lang="en-US" dirty="0" smtClean="0"/>
              <a:t/>
            </a:r>
            <a:br>
              <a:rPr lang="en-US" dirty="0" smtClean="0"/>
            </a:br>
            <a:endParaRPr lang="en-US" dirty="0"/>
          </a:p>
        </p:txBody>
      </p:sp>
      <p:pic>
        <p:nvPicPr>
          <p:cNvPr id="2050" name="Picture 2" descr="C:\Users\Rob\AppData\Local\Microsoft\Windows\Temporary Internet Files\Content.IE5\GXX4T7T1\MC900319790[1].wmf"/>
          <p:cNvPicPr>
            <a:picLocks noChangeAspect="1" noChangeArrowheads="1"/>
          </p:cNvPicPr>
          <p:nvPr/>
        </p:nvPicPr>
        <p:blipFill>
          <a:blip r:embed="rId2" cstate="print"/>
          <a:srcRect/>
          <a:stretch>
            <a:fillRect/>
          </a:stretch>
        </p:blipFill>
        <p:spPr bwMode="auto">
          <a:xfrm>
            <a:off x="8221863" y="6005749"/>
            <a:ext cx="899835" cy="844817"/>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609600"/>
            <a:ext cx="8001000" cy="5516563"/>
          </a:xfrm>
        </p:spPr>
        <p:txBody>
          <a:bodyPr>
            <a:normAutofit fontScale="77500" lnSpcReduction="20000"/>
          </a:bodyPr>
          <a:lstStyle/>
          <a:p>
            <a:pPr algn="ctr">
              <a:buNone/>
            </a:pPr>
            <a:r>
              <a:rPr lang="en-US" sz="1800" dirty="0" smtClean="0"/>
              <a:t>	</a:t>
            </a:r>
            <a:r>
              <a:rPr lang="en-US" sz="1800" u="sng" dirty="0" smtClean="0">
                <a:latin typeface="Arial Rounded MT Bold" panose="020F0704030504030204" pitchFamily="34" charset="0"/>
              </a:rPr>
              <a:t>Document E:</a:t>
            </a:r>
            <a:r>
              <a:rPr lang="en-US" sz="1800" dirty="0" smtClean="0">
                <a:latin typeface="Arial Rounded MT Bold" panose="020F0704030504030204" pitchFamily="34" charset="0"/>
              </a:rPr>
              <a:t>  </a:t>
            </a:r>
          </a:p>
          <a:p>
            <a:pPr algn="ctr">
              <a:buNone/>
            </a:pPr>
            <a:r>
              <a:rPr lang="en-US" sz="1800" dirty="0" smtClean="0">
                <a:latin typeface="Arial Rounded MT Bold" panose="020F0704030504030204" pitchFamily="34" charset="0"/>
              </a:rPr>
              <a:t>This truth involves both a menace and a promise. It shows that the evils arising from the unjust and unequal distribution of wealth, which are becoming more and more apparent as modern civilization goes on, are not incidents of progress, but tendencies which must bring progress to a halt; that they will not cure themselves, but, on the contrary, must, unless their cause is removed, grow greater and greater, until they sweep us back into barbarism by the road every previous civilization has trod. But it also shows that these evils are not imposed by natural laws; that they spring solely from social maladjustments which ignore natural laws, and that in removing their cause we shall be giving an enormous impetus to progress.</a:t>
            </a:r>
          </a:p>
          <a:p>
            <a:pPr algn="ctr">
              <a:buNone/>
            </a:pPr>
            <a:r>
              <a:rPr lang="en-US" sz="1800" dirty="0" smtClean="0">
                <a:latin typeface="Arial Rounded MT Bold" panose="020F0704030504030204" pitchFamily="34" charset="0"/>
              </a:rPr>
              <a:t>	The reform I have proposed accords with all that is politically, socially, or morally desirable. It has the qualities of a true reform, for it will make all other reforms easier. What is it but the carrying out in letter and spirit of the truth enunciated in the Declaration of Independence—the "self-evident" truth that is the heart and soul of the Declaration—</a:t>
            </a:r>
            <a:r>
              <a:rPr lang="en-US" sz="1800" i="1" dirty="0" smtClean="0">
                <a:latin typeface="Arial Rounded MT Bold" panose="020F0704030504030204" pitchFamily="34" charset="0"/>
              </a:rPr>
              <a:t>"That all men are created equal; that they are endowed by their Creator with certain unalienable rights; that among these are life, liberty, and the pursuit of happiness!"</a:t>
            </a:r>
            <a:endParaRPr lang="en-US" sz="1800" dirty="0" smtClean="0">
              <a:latin typeface="Arial Rounded MT Bold" panose="020F0704030504030204" pitchFamily="34" charset="0"/>
            </a:endParaRPr>
          </a:p>
          <a:p>
            <a:pPr algn="ctr">
              <a:buNone/>
            </a:pPr>
            <a:r>
              <a:rPr lang="en-US" sz="1800" dirty="0" smtClean="0">
                <a:latin typeface="Arial Rounded MT Bold" panose="020F0704030504030204" pitchFamily="34" charset="0"/>
              </a:rPr>
              <a:t>	</a:t>
            </a:r>
          </a:p>
          <a:p>
            <a:pPr algn="ctr">
              <a:buNone/>
            </a:pPr>
            <a:r>
              <a:rPr lang="en-US" sz="1800" dirty="0" smtClean="0">
                <a:latin typeface="Arial Rounded MT Bold" panose="020F0704030504030204" pitchFamily="34" charset="0"/>
              </a:rPr>
              <a:t>	These rights are denied when the equal right to land—on which and by which men alone can live—is denied. Equality of political rights will not compensate for the denial of the equal right to the bounty of nature. Political liberty, when the equal right to land is denied, becomes, as population increases and invention goes on, merely the liberty to compete for employment at starvation wages. This is the truth that we have ignored. And so there come beggars in our streets and tramps on our roads; and poverty enslaves men who we boast are political sovereigns; and want breeds ignorance that our schools cannot enlighten…</a:t>
            </a:r>
          </a:p>
          <a:p>
            <a:pPr algn="ctr">
              <a:buNone/>
            </a:pPr>
            <a:endParaRPr lang="en-US" sz="1800" dirty="0" smtClean="0">
              <a:latin typeface="Arial Rounded MT Bold" panose="020F0704030504030204" pitchFamily="34" charset="0"/>
            </a:endParaRPr>
          </a:p>
          <a:p>
            <a:pPr algn="ctr">
              <a:buNone/>
            </a:pPr>
            <a:r>
              <a:rPr lang="en-US" sz="1800" dirty="0" smtClean="0">
                <a:latin typeface="Arial Rounded MT Bold" panose="020F0704030504030204" pitchFamily="34" charset="0"/>
              </a:rPr>
              <a:t>	Source: Henry George from Progress and Poverty (1879) EXCERPT</a:t>
            </a:r>
          </a:p>
          <a:p>
            <a:pPr>
              <a:buNone/>
            </a:pPr>
            <a:endParaRPr lang="en-US" sz="1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0678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914401"/>
            <a:ext cx="6934200" cy="4876800"/>
          </a:xfrm>
          <a:solidFill>
            <a:schemeClr val="bg1"/>
          </a:solidFill>
          <a:ln w="57150">
            <a:noFill/>
            <a:prstDash val="sysDash"/>
          </a:ln>
        </p:spPr>
        <p:txBody>
          <a:bodyPr>
            <a:normAutofit/>
          </a:bodyPr>
          <a:lstStyle/>
          <a:p>
            <a:pPr algn="ctr">
              <a:buNone/>
            </a:pPr>
            <a:r>
              <a:rPr lang="en-US" dirty="0" smtClean="0"/>
              <a:t>	</a:t>
            </a:r>
            <a:r>
              <a:rPr lang="en-US" sz="1700" u="sng" dirty="0" smtClean="0">
                <a:latin typeface="Agency FB" panose="020B0503020202020204" pitchFamily="34" charset="0"/>
              </a:rPr>
              <a:t>Document F</a:t>
            </a:r>
            <a:r>
              <a:rPr lang="en-US" sz="1700" dirty="0" smtClean="0">
                <a:latin typeface="Agency FB" panose="020B0503020202020204" pitchFamily="34" charset="0"/>
              </a:rPr>
              <a:t>: </a:t>
            </a:r>
          </a:p>
          <a:p>
            <a:pPr algn="ctr">
              <a:buNone/>
            </a:pPr>
            <a:r>
              <a:rPr lang="en-US" sz="1700" dirty="0" smtClean="0">
                <a:latin typeface="Agency FB" panose="020B0503020202020204" pitchFamily="34" charset="0"/>
              </a:rPr>
              <a:t>Our primary social adjustment is a denial of justice. In allowing one man to own the land on which and from which other men must live, we have made them his bondsmen in a degree which increases as material progress goes on. This is the subtile alchemy that in ways they do not realize is extracting from the masses in every civilized country the fruits of their weary toil; that is instituting a harder and more hopeless slavery in place of that which has been destroyed; that is bringing political despotism out of political freedom, and must soon transmute democratic institutions into anarchy.</a:t>
            </a:r>
          </a:p>
          <a:p>
            <a:pPr algn="ctr">
              <a:buNone/>
            </a:pPr>
            <a:r>
              <a:rPr lang="en-US" sz="1700" dirty="0" smtClean="0">
                <a:latin typeface="Agency FB" panose="020B0503020202020204" pitchFamily="34" charset="0"/>
              </a:rPr>
              <a:t>	</a:t>
            </a:r>
          </a:p>
          <a:p>
            <a:pPr algn="ctr">
              <a:buNone/>
            </a:pPr>
            <a:r>
              <a:rPr lang="en-US" sz="1700" dirty="0" smtClean="0">
                <a:latin typeface="Agency FB" panose="020B0503020202020204" pitchFamily="34" charset="0"/>
              </a:rPr>
              <a:t>	It is this that turns the blessings of material progress into a curse. It is this that crowds human beings into noisome cellars and squalid tenement houses; that fills prisons and brothels; that goads men with want and consumes them with greed; that robs women of the grace and beauty of perfect womanhood; that takes from little children the joy and innocence of life's morning.</a:t>
            </a:r>
          </a:p>
          <a:p>
            <a:pPr>
              <a:buNone/>
            </a:pPr>
            <a:r>
              <a:rPr lang="en-US" sz="1700" dirty="0" smtClean="0">
                <a:latin typeface="Agency FB" panose="020B0503020202020204" pitchFamily="34" charset="0"/>
              </a:rPr>
              <a:t>	                            Source: Henry George, Progress and Poverty (1879) EXCERPT</a:t>
            </a:r>
            <a:endParaRPr lang="en-US" sz="1700" dirty="0">
              <a:latin typeface="Agency FB" panose="020B0503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da.png"/>
          <p:cNvPicPr>
            <a:picLocks noGrp="1" noChangeAspect="1"/>
          </p:cNvPicPr>
          <p:nvPr>
            <p:ph idx="1"/>
          </p:nvPr>
        </p:nvPicPr>
        <p:blipFill>
          <a:blip r:embed="rId2" cstate="print"/>
          <a:stretch>
            <a:fillRect/>
          </a:stretch>
        </p:blipFill>
        <p:spPr>
          <a:xfrm>
            <a:off x="990600" y="304800"/>
            <a:ext cx="6019800" cy="6324600"/>
          </a:xfrm>
        </p:spPr>
      </p:pic>
      <p:sp>
        <p:nvSpPr>
          <p:cNvPr id="5" name="TextBox 4"/>
          <p:cNvSpPr txBox="1"/>
          <p:nvPr/>
        </p:nvSpPr>
        <p:spPr>
          <a:xfrm>
            <a:off x="7010399" y="685800"/>
            <a:ext cx="1828801" cy="369332"/>
          </a:xfrm>
          <a:prstGeom prst="rect">
            <a:avLst/>
          </a:prstGeom>
          <a:noFill/>
          <a:ln w="19050">
            <a:solidFill>
              <a:schemeClr val="tx1"/>
            </a:solidFill>
          </a:ln>
        </p:spPr>
        <p:txBody>
          <a:bodyPr wrap="square" rtlCol="0">
            <a:spAutoFit/>
          </a:bodyPr>
          <a:lstStyle/>
          <a:p>
            <a:r>
              <a:rPr lang="en-US" dirty="0" smtClean="0"/>
              <a:t>Document G:</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440012" y="2057400"/>
            <a:ext cx="6023024" cy="28194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5616" y="1458434"/>
            <a:ext cx="2075984" cy="242892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505200" cy="1143000"/>
          </a:xfrm>
        </p:spPr>
        <p:txBody>
          <a:bodyPr>
            <a:normAutofit/>
          </a:bodyPr>
          <a:lstStyle/>
          <a:p>
            <a:r>
              <a:rPr lang="en-US" sz="1800" dirty="0" smtClean="0"/>
              <a:t>Document H: </a:t>
            </a:r>
            <a:endParaRPr lang="en-US" sz="1800"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52400" y="2895600"/>
            <a:ext cx="3886200" cy="3230563"/>
          </a:xfrm>
          <a:prstGeom prst="rect">
            <a:avLst/>
          </a:prstGeom>
          <a:noFill/>
          <a:ln w="19050">
            <a:solidFill>
              <a:schemeClr val="tx1"/>
            </a:solid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04800" y="228600"/>
            <a:ext cx="3810000" cy="1981200"/>
          </a:xfrm>
          <a:prstGeom prst="rect">
            <a:avLst/>
          </a:prstGeom>
          <a:noFill/>
          <a:ln w="28575">
            <a:solidFill>
              <a:schemeClr val="tx1"/>
            </a:solidFill>
            <a:miter lim="800000"/>
            <a:headEnd/>
            <a:tailEnd/>
          </a:ln>
        </p:spPr>
      </p:pic>
      <p:sp>
        <p:nvSpPr>
          <p:cNvPr id="6" name="TextBox 5"/>
          <p:cNvSpPr txBox="1"/>
          <p:nvPr/>
        </p:nvSpPr>
        <p:spPr>
          <a:xfrm>
            <a:off x="76200" y="6126162"/>
            <a:ext cx="9067800" cy="584775"/>
          </a:xfrm>
          <a:prstGeom prst="rect">
            <a:avLst/>
          </a:prstGeom>
          <a:noFill/>
        </p:spPr>
        <p:txBody>
          <a:bodyPr wrap="square" rtlCol="0">
            <a:spAutoFit/>
          </a:bodyPr>
          <a:lstStyle/>
          <a:p>
            <a:r>
              <a:rPr lang="en-US" sz="1000" dirty="0" smtClean="0"/>
              <a:t>                     </a:t>
            </a:r>
            <a:r>
              <a:rPr lang="en-US" sz="1200" b="1" dirty="0" smtClean="0"/>
              <a:t>Cartoon # 2 </a:t>
            </a:r>
            <a:r>
              <a:rPr lang="en-US" sz="1000" dirty="0" smtClean="0"/>
              <a:t>President Teddy Roosevelt’s Reaction to Trusts	                </a:t>
            </a:r>
            <a:r>
              <a:rPr lang="en-US" sz="1200" b="1" dirty="0" smtClean="0"/>
              <a:t>The Sherman Anti-Trust Act </a:t>
            </a:r>
            <a:r>
              <a:rPr lang="en-US" sz="1000" dirty="0" smtClean="0"/>
              <a:t>was approved on July 2, 1890.  </a:t>
            </a:r>
          </a:p>
          <a:p>
            <a:r>
              <a:rPr lang="en-US" sz="1000" dirty="0" smtClean="0"/>
              <a:t>                        Source: TR with Trusts, Library of Congress	                                                                     Source: Courtesy of the National Archives						</a:t>
            </a:r>
            <a:endParaRPr lang="en-US" sz="1000" dirty="0"/>
          </a:p>
        </p:txBody>
      </p:sp>
      <p:pic>
        <p:nvPicPr>
          <p:cNvPr id="7" name="Picture 6" descr="1_sherman_act.jpg"/>
          <p:cNvPicPr>
            <a:picLocks noChangeAspect="1"/>
          </p:cNvPicPr>
          <p:nvPr/>
        </p:nvPicPr>
        <p:blipFill>
          <a:blip r:embed="rId4" cstate="print"/>
          <a:stretch>
            <a:fillRect/>
          </a:stretch>
        </p:blipFill>
        <p:spPr>
          <a:xfrm>
            <a:off x="5029200" y="228600"/>
            <a:ext cx="3200400" cy="3200400"/>
          </a:xfrm>
          <a:prstGeom prst="rect">
            <a:avLst/>
          </a:prstGeom>
          <a:ln w="28575">
            <a:solidFill>
              <a:schemeClr val="tx1"/>
            </a:solidFill>
          </a:ln>
        </p:spPr>
      </p:pic>
      <p:sp>
        <p:nvSpPr>
          <p:cNvPr id="8" name="TextBox 7"/>
          <p:cNvSpPr txBox="1"/>
          <p:nvPr/>
        </p:nvSpPr>
        <p:spPr>
          <a:xfrm>
            <a:off x="609600" y="2209800"/>
            <a:ext cx="3581400" cy="615553"/>
          </a:xfrm>
          <a:prstGeom prst="rect">
            <a:avLst/>
          </a:prstGeom>
          <a:noFill/>
        </p:spPr>
        <p:txBody>
          <a:bodyPr wrap="square" rtlCol="0">
            <a:spAutoFit/>
          </a:bodyPr>
          <a:lstStyle/>
          <a:p>
            <a:r>
              <a:rPr lang="en-US" sz="1200" b="1" dirty="0" smtClean="0"/>
              <a:t>Cartoon # 1 </a:t>
            </a:r>
            <a:r>
              <a:rPr lang="en-US" sz="1000" dirty="0" smtClean="0"/>
              <a:t>referencing Standard Oil (Rockefeller)</a:t>
            </a:r>
          </a:p>
          <a:p>
            <a:r>
              <a:rPr lang="en-US" sz="1000" dirty="0" smtClean="0"/>
              <a:t>Source: From J. Ottmann Lith, Co., 1904 Sept. 7. Udo</a:t>
            </a:r>
          </a:p>
          <a:p>
            <a:r>
              <a:rPr lang="en-US" sz="1000" dirty="0" smtClean="0"/>
              <a:t>Keppler Artist. Courtesy of the Library of Congress </a:t>
            </a:r>
            <a:r>
              <a:rPr lang="en-US" sz="1200" dirty="0" smtClean="0"/>
              <a:t>	</a:t>
            </a:r>
            <a:endParaRPr lang="en-US" sz="1200" dirty="0"/>
          </a:p>
        </p:txBody>
      </p:sp>
      <p:sp>
        <p:nvSpPr>
          <p:cNvPr id="9" name="Right Arrow 8"/>
          <p:cNvSpPr/>
          <p:nvPr/>
        </p:nvSpPr>
        <p:spPr>
          <a:xfrm>
            <a:off x="4114800" y="1066800"/>
            <a:ext cx="685800" cy="9906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191000" y="3584627"/>
            <a:ext cx="4876800" cy="2616101"/>
          </a:xfrm>
          <a:prstGeom prst="rect">
            <a:avLst/>
          </a:prstGeom>
          <a:noFill/>
        </p:spPr>
        <p:txBody>
          <a:bodyPr wrap="square" rtlCol="0">
            <a:spAutoFit/>
          </a:bodyPr>
          <a:lstStyle/>
          <a:p>
            <a:r>
              <a:rPr lang="en-US" sz="1400" b="1" dirty="0" smtClean="0"/>
              <a:t>Sherman Anti-Trust Act Excerpt: </a:t>
            </a:r>
          </a:p>
          <a:p>
            <a:r>
              <a:rPr lang="en-US" sz="1200" b="1" dirty="0" smtClean="0"/>
              <a:t>An </a:t>
            </a:r>
            <a:r>
              <a:rPr lang="en-US" sz="1200" b="1" dirty="0"/>
              <a:t>act to protect trade and commerce against unlawful restraints and monopolies.</a:t>
            </a:r>
            <a:endParaRPr lang="en-US" sz="1200" dirty="0"/>
          </a:p>
          <a:p>
            <a:r>
              <a:rPr lang="en-US" sz="1200" i="1" dirty="0"/>
              <a:t>Be it enacted by the Senate and House of Representatives of the United States of America in Congress assembled</a:t>
            </a:r>
            <a:r>
              <a:rPr lang="en-US" sz="1200" dirty="0"/>
              <a:t>,</a:t>
            </a:r>
            <a:br>
              <a:rPr lang="en-US" sz="1200" dirty="0"/>
            </a:br>
            <a:r>
              <a:rPr lang="en-US" sz="1200" b="1" dirty="0" smtClean="0"/>
              <a:t>Sec</a:t>
            </a:r>
            <a:r>
              <a:rPr lang="en-US" sz="1200" b="1" dirty="0"/>
              <a:t>. 2.</a:t>
            </a:r>
            <a:r>
              <a:rPr lang="en-US" sz="1200" dirty="0"/>
              <a:t> Every person who shall monopolize, or attempt to monopolize, or combine or conspire with any other person or persons, to monopolize any part of the trade or commerce among the several States, or with foreign nations, shall be deemed guilty of a misdemeanor, and, on conviction thereof; shall be punished by fine not exceeding five thousand dollars, or by imprisonment not exceeding one year, or by both said punishments, in </a:t>
            </a:r>
            <a:r>
              <a:rPr lang="en-US" sz="1200" dirty="0" smtClean="0"/>
              <a:t>the discretion of the court. </a:t>
            </a:r>
            <a:endParaRPr lang="en-US" sz="1200" dirty="0"/>
          </a:p>
          <a:p>
            <a:endParaRPr lang="en-US" dirty="0"/>
          </a:p>
        </p:txBody>
      </p:sp>
      <p:sp>
        <p:nvSpPr>
          <p:cNvPr id="4" name="TextBox 3"/>
          <p:cNvSpPr txBox="1"/>
          <p:nvPr/>
        </p:nvSpPr>
        <p:spPr>
          <a:xfrm rot="5400000">
            <a:off x="7676744" y="1094908"/>
            <a:ext cx="2163762" cy="523220"/>
          </a:xfrm>
          <a:prstGeom prst="rect">
            <a:avLst/>
          </a:prstGeom>
          <a:noFill/>
        </p:spPr>
        <p:txBody>
          <a:bodyPr wrap="square" rtlCol="0">
            <a:spAutoFit/>
          </a:bodyPr>
          <a:lstStyle/>
          <a:p>
            <a:pPr algn="ctr"/>
            <a:r>
              <a:rPr lang="en-US" sz="2800" b="1" dirty="0">
                <a:ln w="9525">
                  <a:solidFill>
                    <a:schemeClr val="bg1"/>
                  </a:solidFill>
                  <a:prstDash val="solid"/>
                </a:ln>
                <a:effectLst>
                  <a:outerShdw blurRad="12700" dist="38100" dir="2700000" algn="tl" rotWithShape="0">
                    <a:schemeClr val="bg1">
                      <a:lumMod val="50000"/>
                    </a:schemeClr>
                  </a:outerShdw>
                </a:effectLst>
              </a:rPr>
              <a:t>Document </a:t>
            </a:r>
            <a:r>
              <a:rPr lang="en-US" sz="2800" b="1" dirty="0" smtClean="0">
                <a:ln w="9525">
                  <a:solidFill>
                    <a:schemeClr val="bg1"/>
                  </a:solidFill>
                  <a:prstDash val="solid"/>
                </a:ln>
                <a:effectLst>
                  <a:outerShdw blurRad="12700" dist="38100" dir="2700000" algn="tl" rotWithShape="0">
                    <a:schemeClr val="bg1">
                      <a:lumMod val="50000"/>
                    </a:schemeClr>
                  </a:outerShdw>
                </a:effectLst>
              </a:rPr>
              <a:t>H</a:t>
            </a:r>
            <a:endParaRPr lang="en-US" sz="2800" b="1" dirty="0">
              <a:ln w="9525">
                <a:solidFill>
                  <a:schemeClr val="bg1"/>
                </a:solidFill>
                <a:prstDash val="solid"/>
              </a:ln>
              <a:effectLst>
                <a:outerShdw blurRad="12700" dist="38100" dir="2700000" algn="tl" rotWithShape="0">
                  <a:schemeClr val="bg1">
                    <a:lumMod val="50000"/>
                  </a:schemeClr>
                </a:outerShdw>
              </a:effectLs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6750</TotalTime>
  <Words>758</Words>
  <Application>Microsoft Office PowerPoint</Application>
  <PresentationFormat>On-screen Show (4:3)</PresentationFormat>
  <Paragraphs>98</Paragraphs>
  <Slides>10</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10</vt:i4>
      </vt:variant>
    </vt:vector>
  </HeadingPairs>
  <TitlesOfParts>
    <vt:vector size="26" baseType="lpstr">
      <vt:lpstr>Adobe Caslon Pro Bold</vt:lpstr>
      <vt:lpstr>Adobe Fan Heiti Std B</vt:lpstr>
      <vt:lpstr>Adobe Heiti Std R</vt:lpstr>
      <vt:lpstr>Agency FB</vt:lpstr>
      <vt:lpstr>AR BERKLEY</vt:lpstr>
      <vt:lpstr>AR CENA</vt:lpstr>
      <vt:lpstr>AR DARLING</vt:lpstr>
      <vt:lpstr>AR ESSENCE</vt:lpstr>
      <vt:lpstr>Arabic Typesetting</vt:lpstr>
      <vt:lpstr>Arial</vt:lpstr>
      <vt:lpstr>Arial Rounded MT Bold</vt:lpstr>
      <vt:lpstr>Blackadder ITC</vt:lpstr>
      <vt:lpstr>Calibri</vt:lpstr>
      <vt:lpstr>Copperplate Gothic Bold</vt:lpstr>
      <vt:lpstr>David</vt:lpstr>
      <vt:lpstr>Office Theme</vt:lpstr>
      <vt:lpstr>The Gilded Age:  Captain of Industry or Robber Baron</vt:lpstr>
      <vt:lpstr>Who were Carnegie, Rockefeller and Morgan?</vt:lpstr>
      <vt:lpstr>Robber Baron or Captain of Industry: Document Set</vt:lpstr>
      <vt:lpstr>PowerPoint Presentation</vt:lpstr>
      <vt:lpstr>Document C: I myself was rich and also educated, and possessed, therefore, all the elements of happiness enjoyed by the most fortunate in that age. Living in luxury, and occupied only with the pursuit of the pleasures and refinements of life, I derived the means of my support from the labor of others, rendering no sort of service in return. My parents and grand-parents lived in the same way, and I expected that my descendants, if I had any, would enjoy a like easy existence. . . . This mystery of use without consumption, of warmth without combustion, seems like magic, but was merely an ingenious application of the art now happily lost but carried to a great perfection by your ancestors, of shifting the burden of one's support on the shoulders of others. The man who had accomplished this, and it was the end all sought, was said to live on the income of his investments. . . . I shall only stop now to say that interest on investments was a species of tax in perpetuity upon the product of those engaged in industry which a person possessing or inheriting money was able to levy. </vt:lpstr>
      <vt:lpstr>PowerPoint Presentation</vt:lpstr>
      <vt:lpstr>PowerPoint Presentation</vt:lpstr>
      <vt:lpstr>PowerPoint Presentation</vt:lpstr>
      <vt:lpstr>Document H: </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Miranda Whitlock</dc:creator>
  <cp:lastModifiedBy>Kate Gaskins</cp:lastModifiedBy>
  <cp:revision>173</cp:revision>
  <cp:lastPrinted>2017-09-15T19:22:06Z</cp:lastPrinted>
  <dcterms:created xsi:type="dcterms:W3CDTF">2014-05-30T17:28:59Z</dcterms:created>
  <dcterms:modified xsi:type="dcterms:W3CDTF">2017-09-18T13:02:29Z</dcterms:modified>
</cp:coreProperties>
</file>