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7"/>
  </p:notesMasterIdLst>
  <p:sldIdLst>
    <p:sldId id="294" r:id="rId2"/>
    <p:sldId id="261" r:id="rId3"/>
    <p:sldId id="267" r:id="rId4"/>
    <p:sldId id="271" r:id="rId5"/>
    <p:sldId id="272" r:id="rId6"/>
    <p:sldId id="268" r:id="rId7"/>
    <p:sldId id="273" r:id="rId8"/>
    <p:sldId id="274" r:id="rId9"/>
    <p:sldId id="269" r:id="rId10"/>
    <p:sldId id="270" r:id="rId11"/>
    <p:sldId id="275" r:id="rId12"/>
    <p:sldId id="265" r:id="rId13"/>
    <p:sldId id="278" r:id="rId14"/>
    <p:sldId id="279" r:id="rId15"/>
    <p:sldId id="276" r:id="rId1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1" autoAdjust="0"/>
    <p:restoredTop sz="90929"/>
  </p:normalViewPr>
  <p:slideViewPr>
    <p:cSldViewPr>
      <p:cViewPr varScale="1">
        <p:scale>
          <a:sx n="68" d="100"/>
          <a:sy n="68" d="100"/>
        </p:scale>
        <p:origin x="156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A89DF-03F2-4197-A73C-75695DC1A0A0}" type="datetimeFigureOut">
              <a:rPr lang="en-US" smtClean="0"/>
              <a:t>9/12/2019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9B8ACC-BE86-4126-B872-E0A30F8B7EC1}" type="slidenum">
              <a:rPr lang="en-US" smtClean="0"/>
              <a:t>‹#›</a:t>
            </a:fld>
            <a:endParaRPr lang="en-US"/>
          </a:p>
        </p:txBody>
      </p:sp>
    </p:spTree>
    <p:extLst>
      <p:ext uri="{BB962C8B-B14F-4D97-AF65-F5344CB8AC3E}">
        <p14:creationId xmlns:p14="http://schemas.microsoft.com/office/powerpoint/2010/main" val="3509788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McCormick Grain Binder Advertising Poster</a:t>
            </a:r>
            <a:r>
              <a:rPr lang="en-US" sz="1200" b="0" i="0" kern="1200" baseline="0" dirty="0">
                <a:solidFill>
                  <a:schemeClr val="tx1"/>
                </a:solidFill>
                <a:effectLst/>
                <a:latin typeface="+mn-lt"/>
                <a:ea typeface="+mn-ea"/>
                <a:cs typeface="+mn-cs"/>
              </a:rPr>
              <a:t> (1882)</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9B8ACC-BE86-4126-B872-E0A30F8B7EC1}" type="slidenum">
              <a:rPr lang="en-US" smtClean="0"/>
              <a:t>3</a:t>
            </a:fld>
            <a:endParaRPr lang="en-US"/>
          </a:p>
        </p:txBody>
      </p:sp>
    </p:spTree>
    <p:extLst>
      <p:ext uri="{BB962C8B-B14F-4D97-AF65-F5344CB8AC3E}">
        <p14:creationId xmlns:p14="http://schemas.microsoft.com/office/powerpoint/2010/main" val="276171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"Gift for the Grangers", 1873 print promoting U.S. farmers' organization. The upper left inset shows "Farmer's fireside" (scene of a farming family leading a rather middle-class lifestyle), upper right inset shows "Grange in session", Lower left inset shows "Harvest dance", lower center inset shows signposts of "Ignorance" and "Sloth" pointing towards broken-down cabin, and lower right inset shows Biblical scene of "Ruth and Boaz" (gleaners in the fields). The central scene shows a farmer with one foot on his shovel above the quote "I Pay for All." </a:t>
            </a:r>
            <a:endParaRPr lang="en-US" dirty="0"/>
          </a:p>
        </p:txBody>
      </p:sp>
      <p:sp>
        <p:nvSpPr>
          <p:cNvPr id="4" name="Slide Number Placeholder 3"/>
          <p:cNvSpPr>
            <a:spLocks noGrp="1"/>
          </p:cNvSpPr>
          <p:nvPr>
            <p:ph type="sldNum" sz="quarter" idx="10"/>
          </p:nvPr>
        </p:nvSpPr>
        <p:spPr/>
        <p:txBody>
          <a:bodyPr/>
          <a:lstStyle/>
          <a:p>
            <a:fld id="{DF9B8ACC-BE86-4126-B872-E0A30F8B7EC1}" type="slidenum">
              <a:rPr lang="en-US" smtClean="0"/>
              <a:t>5</a:t>
            </a:fld>
            <a:endParaRPr lang="en-US"/>
          </a:p>
        </p:txBody>
      </p:sp>
    </p:spTree>
    <p:extLst>
      <p:ext uri="{BB962C8B-B14F-4D97-AF65-F5344CB8AC3E}">
        <p14:creationId xmlns:p14="http://schemas.microsoft.com/office/powerpoint/2010/main" val="1002490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Image shows an advertisement of the testing the First Reaping Machine</a:t>
            </a:r>
            <a:r>
              <a:rPr lang="en-US" sz="1200" b="0" i="0" kern="1200" baseline="0" dirty="0">
                <a:solidFill>
                  <a:schemeClr val="tx1"/>
                </a:solidFill>
                <a:effectLst/>
                <a:latin typeface="+mn-lt"/>
                <a:ea typeface="+mn-ea"/>
                <a:cs typeface="+mn-cs"/>
              </a:rPr>
              <a:t> (1883)</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9B8ACC-BE86-4126-B872-E0A30F8B7EC1}" type="slidenum">
              <a:rPr lang="en-US" smtClean="0"/>
              <a:t>6</a:t>
            </a:fld>
            <a:endParaRPr lang="en-US"/>
          </a:p>
        </p:txBody>
      </p:sp>
    </p:spTree>
    <p:extLst>
      <p:ext uri="{BB962C8B-B14F-4D97-AF65-F5344CB8AC3E}">
        <p14:creationId xmlns:p14="http://schemas.microsoft.com/office/powerpoint/2010/main" val="215104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McCormick "Back from the War" Advertising Poster</a:t>
            </a:r>
            <a:r>
              <a:rPr lang="en-US" sz="1200" b="0" i="0" kern="1200" baseline="0" dirty="0">
                <a:solidFill>
                  <a:schemeClr val="tx1"/>
                </a:solidFill>
                <a:effectLst/>
                <a:latin typeface="+mn-lt"/>
                <a:ea typeface="+mn-ea"/>
                <a:cs typeface="+mn-cs"/>
              </a:rPr>
              <a:t> (1899)</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9B8ACC-BE86-4126-B872-E0A30F8B7EC1}" type="slidenum">
              <a:rPr lang="en-US" smtClean="0"/>
              <a:t>9</a:t>
            </a:fld>
            <a:endParaRPr lang="en-US"/>
          </a:p>
        </p:txBody>
      </p:sp>
    </p:spTree>
    <p:extLst>
      <p:ext uri="{BB962C8B-B14F-4D97-AF65-F5344CB8AC3E}">
        <p14:creationId xmlns:p14="http://schemas.microsoft.com/office/powerpoint/2010/main" val="2694339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shows </a:t>
            </a:r>
            <a:r>
              <a:rPr lang="en-US" sz="1200" b="0" i="0" kern="1200" dirty="0">
                <a:solidFill>
                  <a:schemeClr val="tx1"/>
                </a:solidFill>
                <a:effectLst/>
                <a:latin typeface="+mn-lt"/>
                <a:ea typeface="+mn-ea"/>
                <a:cs typeface="+mn-cs"/>
              </a:rPr>
              <a:t>the 36-year old William Jennings Bryan in 1896 as candidate after the fusion of the Democrats and the People's Party.</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DF9B8ACC-BE86-4126-B872-E0A30F8B7EC1}" type="slidenum">
              <a:rPr lang="en-US" smtClean="0"/>
              <a:t>10</a:t>
            </a:fld>
            <a:endParaRPr lang="en-US"/>
          </a:p>
        </p:txBody>
      </p:sp>
    </p:spTree>
    <p:extLst>
      <p:ext uri="{BB962C8B-B14F-4D97-AF65-F5344CB8AC3E}">
        <p14:creationId xmlns:p14="http://schemas.microsoft.com/office/powerpoint/2010/main" val="125632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Presidential election cartoon from 1896 showing William McKinley feasting on the “sound money vote”. </a:t>
            </a:r>
          </a:p>
        </p:txBody>
      </p:sp>
      <p:sp>
        <p:nvSpPr>
          <p:cNvPr id="4" name="Slide Number Placeholder 3"/>
          <p:cNvSpPr>
            <a:spLocks noGrp="1"/>
          </p:cNvSpPr>
          <p:nvPr>
            <p:ph type="sldNum" sz="quarter" idx="10"/>
          </p:nvPr>
        </p:nvSpPr>
        <p:spPr/>
        <p:txBody>
          <a:bodyPr/>
          <a:lstStyle/>
          <a:p>
            <a:fld id="{DF9B8ACC-BE86-4126-B872-E0A30F8B7EC1}" type="slidenum">
              <a:rPr lang="en-US" smtClean="0"/>
              <a:t>12</a:t>
            </a:fld>
            <a:endParaRPr lang="en-US"/>
          </a:p>
        </p:txBody>
      </p:sp>
    </p:spTree>
    <p:extLst>
      <p:ext uri="{BB962C8B-B14F-4D97-AF65-F5344CB8AC3E}">
        <p14:creationId xmlns:p14="http://schemas.microsoft.com/office/powerpoint/2010/main" val="1400019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Campaign posters from the 1896 election</a:t>
            </a:r>
          </a:p>
        </p:txBody>
      </p:sp>
      <p:sp>
        <p:nvSpPr>
          <p:cNvPr id="4" name="Slide Number Placeholder 3"/>
          <p:cNvSpPr>
            <a:spLocks noGrp="1"/>
          </p:cNvSpPr>
          <p:nvPr>
            <p:ph type="sldNum" sz="quarter" idx="10"/>
          </p:nvPr>
        </p:nvSpPr>
        <p:spPr/>
        <p:txBody>
          <a:bodyPr/>
          <a:lstStyle/>
          <a:p>
            <a:fld id="{DF9B8ACC-BE86-4126-B872-E0A30F8B7EC1}" type="slidenum">
              <a:rPr lang="en-US" smtClean="0"/>
              <a:t>13</a:t>
            </a:fld>
            <a:endParaRPr lang="en-US"/>
          </a:p>
        </p:txBody>
      </p:sp>
    </p:spTree>
    <p:extLst>
      <p:ext uri="{BB962C8B-B14F-4D97-AF65-F5344CB8AC3E}">
        <p14:creationId xmlns:p14="http://schemas.microsoft.com/office/powerpoint/2010/main" val="2619482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Cartoon showing William</a:t>
            </a:r>
            <a:r>
              <a:rPr lang="en-US" baseline="0" dirty="0"/>
              <a:t> Jennings Bryan and the Populist Party snake swallowing the Democratic Party. Cartoon from 1896. </a:t>
            </a:r>
            <a:endParaRPr lang="en-US" dirty="0"/>
          </a:p>
        </p:txBody>
      </p:sp>
      <p:sp>
        <p:nvSpPr>
          <p:cNvPr id="4" name="Slide Number Placeholder 3"/>
          <p:cNvSpPr>
            <a:spLocks noGrp="1"/>
          </p:cNvSpPr>
          <p:nvPr>
            <p:ph type="sldNum" sz="quarter" idx="10"/>
          </p:nvPr>
        </p:nvSpPr>
        <p:spPr/>
        <p:txBody>
          <a:bodyPr/>
          <a:lstStyle/>
          <a:p>
            <a:fld id="{DF9B8ACC-BE86-4126-B872-E0A30F8B7EC1}" type="slidenum">
              <a:rPr lang="en-US" smtClean="0"/>
              <a:t>15</a:t>
            </a:fld>
            <a:endParaRPr lang="en-US"/>
          </a:p>
        </p:txBody>
      </p:sp>
    </p:spTree>
    <p:extLst>
      <p:ext uri="{BB962C8B-B14F-4D97-AF65-F5344CB8AC3E}">
        <p14:creationId xmlns:p14="http://schemas.microsoft.com/office/powerpoint/2010/main" val="3574362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781" name="Group 61"/>
          <p:cNvGrpSpPr>
            <a:grpSpLocks/>
          </p:cNvGrpSpPr>
          <p:nvPr/>
        </p:nvGrpSpPr>
        <p:grpSpPr bwMode="auto">
          <a:xfrm>
            <a:off x="0" y="-12700"/>
            <a:ext cx="9156700" cy="6870700"/>
            <a:chOff x="0" y="-8"/>
            <a:chExt cx="5768" cy="4328"/>
          </a:xfrm>
        </p:grpSpPr>
        <p:sp>
          <p:nvSpPr>
            <p:cNvPr id="30779" name="Rectangle 59"/>
            <p:cNvSpPr>
              <a:spLocks noChangeArrowheads="1"/>
            </p:cNvSpPr>
            <p:nvPr/>
          </p:nvSpPr>
          <p:spPr bwMode="auto">
            <a:xfrm>
              <a:off x="0" y="0"/>
              <a:ext cx="5760" cy="1344"/>
            </a:xfrm>
            <a:prstGeom prst="rect">
              <a:avLst/>
            </a:prstGeom>
            <a:solidFill>
              <a:schemeClr val="bg1"/>
            </a:solidFill>
            <a:ln w="9525">
              <a:noFill/>
              <a:miter lim="800000"/>
              <a:headEnd/>
              <a:tailEnd/>
            </a:ln>
            <a:effectLst/>
          </p:spPr>
          <p:txBody>
            <a:bodyPr wrap="none" anchor="ctr"/>
            <a:lstStyle/>
            <a:p>
              <a:endParaRPr lang="en-US"/>
            </a:p>
          </p:txBody>
        </p:sp>
        <p:sp>
          <p:nvSpPr>
            <p:cNvPr id="30771" name="Rectangle 51"/>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endParaRPr lang="en-US"/>
            </a:p>
          </p:txBody>
        </p:sp>
        <p:sp>
          <p:nvSpPr>
            <p:cNvPr id="30724" name="Freeform 4"/>
            <p:cNvSpPr>
              <a:spLocks/>
            </p:cNvSpPr>
            <p:nvPr/>
          </p:nvSpPr>
          <p:spPr bwMode="hidden">
            <a:xfrm>
              <a:off x="0" y="-8"/>
              <a:ext cx="3640" cy="1434"/>
            </a:xfrm>
            <a:custGeom>
              <a:avLst/>
              <a:gdLst/>
              <a:ahLst/>
              <a:cxnLst>
                <a:cxn ang="0">
                  <a:pos x="0" y="1152"/>
                </a:cxn>
                <a:cxn ang="0">
                  <a:pos x="672" y="1392"/>
                </a:cxn>
                <a:cxn ang="0">
                  <a:pos x="912" y="1152"/>
                </a:cxn>
                <a:cxn ang="0">
                  <a:pos x="864" y="816"/>
                </a:cxn>
                <a:cxn ang="0">
                  <a:pos x="1170" y="588"/>
                </a:cxn>
                <a:cxn ang="0">
                  <a:pos x="1692" y="546"/>
                </a:cxn>
                <a:cxn ang="0">
                  <a:pos x="2112" y="576"/>
                </a:cxn>
                <a:cxn ang="0">
                  <a:pos x="2208" y="384"/>
                </a:cxn>
                <a:cxn ang="0">
                  <a:pos x="2184" y="138"/>
                </a:cxn>
                <a:cxn ang="0">
                  <a:pos x="2640" y="144"/>
                </a:cxn>
                <a:cxn ang="0">
                  <a:pos x="3024" y="432"/>
                </a:cxn>
                <a:cxn ang="0">
                  <a:pos x="3552" y="192"/>
                </a:cxn>
                <a:cxn ang="0">
                  <a:pos x="3552" y="0"/>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30725" name="Freeform 5"/>
            <p:cNvSpPr>
              <a:spLocks/>
            </p:cNvSpPr>
            <p:nvPr/>
          </p:nvSpPr>
          <p:spPr bwMode="hidden">
            <a:xfrm>
              <a:off x="0" y="-8"/>
              <a:ext cx="1996" cy="1240"/>
            </a:xfrm>
            <a:custGeom>
              <a:avLst/>
              <a:gdLst/>
              <a:ahLst/>
              <a:cxnLst>
                <a:cxn ang="0">
                  <a:pos x="0" y="960"/>
                </a:cxn>
                <a:cxn ang="0">
                  <a:pos x="336" y="1200"/>
                </a:cxn>
                <a:cxn ang="0">
                  <a:pos x="576" y="1200"/>
                </a:cxn>
                <a:cxn ang="0">
                  <a:pos x="696" y="972"/>
                </a:cxn>
                <a:cxn ang="0">
                  <a:pos x="636" y="462"/>
                </a:cxn>
                <a:cxn ang="0">
                  <a:pos x="816" y="276"/>
                </a:cxn>
                <a:cxn ang="0">
                  <a:pos x="1392" y="432"/>
                </a:cxn>
                <a:cxn ang="0">
                  <a:pos x="1740" y="390"/>
                </a:cxn>
                <a:cxn ang="0">
                  <a:pos x="1974" y="348"/>
                </a:cxn>
                <a:cxn ang="0">
                  <a:pos x="1872" y="0"/>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30726" name="Freeform 6"/>
            <p:cNvSpPr>
              <a:spLocks/>
            </p:cNvSpPr>
            <p:nvPr/>
          </p:nvSpPr>
          <p:spPr bwMode="hidden">
            <a:xfrm>
              <a:off x="0" y="-8"/>
              <a:ext cx="1584" cy="1008"/>
            </a:xfrm>
            <a:custGeom>
              <a:avLst/>
              <a:gdLst/>
              <a:ahLst/>
              <a:cxnLst>
                <a:cxn ang="0">
                  <a:pos x="0" y="576"/>
                </a:cxn>
                <a:cxn ang="0">
                  <a:pos x="336" y="960"/>
                </a:cxn>
                <a:cxn ang="0">
                  <a:pos x="480" y="864"/>
                </a:cxn>
                <a:cxn ang="0">
                  <a:pos x="318" y="414"/>
                </a:cxn>
                <a:cxn ang="0">
                  <a:pos x="780" y="36"/>
                </a:cxn>
                <a:cxn ang="0">
                  <a:pos x="1440" y="192"/>
                </a:cxn>
                <a:cxn ang="0">
                  <a:pos x="1584" y="0"/>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p:spPr>
          <p:txBody>
            <a:bodyPr wrap="none" anchor="ctr"/>
            <a:lstStyle/>
            <a:p>
              <a:endParaRPr lang="en-US"/>
            </a:p>
          </p:txBody>
        </p:sp>
        <p:sp>
          <p:nvSpPr>
            <p:cNvPr id="30727" name="Freeform 7"/>
            <p:cNvSpPr>
              <a:spLocks/>
            </p:cNvSpPr>
            <p:nvPr/>
          </p:nvSpPr>
          <p:spPr bwMode="hidden">
            <a:xfrm>
              <a:off x="856" y="144"/>
              <a:ext cx="3752" cy="1816"/>
            </a:xfrm>
            <a:custGeom>
              <a:avLst/>
              <a:gdLst/>
              <a:ahLst/>
              <a:cxnLst>
                <a:cxn ang="0">
                  <a:pos x="248" y="1000"/>
                </a:cxn>
                <a:cxn ang="0">
                  <a:pos x="200" y="760"/>
                </a:cxn>
                <a:cxn ang="0">
                  <a:pos x="248" y="664"/>
                </a:cxn>
                <a:cxn ang="0">
                  <a:pos x="584" y="616"/>
                </a:cxn>
                <a:cxn ang="0">
                  <a:pos x="1304" y="664"/>
                </a:cxn>
                <a:cxn ang="0">
                  <a:pos x="1640" y="424"/>
                </a:cxn>
                <a:cxn ang="0">
                  <a:pos x="1976" y="472"/>
                </a:cxn>
                <a:cxn ang="0">
                  <a:pos x="2600" y="424"/>
                </a:cxn>
                <a:cxn ang="0">
                  <a:pos x="3128" y="88"/>
                </a:cxn>
                <a:cxn ang="0">
                  <a:pos x="3560" y="40"/>
                </a:cxn>
                <a:cxn ang="0">
                  <a:pos x="3656" y="328"/>
                </a:cxn>
                <a:cxn ang="0">
                  <a:pos x="2984" y="760"/>
                </a:cxn>
                <a:cxn ang="0">
                  <a:pos x="2456" y="952"/>
                </a:cxn>
                <a:cxn ang="0">
                  <a:pos x="1976" y="1432"/>
                </a:cxn>
                <a:cxn ang="0">
                  <a:pos x="1400" y="1768"/>
                </a:cxn>
                <a:cxn ang="0">
                  <a:pos x="968" y="1720"/>
                </a:cxn>
                <a:cxn ang="0">
                  <a:pos x="296" y="1768"/>
                </a:cxn>
                <a:cxn ang="0">
                  <a:pos x="8" y="1432"/>
                </a:cxn>
                <a:cxn ang="0">
                  <a:pos x="248" y="1000"/>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30728" name="Freeform 8"/>
            <p:cNvSpPr>
              <a:spLocks/>
            </p:cNvSpPr>
            <p:nvPr/>
          </p:nvSpPr>
          <p:spPr bwMode="hidden">
            <a:xfrm>
              <a:off x="972" y="688"/>
              <a:ext cx="2580" cy="1140"/>
            </a:xfrm>
            <a:custGeom>
              <a:avLst/>
              <a:gdLst/>
              <a:ahLst/>
              <a:cxnLst>
                <a:cxn ang="0">
                  <a:pos x="36" y="792"/>
                </a:cxn>
                <a:cxn ang="0">
                  <a:pos x="228" y="456"/>
                </a:cxn>
                <a:cxn ang="0">
                  <a:pos x="324" y="264"/>
                </a:cxn>
                <a:cxn ang="0">
                  <a:pos x="612" y="216"/>
                </a:cxn>
                <a:cxn ang="0">
                  <a:pos x="1092" y="312"/>
                </a:cxn>
                <a:cxn ang="0">
                  <a:pos x="1536" y="60"/>
                </a:cxn>
                <a:cxn ang="0">
                  <a:pos x="2388" y="120"/>
                </a:cxn>
                <a:cxn ang="0">
                  <a:pos x="2328" y="288"/>
                </a:cxn>
                <a:cxn ang="0">
                  <a:pos x="2028" y="612"/>
                </a:cxn>
                <a:cxn ang="0">
                  <a:pos x="1428" y="1032"/>
                </a:cxn>
                <a:cxn ang="0">
                  <a:pos x="1140" y="1080"/>
                </a:cxn>
                <a:cxn ang="0">
                  <a:pos x="324" y="1032"/>
                </a:cxn>
                <a:cxn ang="0">
                  <a:pos x="36" y="792"/>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30729" name="Freeform 9"/>
            <p:cNvSpPr>
              <a:spLocks/>
            </p:cNvSpPr>
            <p:nvPr/>
          </p:nvSpPr>
          <p:spPr bwMode="hidden">
            <a:xfrm>
              <a:off x="1170" y="910"/>
              <a:ext cx="1758" cy="696"/>
            </a:xfrm>
            <a:custGeom>
              <a:avLst/>
              <a:gdLst/>
              <a:ahLst/>
              <a:cxnLst>
                <a:cxn ang="0">
                  <a:pos x="60" y="594"/>
                </a:cxn>
                <a:cxn ang="0">
                  <a:pos x="126" y="234"/>
                </a:cxn>
                <a:cxn ang="0">
                  <a:pos x="1182" y="234"/>
                </a:cxn>
                <a:cxn ang="0">
                  <a:pos x="1518" y="90"/>
                </a:cxn>
                <a:cxn ang="0">
                  <a:pos x="1710" y="138"/>
                </a:cxn>
                <a:cxn ang="0">
                  <a:pos x="1230" y="522"/>
                </a:cxn>
                <a:cxn ang="0">
                  <a:pos x="750" y="666"/>
                </a:cxn>
                <a:cxn ang="0">
                  <a:pos x="60" y="594"/>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30730" name="Freeform 10"/>
            <p:cNvSpPr>
              <a:spLocks/>
            </p:cNvSpPr>
            <p:nvPr/>
          </p:nvSpPr>
          <p:spPr bwMode="hidden">
            <a:xfrm rot="-299203">
              <a:off x="1296" y="1240"/>
              <a:ext cx="928" cy="192"/>
            </a:xfrm>
            <a:custGeom>
              <a:avLst/>
              <a:gdLst/>
              <a:ahLst/>
              <a:cxnLst>
                <a:cxn ang="0">
                  <a:pos x="104" y="96"/>
                </a:cxn>
                <a:cxn ang="0">
                  <a:pos x="152" y="0"/>
                </a:cxn>
                <a:cxn ang="0">
                  <a:pos x="728" y="96"/>
                </a:cxn>
                <a:cxn ang="0">
                  <a:pos x="920" y="96"/>
                </a:cxn>
                <a:cxn ang="0">
                  <a:pos x="776" y="192"/>
                </a:cxn>
                <a:cxn ang="0">
                  <a:pos x="104" y="96"/>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30731" name="Freeform 11"/>
            <p:cNvSpPr>
              <a:spLocks/>
            </p:cNvSpPr>
            <p:nvPr/>
          </p:nvSpPr>
          <p:spPr bwMode="hidden">
            <a:xfrm>
              <a:off x="0" y="1584"/>
              <a:ext cx="5754" cy="2280"/>
            </a:xfrm>
            <a:custGeom>
              <a:avLst/>
              <a:gdLst/>
              <a:ahLst/>
              <a:cxnLst>
                <a:cxn ang="0">
                  <a:pos x="0" y="40"/>
                </a:cxn>
                <a:cxn ang="0">
                  <a:pos x="336" y="40"/>
                </a:cxn>
                <a:cxn ang="0">
                  <a:pos x="720" y="280"/>
                </a:cxn>
                <a:cxn ang="0">
                  <a:pos x="912" y="712"/>
                </a:cxn>
                <a:cxn ang="0">
                  <a:pos x="864" y="1240"/>
                </a:cxn>
                <a:cxn ang="0">
                  <a:pos x="960" y="1768"/>
                </a:cxn>
                <a:cxn ang="0">
                  <a:pos x="1440" y="2152"/>
                </a:cxn>
                <a:cxn ang="0">
                  <a:pos x="2160" y="2248"/>
                </a:cxn>
                <a:cxn ang="0">
                  <a:pos x="2688" y="1960"/>
                </a:cxn>
                <a:cxn ang="0">
                  <a:pos x="2706" y="472"/>
                </a:cxn>
                <a:cxn ang="0">
                  <a:pos x="3456" y="424"/>
                </a:cxn>
                <a:cxn ang="0">
                  <a:pos x="4416" y="712"/>
                </a:cxn>
                <a:cxn ang="0">
                  <a:pos x="4416" y="1432"/>
                </a:cxn>
                <a:cxn ang="0">
                  <a:pos x="4728" y="1822"/>
                </a:cxn>
                <a:cxn ang="0">
                  <a:pos x="5322" y="2206"/>
                </a:cxn>
                <a:cxn ang="0">
                  <a:pos x="5754" y="1510"/>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30732" name="Freeform 12"/>
            <p:cNvSpPr>
              <a:spLocks/>
            </p:cNvSpPr>
            <p:nvPr/>
          </p:nvSpPr>
          <p:spPr bwMode="hidden">
            <a:xfrm>
              <a:off x="1056" y="2008"/>
              <a:ext cx="1496" cy="1464"/>
            </a:xfrm>
            <a:custGeom>
              <a:avLst/>
              <a:gdLst/>
              <a:ahLst/>
              <a:cxnLst>
                <a:cxn ang="0">
                  <a:pos x="408" y="16"/>
                </a:cxn>
                <a:cxn ang="0">
                  <a:pos x="72" y="304"/>
                </a:cxn>
                <a:cxn ang="0">
                  <a:pos x="72" y="976"/>
                </a:cxn>
                <a:cxn ang="0">
                  <a:pos x="504" y="1360"/>
                </a:cxn>
                <a:cxn ang="0">
                  <a:pos x="1128" y="1408"/>
                </a:cxn>
                <a:cxn ang="0">
                  <a:pos x="1464" y="1024"/>
                </a:cxn>
                <a:cxn ang="0">
                  <a:pos x="1320" y="208"/>
                </a:cxn>
                <a:cxn ang="0">
                  <a:pos x="408" y="16"/>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30733" name="Freeform 13"/>
            <p:cNvSpPr>
              <a:spLocks/>
            </p:cNvSpPr>
            <p:nvPr/>
          </p:nvSpPr>
          <p:spPr bwMode="hidden">
            <a:xfrm rot="1159149">
              <a:off x="1296" y="2152"/>
              <a:ext cx="1126" cy="730"/>
            </a:xfrm>
            <a:custGeom>
              <a:avLst/>
              <a:gdLst/>
              <a:ahLst/>
              <a:cxnLst>
                <a:cxn ang="0">
                  <a:pos x="940" y="196"/>
                </a:cxn>
                <a:cxn ang="0">
                  <a:pos x="576" y="20"/>
                </a:cxn>
                <a:cxn ang="0">
                  <a:pos x="192" y="76"/>
                </a:cxn>
                <a:cxn ang="0">
                  <a:pos x="24" y="372"/>
                </a:cxn>
                <a:cxn ang="0">
                  <a:pos x="520" y="670"/>
                </a:cxn>
                <a:cxn ang="0">
                  <a:pos x="1048" y="568"/>
                </a:cxn>
                <a:cxn ang="0">
                  <a:pos x="940" y="196"/>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30734" name="Freeform 14"/>
            <p:cNvSpPr>
              <a:spLocks/>
            </p:cNvSpPr>
            <p:nvPr/>
          </p:nvSpPr>
          <p:spPr bwMode="hidden">
            <a:xfrm>
              <a:off x="3112" y="-8"/>
              <a:ext cx="2648" cy="3394"/>
            </a:xfrm>
            <a:custGeom>
              <a:avLst/>
              <a:gdLst/>
              <a:ahLst/>
              <a:cxnLst>
                <a:cxn ang="0">
                  <a:pos x="1496" y="0"/>
                </a:cxn>
                <a:cxn ang="0">
                  <a:pos x="1640" y="384"/>
                </a:cxn>
                <a:cxn ang="0">
                  <a:pos x="1400" y="864"/>
                </a:cxn>
                <a:cxn ang="0">
                  <a:pos x="536" y="1200"/>
                </a:cxn>
                <a:cxn ang="0">
                  <a:pos x="56" y="1584"/>
                </a:cxn>
                <a:cxn ang="0">
                  <a:pos x="200" y="1872"/>
                </a:cxn>
                <a:cxn ang="0">
                  <a:pos x="1064" y="2016"/>
                </a:cxn>
                <a:cxn ang="0">
                  <a:pos x="1592" y="2304"/>
                </a:cxn>
                <a:cxn ang="0">
                  <a:pos x="1562" y="2940"/>
                </a:cxn>
                <a:cxn ang="0">
                  <a:pos x="2120" y="3384"/>
                </a:cxn>
                <a:cxn ang="0">
                  <a:pos x="2648" y="2880"/>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30735" name="Freeform 15"/>
            <p:cNvSpPr>
              <a:spLocks/>
            </p:cNvSpPr>
            <p:nvPr/>
          </p:nvSpPr>
          <p:spPr bwMode="hidden">
            <a:xfrm>
              <a:off x="3504" y="-8"/>
              <a:ext cx="2256" cy="3160"/>
            </a:xfrm>
            <a:custGeom>
              <a:avLst/>
              <a:gdLst/>
              <a:ahLst/>
              <a:cxnLst>
                <a:cxn ang="0">
                  <a:pos x="1488" y="0"/>
                </a:cxn>
                <a:cxn ang="0">
                  <a:pos x="1488" y="528"/>
                </a:cxn>
                <a:cxn ang="0">
                  <a:pos x="1104" y="1008"/>
                </a:cxn>
                <a:cxn ang="0">
                  <a:pos x="144" y="1488"/>
                </a:cxn>
                <a:cxn ang="0">
                  <a:pos x="240" y="1776"/>
                </a:cxn>
                <a:cxn ang="0">
                  <a:pos x="1056" y="1872"/>
                </a:cxn>
                <a:cxn ang="0">
                  <a:pos x="1536" y="2064"/>
                </a:cxn>
                <a:cxn ang="0">
                  <a:pos x="1536" y="2448"/>
                </a:cxn>
                <a:cxn ang="0">
                  <a:pos x="1344" y="2784"/>
                </a:cxn>
                <a:cxn ang="0">
                  <a:pos x="1632" y="3120"/>
                </a:cxn>
                <a:cxn ang="0">
                  <a:pos x="1968" y="3024"/>
                </a:cxn>
                <a:cxn ang="0">
                  <a:pos x="2208" y="2496"/>
                </a:cxn>
                <a:cxn ang="0">
                  <a:pos x="2112" y="1968"/>
                </a:cxn>
                <a:cxn ang="0">
                  <a:pos x="1776" y="1584"/>
                </a:cxn>
                <a:cxn ang="0">
                  <a:pos x="1824" y="1152"/>
                </a:cxn>
                <a:cxn ang="0">
                  <a:pos x="2256" y="672"/>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30736" name="Freeform 16"/>
            <p:cNvSpPr>
              <a:spLocks/>
            </p:cNvSpPr>
            <p:nvPr/>
          </p:nvSpPr>
          <p:spPr bwMode="hidden">
            <a:xfrm>
              <a:off x="4008" y="1080"/>
              <a:ext cx="1048" cy="696"/>
            </a:xfrm>
            <a:custGeom>
              <a:avLst/>
              <a:gdLst/>
              <a:ahLst/>
              <a:cxnLst>
                <a:cxn ang="0">
                  <a:pos x="984" y="256"/>
                </a:cxn>
                <a:cxn ang="0">
                  <a:pos x="840" y="16"/>
                </a:cxn>
                <a:cxn ang="0">
                  <a:pos x="552" y="160"/>
                </a:cxn>
                <a:cxn ang="0">
                  <a:pos x="320" y="304"/>
                </a:cxn>
                <a:cxn ang="0">
                  <a:pos x="600" y="592"/>
                </a:cxn>
                <a:cxn ang="0">
                  <a:pos x="984" y="640"/>
                </a:cxn>
                <a:cxn ang="0">
                  <a:pos x="984" y="256"/>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30737" name="Freeform 17"/>
            <p:cNvSpPr>
              <a:spLocks/>
            </p:cNvSpPr>
            <p:nvPr/>
          </p:nvSpPr>
          <p:spPr bwMode="hidden">
            <a:xfrm>
              <a:off x="5117" y="-8"/>
              <a:ext cx="547" cy="696"/>
            </a:xfrm>
            <a:custGeom>
              <a:avLst/>
              <a:gdLst/>
              <a:ahLst/>
              <a:cxnLst>
                <a:cxn ang="0">
                  <a:pos x="19" y="0"/>
                </a:cxn>
                <a:cxn ang="0">
                  <a:pos x="19" y="528"/>
                </a:cxn>
                <a:cxn ang="0">
                  <a:pos x="131" y="680"/>
                </a:cxn>
                <a:cxn ang="0">
                  <a:pos x="355" y="624"/>
                </a:cxn>
                <a:cxn ang="0">
                  <a:pos x="499" y="384"/>
                </a:cxn>
                <a:cxn ang="0">
                  <a:pos x="547" y="0"/>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30738" name="Freeform 18"/>
            <p:cNvSpPr>
              <a:spLocks/>
            </p:cNvSpPr>
            <p:nvPr/>
          </p:nvSpPr>
          <p:spPr bwMode="hidden">
            <a:xfrm>
              <a:off x="0" y="2024"/>
              <a:ext cx="1984" cy="2296"/>
            </a:xfrm>
            <a:custGeom>
              <a:avLst/>
              <a:gdLst/>
              <a:ahLst/>
              <a:cxnLst>
                <a:cxn ang="0">
                  <a:pos x="0" y="32"/>
                </a:cxn>
                <a:cxn ang="0">
                  <a:pos x="336" y="32"/>
                </a:cxn>
                <a:cxn ang="0">
                  <a:pos x="592" y="224"/>
                </a:cxn>
                <a:cxn ang="0">
                  <a:pos x="696" y="664"/>
                </a:cxn>
                <a:cxn ang="0">
                  <a:pos x="664" y="1224"/>
                </a:cxn>
                <a:cxn ang="0">
                  <a:pos x="816" y="1784"/>
                </a:cxn>
                <a:cxn ang="0">
                  <a:pos x="1128" y="2128"/>
                </a:cxn>
                <a:cxn ang="0">
                  <a:pos x="1984" y="2296"/>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30739" name="Freeform 19"/>
            <p:cNvSpPr>
              <a:spLocks/>
            </p:cNvSpPr>
            <p:nvPr/>
          </p:nvSpPr>
          <p:spPr bwMode="hidden">
            <a:xfrm>
              <a:off x="0" y="2400"/>
              <a:ext cx="816" cy="1912"/>
            </a:xfrm>
            <a:custGeom>
              <a:avLst/>
              <a:gdLst/>
              <a:ahLst/>
              <a:cxnLst>
                <a:cxn ang="0">
                  <a:pos x="0" y="280"/>
                </a:cxn>
                <a:cxn ang="0">
                  <a:pos x="384" y="280"/>
                </a:cxn>
                <a:cxn ang="0">
                  <a:pos x="368" y="896"/>
                </a:cxn>
                <a:cxn ang="0">
                  <a:pos x="528" y="1528"/>
                </a:cxn>
                <a:cxn ang="0">
                  <a:pos x="816" y="1912"/>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30740" name="Freeform 20"/>
            <p:cNvSpPr>
              <a:spLocks/>
            </p:cNvSpPr>
            <p:nvPr/>
          </p:nvSpPr>
          <p:spPr bwMode="hidden">
            <a:xfrm>
              <a:off x="2688" y="3228"/>
              <a:ext cx="3080" cy="1084"/>
            </a:xfrm>
            <a:custGeom>
              <a:avLst/>
              <a:gdLst/>
              <a:ahLst/>
              <a:cxnLst>
                <a:cxn ang="0">
                  <a:pos x="0" y="1084"/>
                </a:cxn>
                <a:cxn ang="0">
                  <a:pos x="424" y="932"/>
                </a:cxn>
                <a:cxn ang="0">
                  <a:pos x="640" y="292"/>
                </a:cxn>
                <a:cxn ang="0">
                  <a:pos x="1032" y="20"/>
                </a:cxn>
                <a:cxn ang="0">
                  <a:pos x="1536" y="172"/>
                </a:cxn>
                <a:cxn ang="0">
                  <a:pos x="2064" y="604"/>
                </a:cxn>
                <a:cxn ang="0">
                  <a:pos x="2400" y="940"/>
                </a:cxn>
                <a:cxn ang="0">
                  <a:pos x="3080" y="1084"/>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pic>
          <p:nvPicPr>
            <p:cNvPr id="30770" name="Picture 50" descr="C:\My Documents\bits\Topbanx.GIF"/>
            <p:cNvPicPr>
              <a:picLocks noChangeAspect="1" noChangeArrowheads="1"/>
            </p:cNvPicPr>
            <p:nvPr/>
          </p:nvPicPr>
          <p:blipFill>
            <a:blip r:embed="rId2" cstate="print">
              <a:clrChange>
                <a:clrFrom>
                  <a:srgbClr val="33CC99"/>
                </a:clrFrom>
                <a:clrTo>
                  <a:srgbClr val="33CC99">
                    <a:alpha val="0"/>
                  </a:srgbClr>
                </a:clrTo>
              </a:clrChange>
            </a:blip>
            <a:srcRect l="31929" t="5319" b="4256"/>
            <a:stretch>
              <a:fillRect/>
            </a:stretch>
          </p:blipFill>
          <p:spPr bwMode="auto">
            <a:xfrm>
              <a:off x="0" y="0"/>
              <a:ext cx="325" cy="4320"/>
            </a:xfrm>
            <a:prstGeom prst="rect">
              <a:avLst/>
            </a:prstGeom>
            <a:noFill/>
          </p:spPr>
        </p:pic>
        <p:sp>
          <p:nvSpPr>
            <p:cNvPr id="30772" name="Rectangle 52"/>
            <p:cNvSpPr>
              <a:spLocks noChangeArrowheads="1"/>
            </p:cNvSpPr>
            <p:nvPr/>
          </p:nvSpPr>
          <p:spPr bwMode="ltGray">
            <a:xfrm>
              <a:off x="240" y="2112"/>
              <a:ext cx="2688" cy="96"/>
            </a:xfrm>
            <a:prstGeom prst="rect">
              <a:avLst/>
            </a:prstGeom>
            <a:solidFill>
              <a:schemeClr val="bg1"/>
            </a:solidFill>
            <a:ln w="9525">
              <a:noFill/>
              <a:miter lim="800000"/>
              <a:headEnd/>
              <a:tailEnd/>
            </a:ln>
            <a:effectLst/>
          </p:spPr>
          <p:txBody>
            <a:bodyPr wrap="none" anchor="ctr"/>
            <a:lstStyle/>
            <a:p>
              <a:endParaRPr lang="en-US"/>
            </a:p>
          </p:txBody>
        </p:sp>
      </p:grpSp>
      <p:sp>
        <p:nvSpPr>
          <p:cNvPr id="30776" name="Line 56"/>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ffectLst/>
        </p:spPr>
        <p:txBody>
          <a:bodyPr wrap="none" anchor="ctr"/>
          <a:lstStyle/>
          <a:p>
            <a:endParaRPr lang="en-US"/>
          </a:p>
        </p:txBody>
      </p:sp>
      <p:grpSp>
        <p:nvGrpSpPr>
          <p:cNvPr id="30782" name="Group 62"/>
          <p:cNvGrpSpPr>
            <a:grpSpLocks/>
          </p:cNvGrpSpPr>
          <p:nvPr/>
        </p:nvGrpSpPr>
        <p:grpSpPr bwMode="auto">
          <a:xfrm>
            <a:off x="762000" y="3352800"/>
            <a:ext cx="457200" cy="457200"/>
            <a:chOff x="480" y="2112"/>
            <a:chExt cx="288" cy="288"/>
          </a:xfrm>
        </p:grpSpPr>
        <p:sp>
          <p:nvSpPr>
            <p:cNvPr id="30777" name="Line 57"/>
            <p:cNvSpPr>
              <a:spLocks noChangeShapeType="1"/>
            </p:cNvSpPr>
            <p:nvPr/>
          </p:nvSpPr>
          <p:spPr bwMode="ltGray">
            <a:xfrm>
              <a:off x="528" y="2160"/>
              <a:ext cx="240" cy="240"/>
            </a:xfrm>
            <a:prstGeom prst="line">
              <a:avLst/>
            </a:prstGeom>
            <a:noFill/>
            <a:ln w="9525">
              <a:solidFill>
                <a:schemeClr val="tx1"/>
              </a:solidFill>
              <a:round/>
              <a:headEnd/>
              <a:tailEnd type="stealth" w="sm" len="lg"/>
            </a:ln>
            <a:effectLst/>
          </p:spPr>
          <p:txBody>
            <a:bodyPr wrap="none" anchor="ctr"/>
            <a:lstStyle/>
            <a:p>
              <a:endParaRPr lang="en-US"/>
            </a:p>
          </p:txBody>
        </p:sp>
        <p:sp>
          <p:nvSpPr>
            <p:cNvPr id="30778" name="Oval 58"/>
            <p:cNvSpPr>
              <a:spLocks noChangeArrowheads="1"/>
            </p:cNvSpPr>
            <p:nvPr/>
          </p:nvSpPr>
          <p:spPr bwMode="ltGray">
            <a:xfrm>
              <a:off x="480" y="2112"/>
              <a:ext cx="117" cy="117"/>
            </a:xfrm>
            <a:prstGeom prst="ellipse">
              <a:avLst/>
            </a:prstGeom>
            <a:noFill/>
            <a:ln w="9525">
              <a:solidFill>
                <a:schemeClr val="tx1"/>
              </a:solidFill>
              <a:round/>
              <a:headEnd/>
              <a:tailEnd/>
            </a:ln>
            <a:effectLst/>
          </p:spPr>
          <p:txBody>
            <a:bodyPr wrap="none" anchor="ctr"/>
            <a:lstStyle/>
            <a:p>
              <a:endParaRPr lang="en-US"/>
            </a:p>
          </p:txBody>
        </p:sp>
      </p:grpSp>
      <p:sp>
        <p:nvSpPr>
          <p:cNvPr id="30783" name="Rectangle 63"/>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30784" name="Rectangle 64"/>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0785" name="Rectangle 65"/>
          <p:cNvSpPr>
            <a:spLocks noGrp="1" noChangeArrowheads="1"/>
          </p:cNvSpPr>
          <p:nvPr>
            <p:ph type="dt" sz="quarter" idx="2"/>
          </p:nvPr>
        </p:nvSpPr>
        <p:spPr>
          <a:xfrm>
            <a:off x="685800" y="6342063"/>
            <a:ext cx="1905000" cy="457200"/>
          </a:xfrm>
        </p:spPr>
        <p:txBody>
          <a:bodyPr/>
          <a:lstStyle>
            <a:lvl1pPr>
              <a:defRPr/>
            </a:lvl1pPr>
          </a:lstStyle>
          <a:p>
            <a:endParaRPr lang="en-US"/>
          </a:p>
        </p:txBody>
      </p:sp>
      <p:sp>
        <p:nvSpPr>
          <p:cNvPr id="30786" name="Rectangle 66"/>
          <p:cNvSpPr>
            <a:spLocks noGrp="1" noChangeArrowheads="1"/>
          </p:cNvSpPr>
          <p:nvPr>
            <p:ph type="ftr" sz="quarter" idx="3"/>
          </p:nvPr>
        </p:nvSpPr>
        <p:spPr>
          <a:xfrm>
            <a:off x="3124200" y="6342063"/>
            <a:ext cx="2895600" cy="457200"/>
          </a:xfrm>
        </p:spPr>
        <p:txBody>
          <a:bodyPr/>
          <a:lstStyle>
            <a:lvl1pPr>
              <a:defRPr/>
            </a:lvl1pPr>
          </a:lstStyle>
          <a:p>
            <a:endParaRPr lang="en-US"/>
          </a:p>
        </p:txBody>
      </p:sp>
      <p:sp>
        <p:nvSpPr>
          <p:cNvPr id="30787" name="Rectangle 67"/>
          <p:cNvSpPr>
            <a:spLocks noGrp="1" noChangeArrowheads="1"/>
          </p:cNvSpPr>
          <p:nvPr>
            <p:ph type="sldNum" sz="quarter" idx="4"/>
          </p:nvPr>
        </p:nvSpPr>
        <p:spPr>
          <a:xfrm>
            <a:off x="7086600" y="6342063"/>
            <a:ext cx="1905000" cy="457200"/>
          </a:xfrm>
        </p:spPr>
        <p:txBody>
          <a:bodyPr/>
          <a:lstStyle>
            <a:lvl1pPr>
              <a:defRPr/>
            </a:lvl1pPr>
          </a:lstStyle>
          <a:p>
            <a:fld id="{0F5143E2-6382-41EA-B019-0262CD50F745}" type="slidenum">
              <a:rPr lang="en-US"/>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76"/>
                                        </p:tgtEl>
                                        <p:attrNameLst>
                                          <p:attrName>style.visibility</p:attrName>
                                        </p:attrNameLst>
                                      </p:cBhvr>
                                      <p:to>
                                        <p:strVal val="visible"/>
                                      </p:to>
                                    </p:set>
                                    <p:animEffect transition="in" filter="wipe(left)">
                                      <p:cBhvr>
                                        <p:cTn id="7" dur="500"/>
                                        <p:tgtEl>
                                          <p:spTgt spid="30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FB38CC-3F97-4201-AD67-95561DB9589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9EA7AB-C004-47D6-BC43-743A4AEE225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65163" y="636746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03563" y="636746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32563" y="6367463"/>
            <a:ext cx="1905000" cy="457200"/>
          </a:xfrm>
        </p:spPr>
        <p:txBody>
          <a:bodyPr/>
          <a:lstStyle>
            <a:lvl1pPr>
              <a:defRPr/>
            </a:lvl1pPr>
          </a:lstStyle>
          <a:p>
            <a:fld id="{4DDF069B-45F2-43DD-9E9F-C3BCFDE6513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C2C4BB-ADB5-46EF-9310-44E41950670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FC73F9-20B5-4CC5-A463-2E570418D69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660519-B286-4D65-B84D-F758DC04EB3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A6B5FCF-AFA7-41AC-A77D-3F506CC1065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D5D829B-90CB-4AEC-B6FD-F74FFB6444C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7B5F011-2CC1-480A-AAFA-7CBA8C4B661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5804B9-F15E-4A83-8800-0D5316189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F3BE489-03F0-4C14-BC8C-D41FC2D7104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23608" name="Group 56"/>
          <p:cNvGrpSpPr>
            <a:grpSpLocks/>
          </p:cNvGrpSpPr>
          <p:nvPr/>
        </p:nvGrpSpPr>
        <p:grpSpPr bwMode="auto">
          <a:xfrm>
            <a:off x="0" y="-12700"/>
            <a:ext cx="9156700" cy="6870700"/>
            <a:chOff x="0" y="-8"/>
            <a:chExt cx="5768" cy="4328"/>
          </a:xfrm>
        </p:grpSpPr>
        <p:sp>
          <p:nvSpPr>
            <p:cNvPr id="23606" name="Rectangle 54"/>
            <p:cNvSpPr>
              <a:spLocks noChangeArrowheads="1"/>
            </p:cNvSpPr>
            <p:nvPr/>
          </p:nvSpPr>
          <p:spPr bwMode="auto">
            <a:xfrm>
              <a:off x="0" y="624"/>
              <a:ext cx="5760" cy="3696"/>
            </a:xfrm>
            <a:prstGeom prst="rect">
              <a:avLst/>
            </a:prstGeom>
            <a:solidFill>
              <a:schemeClr val="bg1"/>
            </a:solidFill>
            <a:ln w="9525">
              <a:noFill/>
              <a:miter lim="800000"/>
              <a:headEnd/>
              <a:tailEnd/>
            </a:ln>
            <a:effectLst/>
          </p:spPr>
          <p:txBody>
            <a:bodyPr wrap="none" anchor="ctr"/>
            <a:lstStyle/>
            <a:p>
              <a:endParaRPr lang="en-US"/>
            </a:p>
          </p:txBody>
        </p:sp>
        <p:sp>
          <p:nvSpPr>
            <p:cNvPr id="23602" name="Rectangle 50"/>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endParaRPr lang="en-US"/>
            </a:p>
          </p:txBody>
        </p:sp>
        <p:sp>
          <p:nvSpPr>
            <p:cNvPr id="23555" name="Freeform 3"/>
            <p:cNvSpPr>
              <a:spLocks/>
            </p:cNvSpPr>
            <p:nvPr/>
          </p:nvSpPr>
          <p:spPr bwMode="hidden">
            <a:xfrm>
              <a:off x="0" y="-8"/>
              <a:ext cx="3640" cy="1434"/>
            </a:xfrm>
            <a:custGeom>
              <a:avLst/>
              <a:gdLst/>
              <a:ahLst/>
              <a:cxnLst>
                <a:cxn ang="0">
                  <a:pos x="0" y="1152"/>
                </a:cxn>
                <a:cxn ang="0">
                  <a:pos x="672" y="1392"/>
                </a:cxn>
                <a:cxn ang="0">
                  <a:pos x="912" y="1152"/>
                </a:cxn>
                <a:cxn ang="0">
                  <a:pos x="864" y="816"/>
                </a:cxn>
                <a:cxn ang="0">
                  <a:pos x="1170" y="588"/>
                </a:cxn>
                <a:cxn ang="0">
                  <a:pos x="1692" y="546"/>
                </a:cxn>
                <a:cxn ang="0">
                  <a:pos x="2112" y="576"/>
                </a:cxn>
                <a:cxn ang="0">
                  <a:pos x="2208" y="384"/>
                </a:cxn>
                <a:cxn ang="0">
                  <a:pos x="2184" y="138"/>
                </a:cxn>
                <a:cxn ang="0">
                  <a:pos x="2640" y="144"/>
                </a:cxn>
                <a:cxn ang="0">
                  <a:pos x="3024" y="432"/>
                </a:cxn>
                <a:cxn ang="0">
                  <a:pos x="3552" y="192"/>
                </a:cxn>
                <a:cxn ang="0">
                  <a:pos x="3552" y="0"/>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23556" name="Freeform 4"/>
            <p:cNvSpPr>
              <a:spLocks/>
            </p:cNvSpPr>
            <p:nvPr/>
          </p:nvSpPr>
          <p:spPr bwMode="hidden">
            <a:xfrm>
              <a:off x="0" y="-8"/>
              <a:ext cx="1996" cy="1240"/>
            </a:xfrm>
            <a:custGeom>
              <a:avLst/>
              <a:gdLst/>
              <a:ahLst/>
              <a:cxnLst>
                <a:cxn ang="0">
                  <a:pos x="0" y="960"/>
                </a:cxn>
                <a:cxn ang="0">
                  <a:pos x="336" y="1200"/>
                </a:cxn>
                <a:cxn ang="0">
                  <a:pos x="576" y="1200"/>
                </a:cxn>
                <a:cxn ang="0">
                  <a:pos x="696" y="972"/>
                </a:cxn>
                <a:cxn ang="0">
                  <a:pos x="636" y="462"/>
                </a:cxn>
                <a:cxn ang="0">
                  <a:pos x="816" y="276"/>
                </a:cxn>
                <a:cxn ang="0">
                  <a:pos x="1392" y="432"/>
                </a:cxn>
                <a:cxn ang="0">
                  <a:pos x="1740" y="390"/>
                </a:cxn>
                <a:cxn ang="0">
                  <a:pos x="1974" y="348"/>
                </a:cxn>
                <a:cxn ang="0">
                  <a:pos x="1872" y="0"/>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23557" name="Freeform 5"/>
            <p:cNvSpPr>
              <a:spLocks/>
            </p:cNvSpPr>
            <p:nvPr/>
          </p:nvSpPr>
          <p:spPr bwMode="hidden">
            <a:xfrm>
              <a:off x="0" y="-8"/>
              <a:ext cx="1584" cy="1008"/>
            </a:xfrm>
            <a:custGeom>
              <a:avLst/>
              <a:gdLst/>
              <a:ahLst/>
              <a:cxnLst>
                <a:cxn ang="0">
                  <a:pos x="0" y="576"/>
                </a:cxn>
                <a:cxn ang="0">
                  <a:pos x="336" y="960"/>
                </a:cxn>
                <a:cxn ang="0">
                  <a:pos x="480" y="864"/>
                </a:cxn>
                <a:cxn ang="0">
                  <a:pos x="318" y="414"/>
                </a:cxn>
                <a:cxn ang="0">
                  <a:pos x="780" y="36"/>
                </a:cxn>
                <a:cxn ang="0">
                  <a:pos x="1440" y="192"/>
                </a:cxn>
                <a:cxn ang="0">
                  <a:pos x="1584" y="0"/>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p:spPr>
          <p:txBody>
            <a:bodyPr wrap="none" anchor="ctr"/>
            <a:lstStyle/>
            <a:p>
              <a:endParaRPr lang="en-US"/>
            </a:p>
          </p:txBody>
        </p:sp>
        <p:sp>
          <p:nvSpPr>
            <p:cNvPr id="23558" name="Freeform 6"/>
            <p:cNvSpPr>
              <a:spLocks/>
            </p:cNvSpPr>
            <p:nvPr/>
          </p:nvSpPr>
          <p:spPr bwMode="hidden">
            <a:xfrm>
              <a:off x="856" y="144"/>
              <a:ext cx="3752" cy="1816"/>
            </a:xfrm>
            <a:custGeom>
              <a:avLst/>
              <a:gdLst/>
              <a:ahLst/>
              <a:cxnLst>
                <a:cxn ang="0">
                  <a:pos x="248" y="1000"/>
                </a:cxn>
                <a:cxn ang="0">
                  <a:pos x="200" y="760"/>
                </a:cxn>
                <a:cxn ang="0">
                  <a:pos x="248" y="664"/>
                </a:cxn>
                <a:cxn ang="0">
                  <a:pos x="584" y="616"/>
                </a:cxn>
                <a:cxn ang="0">
                  <a:pos x="1304" y="664"/>
                </a:cxn>
                <a:cxn ang="0">
                  <a:pos x="1640" y="424"/>
                </a:cxn>
                <a:cxn ang="0">
                  <a:pos x="1976" y="472"/>
                </a:cxn>
                <a:cxn ang="0">
                  <a:pos x="2600" y="424"/>
                </a:cxn>
                <a:cxn ang="0">
                  <a:pos x="3128" y="88"/>
                </a:cxn>
                <a:cxn ang="0">
                  <a:pos x="3560" y="40"/>
                </a:cxn>
                <a:cxn ang="0">
                  <a:pos x="3656" y="328"/>
                </a:cxn>
                <a:cxn ang="0">
                  <a:pos x="2984" y="760"/>
                </a:cxn>
                <a:cxn ang="0">
                  <a:pos x="2456" y="952"/>
                </a:cxn>
                <a:cxn ang="0">
                  <a:pos x="1976" y="1432"/>
                </a:cxn>
                <a:cxn ang="0">
                  <a:pos x="1400" y="1768"/>
                </a:cxn>
                <a:cxn ang="0">
                  <a:pos x="968" y="1720"/>
                </a:cxn>
                <a:cxn ang="0">
                  <a:pos x="296" y="1768"/>
                </a:cxn>
                <a:cxn ang="0">
                  <a:pos x="8" y="1432"/>
                </a:cxn>
                <a:cxn ang="0">
                  <a:pos x="248" y="1000"/>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23559" name="Freeform 7"/>
            <p:cNvSpPr>
              <a:spLocks/>
            </p:cNvSpPr>
            <p:nvPr/>
          </p:nvSpPr>
          <p:spPr bwMode="hidden">
            <a:xfrm>
              <a:off x="972" y="688"/>
              <a:ext cx="2580" cy="1140"/>
            </a:xfrm>
            <a:custGeom>
              <a:avLst/>
              <a:gdLst/>
              <a:ahLst/>
              <a:cxnLst>
                <a:cxn ang="0">
                  <a:pos x="36" y="792"/>
                </a:cxn>
                <a:cxn ang="0">
                  <a:pos x="228" y="456"/>
                </a:cxn>
                <a:cxn ang="0">
                  <a:pos x="324" y="264"/>
                </a:cxn>
                <a:cxn ang="0">
                  <a:pos x="612" y="216"/>
                </a:cxn>
                <a:cxn ang="0">
                  <a:pos x="1092" y="312"/>
                </a:cxn>
                <a:cxn ang="0">
                  <a:pos x="1536" y="60"/>
                </a:cxn>
                <a:cxn ang="0">
                  <a:pos x="2388" y="120"/>
                </a:cxn>
                <a:cxn ang="0">
                  <a:pos x="2328" y="288"/>
                </a:cxn>
                <a:cxn ang="0">
                  <a:pos x="2028" y="612"/>
                </a:cxn>
                <a:cxn ang="0">
                  <a:pos x="1428" y="1032"/>
                </a:cxn>
                <a:cxn ang="0">
                  <a:pos x="1140" y="1080"/>
                </a:cxn>
                <a:cxn ang="0">
                  <a:pos x="324" y="1032"/>
                </a:cxn>
                <a:cxn ang="0">
                  <a:pos x="36" y="792"/>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23560" name="Freeform 8"/>
            <p:cNvSpPr>
              <a:spLocks/>
            </p:cNvSpPr>
            <p:nvPr/>
          </p:nvSpPr>
          <p:spPr bwMode="hidden">
            <a:xfrm>
              <a:off x="1170" y="910"/>
              <a:ext cx="1758" cy="696"/>
            </a:xfrm>
            <a:custGeom>
              <a:avLst/>
              <a:gdLst/>
              <a:ahLst/>
              <a:cxnLst>
                <a:cxn ang="0">
                  <a:pos x="60" y="594"/>
                </a:cxn>
                <a:cxn ang="0">
                  <a:pos x="126" y="234"/>
                </a:cxn>
                <a:cxn ang="0">
                  <a:pos x="1182" y="234"/>
                </a:cxn>
                <a:cxn ang="0">
                  <a:pos x="1518" y="90"/>
                </a:cxn>
                <a:cxn ang="0">
                  <a:pos x="1710" y="138"/>
                </a:cxn>
                <a:cxn ang="0">
                  <a:pos x="1230" y="522"/>
                </a:cxn>
                <a:cxn ang="0">
                  <a:pos x="750" y="666"/>
                </a:cxn>
                <a:cxn ang="0">
                  <a:pos x="60" y="594"/>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23561" name="Freeform 9"/>
            <p:cNvSpPr>
              <a:spLocks/>
            </p:cNvSpPr>
            <p:nvPr/>
          </p:nvSpPr>
          <p:spPr bwMode="hidden">
            <a:xfrm rot="-299203">
              <a:off x="1296" y="1240"/>
              <a:ext cx="928" cy="192"/>
            </a:xfrm>
            <a:custGeom>
              <a:avLst/>
              <a:gdLst/>
              <a:ahLst/>
              <a:cxnLst>
                <a:cxn ang="0">
                  <a:pos x="104" y="96"/>
                </a:cxn>
                <a:cxn ang="0">
                  <a:pos x="152" y="0"/>
                </a:cxn>
                <a:cxn ang="0">
                  <a:pos x="728" y="96"/>
                </a:cxn>
                <a:cxn ang="0">
                  <a:pos x="920" y="96"/>
                </a:cxn>
                <a:cxn ang="0">
                  <a:pos x="776" y="192"/>
                </a:cxn>
                <a:cxn ang="0">
                  <a:pos x="104" y="96"/>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23562" name="Freeform 10"/>
            <p:cNvSpPr>
              <a:spLocks/>
            </p:cNvSpPr>
            <p:nvPr/>
          </p:nvSpPr>
          <p:spPr bwMode="hidden">
            <a:xfrm>
              <a:off x="0" y="1584"/>
              <a:ext cx="5754" cy="2280"/>
            </a:xfrm>
            <a:custGeom>
              <a:avLst/>
              <a:gdLst/>
              <a:ahLst/>
              <a:cxnLst>
                <a:cxn ang="0">
                  <a:pos x="0" y="40"/>
                </a:cxn>
                <a:cxn ang="0">
                  <a:pos x="336" y="40"/>
                </a:cxn>
                <a:cxn ang="0">
                  <a:pos x="720" y="280"/>
                </a:cxn>
                <a:cxn ang="0">
                  <a:pos x="912" y="712"/>
                </a:cxn>
                <a:cxn ang="0">
                  <a:pos x="864" y="1240"/>
                </a:cxn>
                <a:cxn ang="0">
                  <a:pos x="960" y="1768"/>
                </a:cxn>
                <a:cxn ang="0">
                  <a:pos x="1440" y="2152"/>
                </a:cxn>
                <a:cxn ang="0">
                  <a:pos x="2160" y="2248"/>
                </a:cxn>
                <a:cxn ang="0">
                  <a:pos x="2688" y="1960"/>
                </a:cxn>
                <a:cxn ang="0">
                  <a:pos x="2706" y="472"/>
                </a:cxn>
                <a:cxn ang="0">
                  <a:pos x="3456" y="424"/>
                </a:cxn>
                <a:cxn ang="0">
                  <a:pos x="4416" y="712"/>
                </a:cxn>
                <a:cxn ang="0">
                  <a:pos x="4416" y="1432"/>
                </a:cxn>
                <a:cxn ang="0">
                  <a:pos x="4728" y="1822"/>
                </a:cxn>
                <a:cxn ang="0">
                  <a:pos x="5322" y="2206"/>
                </a:cxn>
                <a:cxn ang="0">
                  <a:pos x="5754" y="1510"/>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23563" name="Freeform 11"/>
            <p:cNvSpPr>
              <a:spLocks/>
            </p:cNvSpPr>
            <p:nvPr/>
          </p:nvSpPr>
          <p:spPr bwMode="hidden">
            <a:xfrm>
              <a:off x="1056" y="2008"/>
              <a:ext cx="1496" cy="1464"/>
            </a:xfrm>
            <a:custGeom>
              <a:avLst/>
              <a:gdLst/>
              <a:ahLst/>
              <a:cxnLst>
                <a:cxn ang="0">
                  <a:pos x="408" y="16"/>
                </a:cxn>
                <a:cxn ang="0">
                  <a:pos x="72" y="304"/>
                </a:cxn>
                <a:cxn ang="0">
                  <a:pos x="72" y="976"/>
                </a:cxn>
                <a:cxn ang="0">
                  <a:pos x="504" y="1360"/>
                </a:cxn>
                <a:cxn ang="0">
                  <a:pos x="1128" y="1408"/>
                </a:cxn>
                <a:cxn ang="0">
                  <a:pos x="1464" y="1024"/>
                </a:cxn>
                <a:cxn ang="0">
                  <a:pos x="1320" y="208"/>
                </a:cxn>
                <a:cxn ang="0">
                  <a:pos x="408" y="16"/>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23564" name="Freeform 12"/>
            <p:cNvSpPr>
              <a:spLocks/>
            </p:cNvSpPr>
            <p:nvPr/>
          </p:nvSpPr>
          <p:spPr bwMode="hidden">
            <a:xfrm rot="1159149">
              <a:off x="1296" y="2152"/>
              <a:ext cx="1126" cy="730"/>
            </a:xfrm>
            <a:custGeom>
              <a:avLst/>
              <a:gdLst/>
              <a:ahLst/>
              <a:cxnLst>
                <a:cxn ang="0">
                  <a:pos x="940" y="196"/>
                </a:cxn>
                <a:cxn ang="0">
                  <a:pos x="576" y="20"/>
                </a:cxn>
                <a:cxn ang="0">
                  <a:pos x="192" y="76"/>
                </a:cxn>
                <a:cxn ang="0">
                  <a:pos x="24" y="372"/>
                </a:cxn>
                <a:cxn ang="0">
                  <a:pos x="520" y="670"/>
                </a:cxn>
                <a:cxn ang="0">
                  <a:pos x="1048" y="568"/>
                </a:cxn>
                <a:cxn ang="0">
                  <a:pos x="940" y="196"/>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23565" name="Freeform 13"/>
            <p:cNvSpPr>
              <a:spLocks/>
            </p:cNvSpPr>
            <p:nvPr/>
          </p:nvSpPr>
          <p:spPr bwMode="hidden">
            <a:xfrm>
              <a:off x="3112" y="-8"/>
              <a:ext cx="2648" cy="3394"/>
            </a:xfrm>
            <a:custGeom>
              <a:avLst/>
              <a:gdLst/>
              <a:ahLst/>
              <a:cxnLst>
                <a:cxn ang="0">
                  <a:pos x="1496" y="0"/>
                </a:cxn>
                <a:cxn ang="0">
                  <a:pos x="1640" y="384"/>
                </a:cxn>
                <a:cxn ang="0">
                  <a:pos x="1400" y="864"/>
                </a:cxn>
                <a:cxn ang="0">
                  <a:pos x="536" y="1200"/>
                </a:cxn>
                <a:cxn ang="0">
                  <a:pos x="56" y="1584"/>
                </a:cxn>
                <a:cxn ang="0">
                  <a:pos x="200" y="1872"/>
                </a:cxn>
                <a:cxn ang="0">
                  <a:pos x="1064" y="2016"/>
                </a:cxn>
                <a:cxn ang="0">
                  <a:pos x="1592" y="2304"/>
                </a:cxn>
                <a:cxn ang="0">
                  <a:pos x="1562" y="2940"/>
                </a:cxn>
                <a:cxn ang="0">
                  <a:pos x="2120" y="3384"/>
                </a:cxn>
                <a:cxn ang="0">
                  <a:pos x="2648" y="2880"/>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23566" name="Freeform 14"/>
            <p:cNvSpPr>
              <a:spLocks/>
            </p:cNvSpPr>
            <p:nvPr/>
          </p:nvSpPr>
          <p:spPr bwMode="hidden">
            <a:xfrm>
              <a:off x="3504" y="-8"/>
              <a:ext cx="2256" cy="3160"/>
            </a:xfrm>
            <a:custGeom>
              <a:avLst/>
              <a:gdLst/>
              <a:ahLst/>
              <a:cxnLst>
                <a:cxn ang="0">
                  <a:pos x="1488" y="0"/>
                </a:cxn>
                <a:cxn ang="0">
                  <a:pos x="1488" y="528"/>
                </a:cxn>
                <a:cxn ang="0">
                  <a:pos x="1104" y="1008"/>
                </a:cxn>
                <a:cxn ang="0">
                  <a:pos x="144" y="1488"/>
                </a:cxn>
                <a:cxn ang="0">
                  <a:pos x="240" y="1776"/>
                </a:cxn>
                <a:cxn ang="0">
                  <a:pos x="1056" y="1872"/>
                </a:cxn>
                <a:cxn ang="0">
                  <a:pos x="1536" y="2064"/>
                </a:cxn>
                <a:cxn ang="0">
                  <a:pos x="1536" y="2448"/>
                </a:cxn>
                <a:cxn ang="0">
                  <a:pos x="1344" y="2784"/>
                </a:cxn>
                <a:cxn ang="0">
                  <a:pos x="1632" y="3120"/>
                </a:cxn>
                <a:cxn ang="0">
                  <a:pos x="1968" y="3024"/>
                </a:cxn>
                <a:cxn ang="0">
                  <a:pos x="2208" y="2496"/>
                </a:cxn>
                <a:cxn ang="0">
                  <a:pos x="2112" y="1968"/>
                </a:cxn>
                <a:cxn ang="0">
                  <a:pos x="1776" y="1584"/>
                </a:cxn>
                <a:cxn ang="0">
                  <a:pos x="1824" y="1152"/>
                </a:cxn>
                <a:cxn ang="0">
                  <a:pos x="2256" y="672"/>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23567" name="Freeform 15"/>
            <p:cNvSpPr>
              <a:spLocks/>
            </p:cNvSpPr>
            <p:nvPr/>
          </p:nvSpPr>
          <p:spPr bwMode="hidden">
            <a:xfrm>
              <a:off x="4008" y="1080"/>
              <a:ext cx="1048" cy="696"/>
            </a:xfrm>
            <a:custGeom>
              <a:avLst/>
              <a:gdLst/>
              <a:ahLst/>
              <a:cxnLst>
                <a:cxn ang="0">
                  <a:pos x="984" y="256"/>
                </a:cxn>
                <a:cxn ang="0">
                  <a:pos x="840" y="16"/>
                </a:cxn>
                <a:cxn ang="0">
                  <a:pos x="552" y="160"/>
                </a:cxn>
                <a:cxn ang="0">
                  <a:pos x="320" y="304"/>
                </a:cxn>
                <a:cxn ang="0">
                  <a:pos x="600" y="592"/>
                </a:cxn>
                <a:cxn ang="0">
                  <a:pos x="984" y="640"/>
                </a:cxn>
                <a:cxn ang="0">
                  <a:pos x="984" y="256"/>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23568" name="Freeform 16"/>
            <p:cNvSpPr>
              <a:spLocks/>
            </p:cNvSpPr>
            <p:nvPr/>
          </p:nvSpPr>
          <p:spPr bwMode="hidden">
            <a:xfrm>
              <a:off x="5117" y="-8"/>
              <a:ext cx="547" cy="696"/>
            </a:xfrm>
            <a:custGeom>
              <a:avLst/>
              <a:gdLst/>
              <a:ahLst/>
              <a:cxnLst>
                <a:cxn ang="0">
                  <a:pos x="19" y="0"/>
                </a:cxn>
                <a:cxn ang="0">
                  <a:pos x="19" y="528"/>
                </a:cxn>
                <a:cxn ang="0">
                  <a:pos x="131" y="680"/>
                </a:cxn>
                <a:cxn ang="0">
                  <a:pos x="355" y="624"/>
                </a:cxn>
                <a:cxn ang="0">
                  <a:pos x="499" y="384"/>
                </a:cxn>
                <a:cxn ang="0">
                  <a:pos x="547" y="0"/>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23569" name="Freeform 17"/>
            <p:cNvSpPr>
              <a:spLocks/>
            </p:cNvSpPr>
            <p:nvPr/>
          </p:nvSpPr>
          <p:spPr bwMode="hidden">
            <a:xfrm>
              <a:off x="0" y="2024"/>
              <a:ext cx="1984" cy="2296"/>
            </a:xfrm>
            <a:custGeom>
              <a:avLst/>
              <a:gdLst/>
              <a:ahLst/>
              <a:cxnLst>
                <a:cxn ang="0">
                  <a:pos x="0" y="32"/>
                </a:cxn>
                <a:cxn ang="0">
                  <a:pos x="336" y="32"/>
                </a:cxn>
                <a:cxn ang="0">
                  <a:pos x="592" y="224"/>
                </a:cxn>
                <a:cxn ang="0">
                  <a:pos x="696" y="664"/>
                </a:cxn>
                <a:cxn ang="0">
                  <a:pos x="664" y="1224"/>
                </a:cxn>
                <a:cxn ang="0">
                  <a:pos x="816" y="1784"/>
                </a:cxn>
                <a:cxn ang="0">
                  <a:pos x="1128" y="2128"/>
                </a:cxn>
                <a:cxn ang="0">
                  <a:pos x="1984" y="2296"/>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23570" name="Freeform 18"/>
            <p:cNvSpPr>
              <a:spLocks/>
            </p:cNvSpPr>
            <p:nvPr/>
          </p:nvSpPr>
          <p:spPr bwMode="hidden">
            <a:xfrm>
              <a:off x="0" y="2400"/>
              <a:ext cx="816" cy="1912"/>
            </a:xfrm>
            <a:custGeom>
              <a:avLst/>
              <a:gdLst/>
              <a:ahLst/>
              <a:cxnLst>
                <a:cxn ang="0">
                  <a:pos x="0" y="280"/>
                </a:cxn>
                <a:cxn ang="0">
                  <a:pos x="384" y="280"/>
                </a:cxn>
                <a:cxn ang="0">
                  <a:pos x="368" y="896"/>
                </a:cxn>
                <a:cxn ang="0">
                  <a:pos x="528" y="1528"/>
                </a:cxn>
                <a:cxn ang="0">
                  <a:pos x="816" y="1912"/>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sp>
          <p:nvSpPr>
            <p:cNvPr id="23571" name="Freeform 19"/>
            <p:cNvSpPr>
              <a:spLocks/>
            </p:cNvSpPr>
            <p:nvPr/>
          </p:nvSpPr>
          <p:spPr bwMode="hidden">
            <a:xfrm>
              <a:off x="2688" y="3228"/>
              <a:ext cx="3080" cy="1084"/>
            </a:xfrm>
            <a:custGeom>
              <a:avLst/>
              <a:gdLst/>
              <a:ahLst/>
              <a:cxnLst>
                <a:cxn ang="0">
                  <a:pos x="0" y="1084"/>
                </a:cxn>
                <a:cxn ang="0">
                  <a:pos x="424" y="932"/>
                </a:cxn>
                <a:cxn ang="0">
                  <a:pos x="640" y="292"/>
                </a:cxn>
                <a:cxn ang="0">
                  <a:pos x="1032" y="20"/>
                </a:cxn>
                <a:cxn ang="0">
                  <a:pos x="1536" y="172"/>
                </a:cxn>
                <a:cxn ang="0">
                  <a:pos x="2064" y="604"/>
                </a:cxn>
                <a:cxn ang="0">
                  <a:pos x="2400" y="940"/>
                </a:cxn>
                <a:cxn ang="0">
                  <a:pos x="3080" y="1084"/>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ffectLst/>
          </p:spPr>
          <p:txBody>
            <a:bodyPr wrap="none" anchor="ctr"/>
            <a:lstStyle/>
            <a:p>
              <a:endParaRPr lang="en-US"/>
            </a:p>
          </p:txBody>
        </p:sp>
        <p:pic>
          <p:nvPicPr>
            <p:cNvPr id="23601" name="Picture 49" descr="C:\My Documents\bits\Topbanx.GIF"/>
            <p:cNvPicPr>
              <a:picLocks noChangeAspect="1" noChangeArrowheads="1"/>
            </p:cNvPicPr>
            <p:nvPr/>
          </p:nvPicPr>
          <p:blipFill>
            <a:blip r:embed="rId14" cstate="print">
              <a:clrChange>
                <a:clrFrom>
                  <a:srgbClr val="33CC99"/>
                </a:clrFrom>
                <a:clrTo>
                  <a:srgbClr val="33CC99">
                    <a:alpha val="0"/>
                  </a:srgbClr>
                </a:clrTo>
              </a:clrChange>
            </a:blip>
            <a:srcRect l="31929" t="5319" b="4256"/>
            <a:stretch>
              <a:fillRect/>
            </a:stretch>
          </p:blipFill>
          <p:spPr bwMode="auto">
            <a:xfrm>
              <a:off x="0" y="0"/>
              <a:ext cx="325" cy="4320"/>
            </a:xfrm>
            <a:prstGeom prst="rect">
              <a:avLst/>
            </a:prstGeom>
            <a:noFill/>
          </p:spPr>
        </p:pic>
      </p:grpSp>
      <p:sp>
        <p:nvSpPr>
          <p:cNvPr id="23609" name="Rectangle 57"/>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3610" name="Rectangle 58"/>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611" name="Rectangle 59"/>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23612" name="Rectangle 60"/>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23613" name="Rectangle 61"/>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2C519341-82A7-4BBB-997E-AD2556E5599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Narrow" pitchFamily="34" charset="0"/>
        </a:defRPr>
      </a:lvl2pPr>
      <a:lvl3pPr algn="l" rtl="0" fontAlgn="base">
        <a:spcBef>
          <a:spcPct val="0"/>
        </a:spcBef>
        <a:spcAft>
          <a:spcPct val="0"/>
        </a:spcAft>
        <a:defRPr sz="4400">
          <a:solidFill>
            <a:schemeClr val="tx2"/>
          </a:solidFill>
          <a:latin typeface="Arial Narrow" pitchFamily="34" charset="0"/>
        </a:defRPr>
      </a:lvl3pPr>
      <a:lvl4pPr algn="l" rtl="0" fontAlgn="base">
        <a:spcBef>
          <a:spcPct val="0"/>
        </a:spcBef>
        <a:spcAft>
          <a:spcPct val="0"/>
        </a:spcAft>
        <a:defRPr sz="4400">
          <a:solidFill>
            <a:schemeClr val="tx2"/>
          </a:solidFill>
          <a:latin typeface="Arial Narrow" pitchFamily="34" charset="0"/>
        </a:defRPr>
      </a:lvl4pPr>
      <a:lvl5pPr algn="l" rtl="0" fontAlgn="base">
        <a:spcBef>
          <a:spcPct val="0"/>
        </a:spcBef>
        <a:spcAft>
          <a:spcPct val="0"/>
        </a:spcAft>
        <a:defRPr sz="4400">
          <a:solidFill>
            <a:schemeClr val="tx2"/>
          </a:solidFill>
          <a:latin typeface="Arial Narrow" pitchFamily="34" charset="0"/>
        </a:defRPr>
      </a:lvl5pPr>
      <a:lvl6pPr marL="457200" algn="l" rtl="0" fontAlgn="base">
        <a:spcBef>
          <a:spcPct val="0"/>
        </a:spcBef>
        <a:spcAft>
          <a:spcPct val="0"/>
        </a:spcAft>
        <a:defRPr sz="4400">
          <a:solidFill>
            <a:schemeClr val="tx2"/>
          </a:solidFill>
          <a:latin typeface="Arial Narrow" pitchFamily="34" charset="0"/>
        </a:defRPr>
      </a:lvl6pPr>
      <a:lvl7pPr marL="914400" algn="l" rtl="0" fontAlgn="base">
        <a:spcBef>
          <a:spcPct val="0"/>
        </a:spcBef>
        <a:spcAft>
          <a:spcPct val="0"/>
        </a:spcAft>
        <a:defRPr sz="4400">
          <a:solidFill>
            <a:schemeClr val="tx2"/>
          </a:solidFill>
          <a:latin typeface="Arial Narrow" pitchFamily="34" charset="0"/>
        </a:defRPr>
      </a:lvl7pPr>
      <a:lvl8pPr marL="1371600" algn="l" rtl="0" fontAlgn="base">
        <a:spcBef>
          <a:spcPct val="0"/>
        </a:spcBef>
        <a:spcAft>
          <a:spcPct val="0"/>
        </a:spcAft>
        <a:defRPr sz="4400">
          <a:solidFill>
            <a:schemeClr val="tx2"/>
          </a:solidFill>
          <a:latin typeface="Arial Narrow" pitchFamily="34" charset="0"/>
        </a:defRPr>
      </a:lvl8pPr>
      <a:lvl9pPr marL="1828800" algn="l" rtl="0" fontAlgn="base">
        <a:spcBef>
          <a:spcPct val="0"/>
        </a:spcBef>
        <a:spcAft>
          <a:spcPct val="0"/>
        </a:spcAft>
        <a:defRPr sz="4400">
          <a:solidFill>
            <a:schemeClr val="tx2"/>
          </a:solidFill>
          <a:latin typeface="Arial Narrow" pitchFamily="34" charset="0"/>
        </a:defRPr>
      </a:lvl9pPr>
    </p:titleStyle>
    <p:bodyStyle>
      <a:lvl1pPr marL="342900" indent="-342900" algn="l" rtl="0" fontAlgn="base">
        <a:spcBef>
          <a:spcPct val="20000"/>
        </a:spcBef>
        <a:spcAft>
          <a:spcPct val="0"/>
        </a:spcAft>
        <a:buClr>
          <a:schemeClr val="accent2"/>
        </a:buClr>
        <a:buSzPct val="80000"/>
        <a:buFont typeface="Wingdings" pitchFamily="2" charset="2"/>
        <a:buBlip>
          <a:blip r:embed="rId15"/>
        </a:buBlip>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Blip>
          <a:blip r:embed="rId16"/>
        </a:buBlip>
        <a:defRPr sz="2800">
          <a:solidFill>
            <a:schemeClr val="tx1"/>
          </a:solidFill>
          <a:latin typeface="+mn-lt"/>
        </a:defRPr>
      </a:lvl2pPr>
      <a:lvl3pPr marL="1143000" indent="-228600" algn="l" rtl="0" fontAlgn="base">
        <a:spcBef>
          <a:spcPct val="20000"/>
        </a:spcBef>
        <a:spcAft>
          <a:spcPct val="0"/>
        </a:spcAft>
        <a:buClr>
          <a:schemeClr val="hlink"/>
        </a:buClr>
        <a:buSzPct val="60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28.pn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26643AB-3D86-47E1-A97B-8C4B72C74BB6}"/>
              </a:ext>
            </a:extLst>
          </p:cNvPr>
          <p:cNvPicPr>
            <a:picLocks noChangeAspect="1"/>
          </p:cNvPicPr>
          <p:nvPr/>
        </p:nvPicPr>
        <p:blipFill rotWithShape="1">
          <a:blip r:embed="rId2"/>
          <a:srcRect b="36666"/>
          <a:stretch/>
        </p:blipFill>
        <p:spPr>
          <a:xfrm>
            <a:off x="-76200" y="-1"/>
            <a:ext cx="9448800" cy="7236221"/>
          </a:xfrm>
          <a:prstGeom prst="rect">
            <a:avLst/>
          </a:prstGeom>
        </p:spPr>
      </p:pic>
    </p:spTree>
    <p:extLst>
      <p:ext uri="{BB962C8B-B14F-4D97-AF65-F5344CB8AC3E}">
        <p14:creationId xmlns:p14="http://schemas.microsoft.com/office/powerpoint/2010/main" val="87247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pload.wikimedia.org/wikipedia/commons/thumb/0/04/William-Jennings-Bryan-speaking-c1896.jpeg/609px-William-Jennings-Bryan-speaking-c189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4" y="0"/>
            <a:ext cx="4670854" cy="69027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1752600" y="-228600"/>
            <a:ext cx="7760881" cy="1621677"/>
          </a:xfrm>
          <a:prstGeom prst="rect">
            <a:avLst/>
          </a:prstGeom>
        </p:spPr>
      </p:pic>
      <p:sp>
        <p:nvSpPr>
          <p:cNvPr id="5" name="Rectangle 4"/>
          <p:cNvSpPr txBox="1">
            <a:spLocks noChangeArrowheads="1"/>
          </p:cNvSpPr>
          <p:nvPr/>
        </p:nvSpPr>
        <p:spPr>
          <a:xfrm>
            <a:off x="4660232" y="1219200"/>
            <a:ext cx="4191793" cy="5394412"/>
          </a:xfrm>
          <a:prstGeom prst="rect">
            <a:avLst/>
          </a:prstGeom>
        </p:spPr>
        <p:txBody>
          <a:bodyPr/>
          <a:lstStyle>
            <a:lvl1pPr marL="342900" indent="-342900" algn="l" rtl="0" fontAlgn="base">
              <a:spcBef>
                <a:spcPct val="20000"/>
              </a:spcBef>
              <a:spcAft>
                <a:spcPct val="0"/>
              </a:spcAft>
              <a:buClr>
                <a:schemeClr val="accent2"/>
              </a:buClr>
              <a:buSzPct val="80000"/>
              <a:buFont typeface="Wingdings" pitchFamily="2" charset="2"/>
              <a:buBlip>
                <a:blip r:embed="rId5"/>
              </a:buBlip>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Blip>
                <a:blip r:embed="rId6"/>
              </a:buBlip>
              <a:defRPr sz="2800">
                <a:solidFill>
                  <a:schemeClr val="tx1"/>
                </a:solidFill>
                <a:latin typeface="+mn-lt"/>
              </a:defRPr>
            </a:lvl2pPr>
            <a:lvl3pPr marL="1143000" indent="-228600" algn="l" rtl="0" fontAlgn="base">
              <a:spcBef>
                <a:spcPct val="20000"/>
              </a:spcBef>
              <a:spcAft>
                <a:spcPct val="0"/>
              </a:spcAft>
              <a:buClr>
                <a:schemeClr val="hlink"/>
              </a:buClr>
              <a:buSzPct val="60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33400" indent="-533400">
              <a:lnSpc>
                <a:spcPct val="90000"/>
              </a:lnSpc>
              <a:spcAft>
                <a:spcPts val="1200"/>
              </a:spcAft>
              <a:buClr>
                <a:srgbClr val="FFFFFF"/>
              </a:buClr>
              <a:buFontTx/>
              <a:buAutoNum type="arabicPeriod"/>
            </a:pPr>
            <a:r>
              <a:rPr lang="en-US" sz="3000" b="1"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Democratic nominee for president in 1896</a:t>
            </a:r>
          </a:p>
          <a:p>
            <a:pPr marL="533400" indent="-533400">
              <a:lnSpc>
                <a:spcPct val="90000"/>
              </a:lnSpc>
              <a:spcAft>
                <a:spcPts val="1200"/>
              </a:spcAft>
              <a:buClr>
                <a:srgbClr val="FFFFFF"/>
              </a:buClr>
              <a:buFontTx/>
              <a:buAutoNum type="arabicPeriod"/>
            </a:pPr>
            <a:r>
              <a:rPr lang="en-US" sz="3000" b="1"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Backed by the Populists for his stance on bimetallism</a:t>
            </a:r>
          </a:p>
          <a:p>
            <a:pPr marL="533400" indent="-533400">
              <a:lnSpc>
                <a:spcPct val="90000"/>
              </a:lnSpc>
              <a:spcAft>
                <a:spcPts val="1200"/>
              </a:spcAft>
              <a:buClr>
                <a:srgbClr val="FFFFFF"/>
              </a:buClr>
              <a:buFontTx/>
              <a:buAutoNum type="arabicPeriod"/>
            </a:pPr>
            <a:r>
              <a:rPr lang="en-US" sz="3000" b="1"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At the 1896 Convention he gave a passionate </a:t>
            </a:r>
            <a:r>
              <a:rPr lang="en-US" sz="3000" b="1" kern="0" dirty="0">
                <a:ln>
                  <a:solidFill>
                    <a:sysClr val="windowText" lastClr="000000"/>
                  </a:solidFill>
                </a:ln>
                <a:solidFill>
                  <a:srgbClr val="FFFF00"/>
                </a:solidFill>
                <a:effectLst>
                  <a:outerShdw blurRad="38100" dist="38100" dir="2700000" algn="tl">
                    <a:srgbClr val="000000">
                      <a:alpha val="43137"/>
                    </a:srgbClr>
                  </a:outerShdw>
                </a:effectLst>
                <a:latin typeface="Bernard MT Condensed" panose="02050806060905020404" pitchFamily="18" charset="0"/>
              </a:rPr>
              <a:t>“Cross of Gold” </a:t>
            </a:r>
            <a:r>
              <a:rPr lang="en-US" sz="3000" b="1"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speech on the need for bimetallism and free silver coinage</a:t>
            </a:r>
          </a:p>
        </p:txBody>
      </p:sp>
    </p:spTree>
    <p:extLst>
      <p:ext uri="{BB962C8B-B14F-4D97-AF65-F5344CB8AC3E}">
        <p14:creationId xmlns:p14="http://schemas.microsoft.com/office/powerpoint/2010/main" val="109131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themoneymasters.com/wp-content/uploads/2015/02/cr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238" y="24062"/>
            <a:ext cx="5287688" cy="68339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152400"/>
            <a:ext cx="3657600" cy="6494085"/>
          </a:xfrm>
          <a:prstGeom prst="rect">
            <a:avLst/>
          </a:prstGeom>
        </p:spPr>
        <p:txBody>
          <a:bodyPr wrap="square">
            <a:spAutoFit/>
          </a:bodyPr>
          <a:lstStyle/>
          <a:p>
            <a:r>
              <a:rPr lang="en-US" sz="2600" dirty="0">
                <a:solidFill>
                  <a:schemeClr val="bg2">
                    <a:lumMod val="95000"/>
                    <a:lumOff val="5000"/>
                  </a:schemeClr>
                </a:solidFill>
                <a:effectLst>
                  <a:outerShdw blurRad="38100" dist="38100" dir="2700000" algn="tl">
                    <a:srgbClr val="000000">
                      <a:alpha val="43137"/>
                    </a:srgbClr>
                  </a:outerShdw>
                </a:effectLst>
                <a:latin typeface="Bernard MT Condensed" panose="02050806060905020404" pitchFamily="18" charset="0"/>
              </a:rPr>
              <a:t>“Having behind us the producing masses of this nation and the world, supported by the commercial interests, the laboring interests, and the toilers everywhere, we will answer their demand for a gold standard by saying to them: You shall not press down upon the brow of labor this crown of thorns, you shall not crucify mankind upon a cross of gold.”</a:t>
            </a:r>
          </a:p>
          <a:p>
            <a:r>
              <a:rPr lang="en-US" sz="2600" dirty="0">
                <a:solidFill>
                  <a:schemeClr val="bg2">
                    <a:lumMod val="95000"/>
                    <a:lumOff val="5000"/>
                  </a:schemeClr>
                </a:solidFill>
                <a:effectLst>
                  <a:outerShdw blurRad="38100" dist="38100" dir="2700000" algn="tl">
                    <a:srgbClr val="000000">
                      <a:alpha val="43137"/>
                    </a:srgbClr>
                  </a:outerShdw>
                </a:effectLst>
                <a:latin typeface="Bernard MT Condensed" panose="02050806060905020404" pitchFamily="18" charset="0"/>
              </a:rPr>
              <a:t>- William Jennings Bryan</a:t>
            </a:r>
          </a:p>
        </p:txBody>
      </p:sp>
    </p:spTree>
    <p:extLst>
      <p:ext uri="{BB962C8B-B14F-4D97-AF65-F5344CB8AC3E}">
        <p14:creationId xmlns:p14="http://schemas.microsoft.com/office/powerpoint/2010/main" val="3063945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40" name="Picture 4" descr="http://images.fineartamerica.com/images-medium-large/presidential-election-1896-gran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71599"/>
            <a:ext cx="4695967" cy="54533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2057400" y="-228600"/>
            <a:ext cx="13258800" cy="1818272"/>
          </a:xfrm>
          <a:prstGeom prst="rect">
            <a:avLst/>
          </a:prstGeom>
          <a:effectLst>
            <a:innerShdw blurRad="63500" dist="50800" dir="18900000">
              <a:prstClr val="black">
                <a:alpha val="50000"/>
              </a:prstClr>
            </a:innerShdw>
          </a:effectLst>
        </p:spPr>
      </p:pic>
      <p:pic>
        <p:nvPicPr>
          <p:cNvPr id="4" name="Picture 3"/>
          <p:cNvPicPr>
            <a:picLocks noChangeAspect="1"/>
          </p:cNvPicPr>
          <p:nvPr/>
        </p:nvPicPr>
        <p:blipFill>
          <a:blip r:embed="rId5"/>
          <a:stretch>
            <a:fillRect/>
          </a:stretch>
        </p:blipFill>
        <p:spPr>
          <a:xfrm>
            <a:off x="-793" y="-224589"/>
            <a:ext cx="9144793" cy="1853345"/>
          </a:xfrm>
          <a:prstGeom prst="rect">
            <a:avLst/>
          </a:prstGeom>
        </p:spPr>
      </p:pic>
      <p:sp>
        <p:nvSpPr>
          <p:cNvPr id="6" name="Rectangle 4"/>
          <p:cNvSpPr txBox="1">
            <a:spLocks noChangeArrowheads="1"/>
          </p:cNvSpPr>
          <p:nvPr/>
        </p:nvSpPr>
        <p:spPr>
          <a:xfrm>
            <a:off x="76200" y="1524000"/>
            <a:ext cx="4495800" cy="5269985"/>
          </a:xfrm>
          <a:prstGeom prst="rect">
            <a:avLst/>
          </a:prstGeom>
        </p:spPr>
        <p:txBody>
          <a:bodyPr/>
          <a:lstStyle>
            <a:lvl1pPr marL="342900" indent="-342900" algn="l" rtl="0" fontAlgn="base">
              <a:spcBef>
                <a:spcPct val="20000"/>
              </a:spcBef>
              <a:spcAft>
                <a:spcPct val="0"/>
              </a:spcAft>
              <a:buClr>
                <a:schemeClr val="accent2"/>
              </a:buClr>
              <a:buSzPct val="80000"/>
              <a:buFont typeface="Wingdings" pitchFamily="2" charset="2"/>
              <a:buBlip>
                <a:blip r:embed="rId6"/>
              </a:buBlip>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Blip>
                <a:blip r:embed="rId7"/>
              </a:buBlip>
              <a:defRPr sz="2800">
                <a:solidFill>
                  <a:schemeClr val="tx1"/>
                </a:solidFill>
                <a:latin typeface="+mn-lt"/>
              </a:defRPr>
            </a:lvl2pPr>
            <a:lvl3pPr marL="1143000" indent="-228600" algn="l" rtl="0" fontAlgn="base">
              <a:spcBef>
                <a:spcPct val="20000"/>
              </a:spcBef>
              <a:spcAft>
                <a:spcPct val="0"/>
              </a:spcAft>
              <a:buClr>
                <a:schemeClr val="hlink"/>
              </a:buClr>
              <a:buSzPct val="60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33400" indent="-533400">
              <a:lnSpc>
                <a:spcPct val="90000"/>
              </a:lnSpc>
              <a:spcAft>
                <a:spcPts val="1200"/>
              </a:spcAft>
              <a:buClr>
                <a:srgbClr val="FFFFFF"/>
              </a:buClr>
              <a:buFontTx/>
              <a:buAutoNum type="arabicPeriod"/>
            </a:pPr>
            <a:r>
              <a:rPr lang="en-US" sz="3100" b="1"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Urban voters feared bimetallism and higher prices for goods</a:t>
            </a:r>
          </a:p>
          <a:p>
            <a:pPr marL="533400" indent="-533400">
              <a:lnSpc>
                <a:spcPct val="90000"/>
              </a:lnSpc>
              <a:spcAft>
                <a:spcPts val="1200"/>
              </a:spcAft>
              <a:buClr>
                <a:srgbClr val="FFFFFF"/>
              </a:buClr>
              <a:buFontTx/>
              <a:buAutoNum type="arabicPeriod"/>
            </a:pPr>
            <a:r>
              <a:rPr lang="en-US" sz="3100" b="1"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Republican William McKinley supported the gold standard and has wide support</a:t>
            </a:r>
          </a:p>
          <a:p>
            <a:pPr marL="533400" indent="-533400">
              <a:lnSpc>
                <a:spcPct val="90000"/>
              </a:lnSpc>
              <a:spcAft>
                <a:spcPts val="1200"/>
              </a:spcAft>
              <a:buClr>
                <a:srgbClr val="FFFFFF"/>
              </a:buClr>
              <a:buFontTx/>
              <a:buAutoNum type="arabicPeriod"/>
            </a:pPr>
            <a:r>
              <a:rPr lang="en-US" sz="3100" b="1"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McKinley won the election &amp; Populism became more a part of the Democratic Party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heel(1)">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heel(1)">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02varvara.files.wordpress.com/2010/10/01-william-jennings-bryan-1900-poster.jpg?w=600&amp;h=9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149" y="152400"/>
            <a:ext cx="4239051" cy="635857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media.web.britannica.com/eb-media/29/125929-004-DD6496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3695"/>
            <a:ext cx="4143375" cy="6407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328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slidego.com/res/palooza/america/PopulismandtheElectionof1896/E002E5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59" y="1371600"/>
            <a:ext cx="9196459" cy="4953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121123" y="17443"/>
            <a:ext cx="9333785" cy="1347333"/>
          </a:xfrm>
          <a:prstGeom prst="rect">
            <a:avLst/>
          </a:prstGeom>
        </p:spPr>
      </p:pic>
    </p:spTree>
    <p:extLst>
      <p:ext uri="{BB962C8B-B14F-4D97-AF65-F5344CB8AC3E}">
        <p14:creationId xmlns:p14="http://schemas.microsoft.com/office/powerpoint/2010/main" val="571704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esternjournalismcom.c.presscdn.com/wp-content/uploads/2012/03/Populist-Party-snake-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776"/>
            <a:ext cx="9144000" cy="61007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4724400" y="-469479"/>
            <a:ext cx="5273497" cy="2005758"/>
          </a:xfrm>
          <a:prstGeom prst="rect">
            <a:avLst/>
          </a:prstGeom>
        </p:spPr>
      </p:pic>
      <p:sp>
        <p:nvSpPr>
          <p:cNvPr id="4" name="TextBox 3"/>
          <p:cNvSpPr txBox="1"/>
          <p:nvPr/>
        </p:nvSpPr>
        <p:spPr>
          <a:xfrm>
            <a:off x="419100" y="6007669"/>
            <a:ext cx="8610600" cy="830997"/>
          </a:xfrm>
          <a:prstGeom prst="rect">
            <a:avLst/>
          </a:prstGeom>
          <a:solidFill>
            <a:schemeClr val="tx1">
              <a:alpha val="31000"/>
            </a:schemeClr>
          </a:solidFill>
          <a:scene3d>
            <a:camera prst="orthographicFront"/>
            <a:lightRig rig="threePt" dir="t"/>
          </a:scene3d>
          <a:sp3d>
            <a:bevelT/>
          </a:sp3d>
        </p:spPr>
        <p:txBody>
          <a:bodyPr wrap="square" rtlCol="0">
            <a:spAutoFit/>
          </a:bodyPr>
          <a:lstStyle/>
          <a:p>
            <a:pPr algn="ctr"/>
            <a:r>
              <a:rPr lang="en-US" dirty="0">
                <a:solidFill>
                  <a:schemeClr val="bg2"/>
                </a:solidFill>
                <a:latin typeface="Bernard MT Condensed" panose="02050806060905020404" pitchFamily="18" charset="0"/>
              </a:rPr>
              <a:t>What is the message of this cartoon? What aspects of the Populist Party’s platform might appeal to non-farmers? </a:t>
            </a:r>
          </a:p>
        </p:txBody>
      </p:sp>
    </p:spTree>
    <p:extLst>
      <p:ext uri="{BB962C8B-B14F-4D97-AF65-F5344CB8AC3E}">
        <p14:creationId xmlns:p14="http://schemas.microsoft.com/office/powerpoint/2010/main" val="2373494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descr="http://images.wisconsinhistory.org/700012010043/1201000849-l.jpg"/>
          <p:cNvPicPr>
            <a:picLocks noChangeAspect="1" noChangeArrowheads="1"/>
          </p:cNvPicPr>
          <p:nvPr/>
        </p:nvPicPr>
        <p:blipFill rotWithShape="1">
          <a:blip r:embed="rId2">
            <a:extLst>
              <a:ext uri="{28A0092B-C50C-407E-A947-70E740481C1C}">
                <a14:useLocalDpi xmlns:a14="http://schemas.microsoft.com/office/drawing/2010/main" val="0"/>
              </a:ext>
            </a:extLst>
          </a:blip>
          <a:srcRect l="9333" t="14660" r="8000" b="16230"/>
          <a:stretch/>
        </p:blipFill>
        <p:spPr bwMode="auto">
          <a:xfrm>
            <a:off x="0" y="1371600"/>
            <a:ext cx="9185362" cy="488898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1752600" y="-197306"/>
            <a:ext cx="12344400" cy="1818272"/>
          </a:xfrm>
          <a:prstGeom prst="rect">
            <a:avLst/>
          </a:prstGeom>
          <a:effectLst>
            <a:innerShdw blurRad="63500" dist="50800" dir="18900000">
              <a:prstClr val="black">
                <a:alpha val="50000"/>
              </a:prstClr>
            </a:innerShdw>
          </a:effectLst>
        </p:spPr>
      </p:pic>
      <p:sp>
        <p:nvSpPr>
          <p:cNvPr id="564228" name="Rectangle 4"/>
          <p:cNvSpPr>
            <a:spLocks noGrp="1" noChangeArrowheads="1"/>
          </p:cNvSpPr>
          <p:nvPr>
            <p:ph type="body" sz="half" idx="2"/>
          </p:nvPr>
        </p:nvSpPr>
        <p:spPr>
          <a:xfrm>
            <a:off x="138776" y="1588014"/>
            <a:ext cx="7176424" cy="5269985"/>
          </a:xfrm>
        </p:spPr>
        <p:txBody>
          <a:bodyPr/>
          <a:lstStyle/>
          <a:p>
            <a:pPr marL="533400" indent="-533400">
              <a:lnSpc>
                <a:spcPct val="90000"/>
              </a:lnSpc>
              <a:spcAft>
                <a:spcPts val="1200"/>
              </a:spcAft>
              <a:buClr>
                <a:srgbClr val="FFFFFF"/>
              </a:buClr>
              <a:buFontTx/>
              <a:buAutoNum type="arabicPeriod"/>
            </a:pPr>
            <a:r>
              <a:rPr lang="en-US" sz="3600" b="1"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Drought</a:t>
            </a:r>
          </a:p>
          <a:p>
            <a:pPr marL="533400" indent="-533400">
              <a:lnSpc>
                <a:spcPct val="90000"/>
              </a:lnSpc>
              <a:spcAft>
                <a:spcPts val="1200"/>
              </a:spcAft>
              <a:buClr>
                <a:srgbClr val="FFFFFF"/>
              </a:buClr>
              <a:buFontTx/>
              <a:buAutoNum type="arabicPeriod"/>
            </a:pPr>
            <a:r>
              <a:rPr lang="en-US" sz="3600" b="1"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Crop/animal diseases</a:t>
            </a:r>
          </a:p>
          <a:p>
            <a:pPr marL="533400" indent="-533400">
              <a:lnSpc>
                <a:spcPct val="90000"/>
              </a:lnSpc>
              <a:spcAft>
                <a:spcPts val="1200"/>
              </a:spcAft>
              <a:buClr>
                <a:srgbClr val="FFFFFF"/>
              </a:buClr>
              <a:buFontTx/>
              <a:buAutoNum type="arabicPeriod"/>
            </a:pPr>
            <a:r>
              <a:rPr lang="en-US" sz="3600" b="1"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Expensive railroad costs</a:t>
            </a:r>
          </a:p>
          <a:p>
            <a:pPr marL="533400" indent="-533400">
              <a:lnSpc>
                <a:spcPct val="90000"/>
              </a:lnSpc>
              <a:spcAft>
                <a:spcPts val="1200"/>
              </a:spcAft>
              <a:buClr>
                <a:srgbClr val="FFFFFF"/>
              </a:buClr>
              <a:buFontTx/>
              <a:buAutoNum type="arabicPeriod"/>
            </a:pPr>
            <a:r>
              <a:rPr lang="en-US" sz="3600" b="1"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High tariffs</a:t>
            </a:r>
          </a:p>
          <a:p>
            <a:pPr marL="533400" indent="-533400">
              <a:lnSpc>
                <a:spcPct val="90000"/>
              </a:lnSpc>
              <a:spcAft>
                <a:spcPts val="1200"/>
              </a:spcAft>
              <a:buClr>
                <a:srgbClr val="FFFFFF"/>
              </a:buClr>
              <a:buFontTx/>
              <a:buAutoNum type="arabicPeriod"/>
            </a:pPr>
            <a:r>
              <a:rPr lang="en-US" sz="3600" b="1"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Framers unable to pay their mortgages</a:t>
            </a:r>
          </a:p>
          <a:p>
            <a:pPr marL="533400" indent="-533400">
              <a:lnSpc>
                <a:spcPct val="90000"/>
              </a:lnSpc>
              <a:spcAft>
                <a:spcPts val="1200"/>
              </a:spcAft>
              <a:buClr>
                <a:srgbClr val="FFFFFF"/>
              </a:buClr>
              <a:buFontTx/>
              <a:buAutoNum type="arabicPeriod"/>
            </a:pPr>
            <a:r>
              <a:rPr lang="en-US" sz="3600" b="1"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Falling prices for crops</a:t>
            </a:r>
          </a:p>
        </p:txBody>
      </p:sp>
      <p:pic>
        <p:nvPicPr>
          <p:cNvPr id="4" name="Picture 3"/>
          <p:cNvPicPr>
            <a:picLocks noChangeAspect="1"/>
          </p:cNvPicPr>
          <p:nvPr/>
        </p:nvPicPr>
        <p:blipFill>
          <a:blip r:embed="rId4"/>
          <a:stretch>
            <a:fillRect/>
          </a:stretch>
        </p:blipFill>
        <p:spPr>
          <a:xfrm>
            <a:off x="685800" y="45593"/>
            <a:ext cx="7718205" cy="15424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64228">
                                            <p:txEl>
                                              <p:pRg st="0" end="0"/>
                                            </p:txEl>
                                          </p:spTgt>
                                        </p:tgtEl>
                                        <p:attrNameLst>
                                          <p:attrName>style.visibility</p:attrName>
                                        </p:attrNameLst>
                                      </p:cBhvr>
                                      <p:to>
                                        <p:strVal val="visible"/>
                                      </p:to>
                                    </p:set>
                                    <p:animEffect transition="in" filter="wheel(1)">
                                      <p:cBhvr>
                                        <p:cTn id="7" dur="2000"/>
                                        <p:tgtEl>
                                          <p:spTgt spid="5642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64228">
                                            <p:txEl>
                                              <p:pRg st="1" end="1"/>
                                            </p:txEl>
                                          </p:spTgt>
                                        </p:tgtEl>
                                        <p:attrNameLst>
                                          <p:attrName>style.visibility</p:attrName>
                                        </p:attrNameLst>
                                      </p:cBhvr>
                                      <p:to>
                                        <p:strVal val="visible"/>
                                      </p:to>
                                    </p:set>
                                    <p:animEffect transition="in" filter="wheel(1)">
                                      <p:cBhvr>
                                        <p:cTn id="12" dur="2000"/>
                                        <p:tgtEl>
                                          <p:spTgt spid="5642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64228">
                                            <p:txEl>
                                              <p:pRg st="2" end="2"/>
                                            </p:txEl>
                                          </p:spTgt>
                                        </p:tgtEl>
                                        <p:attrNameLst>
                                          <p:attrName>style.visibility</p:attrName>
                                        </p:attrNameLst>
                                      </p:cBhvr>
                                      <p:to>
                                        <p:strVal val="visible"/>
                                      </p:to>
                                    </p:set>
                                    <p:animEffect transition="in" filter="wheel(1)">
                                      <p:cBhvr>
                                        <p:cTn id="17" dur="2000"/>
                                        <p:tgtEl>
                                          <p:spTgt spid="5642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64228">
                                            <p:txEl>
                                              <p:pRg st="3" end="3"/>
                                            </p:txEl>
                                          </p:spTgt>
                                        </p:tgtEl>
                                        <p:attrNameLst>
                                          <p:attrName>style.visibility</p:attrName>
                                        </p:attrNameLst>
                                      </p:cBhvr>
                                      <p:to>
                                        <p:strVal val="visible"/>
                                      </p:to>
                                    </p:set>
                                    <p:animEffect transition="in" filter="wheel(1)">
                                      <p:cBhvr>
                                        <p:cTn id="22" dur="2000"/>
                                        <p:tgtEl>
                                          <p:spTgt spid="5642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64228">
                                            <p:txEl>
                                              <p:pRg st="4" end="4"/>
                                            </p:txEl>
                                          </p:spTgt>
                                        </p:tgtEl>
                                        <p:attrNameLst>
                                          <p:attrName>style.visibility</p:attrName>
                                        </p:attrNameLst>
                                      </p:cBhvr>
                                      <p:to>
                                        <p:strVal val="visible"/>
                                      </p:to>
                                    </p:set>
                                    <p:animEffect transition="in" filter="wheel(1)">
                                      <p:cBhvr>
                                        <p:cTn id="27" dur="2000"/>
                                        <p:tgtEl>
                                          <p:spTgt spid="5642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564228">
                                            <p:txEl>
                                              <p:pRg st="5" end="5"/>
                                            </p:txEl>
                                          </p:spTgt>
                                        </p:tgtEl>
                                        <p:attrNameLst>
                                          <p:attrName>style.visibility</p:attrName>
                                        </p:attrNameLst>
                                      </p:cBhvr>
                                      <p:to>
                                        <p:strVal val="visible"/>
                                      </p:to>
                                    </p:set>
                                    <p:animEffect transition="in" filter="wheel(1)">
                                      <p:cBhvr>
                                        <p:cTn id="32" dur="2000"/>
                                        <p:tgtEl>
                                          <p:spTgt spid="5642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wisconsinhistory.org/700099990318/9999005046-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81802"/>
          </a:xfrm>
          <a:prstGeom prst="rect">
            <a:avLst/>
          </a:prstGeom>
          <a:noFill/>
          <a:extLst>
            <a:ext uri="{909E8E84-426E-40DD-AFC4-6F175D3DCCD1}">
              <a14:hiddenFill xmlns:a14="http://schemas.microsoft.com/office/drawing/2010/main">
                <a:solidFill>
                  <a:srgbClr val="FFFFFF"/>
                </a:solidFill>
              </a14:hiddenFill>
            </a:ext>
          </a:extLst>
        </p:spPr>
      </p:pic>
      <p:sp>
        <p:nvSpPr>
          <p:cNvPr id="5" name="Striped Right Arrow 4"/>
          <p:cNvSpPr/>
          <p:nvPr/>
        </p:nvSpPr>
        <p:spPr bwMode="auto">
          <a:xfrm rot="5400000">
            <a:off x="-1589816" y="2961417"/>
            <a:ext cx="5541832" cy="1447800"/>
          </a:xfrm>
          <a:prstGeom prst="stripedRightArrow">
            <a:avLst/>
          </a:prstGeom>
          <a:blipFill>
            <a:blip r:embed="rId4"/>
            <a:tile tx="0" ty="0" sx="100000" sy="100000" flip="none" algn="tl"/>
          </a:blipFill>
          <a:ln w="9525" cap="flat" cmpd="sng" algn="ctr">
            <a:solidFill>
              <a:schemeClr val="bg2"/>
            </a:solidFill>
            <a:prstDash val="solid"/>
            <a:round/>
            <a:headEnd type="none" w="med" len="med"/>
            <a:tailEnd type="none" w="med" len="med"/>
          </a:ln>
          <a:effectLst/>
          <a:scene3d>
            <a:camera prst="orthographicFront"/>
            <a:lightRig rig="threePt" dir="t"/>
          </a:scene3d>
          <a:sp3d>
            <a:bevelT w="165100" prst="coolSlant"/>
          </a:sp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6" name="Rectangle 4"/>
          <p:cNvSpPr txBox="1">
            <a:spLocks noChangeArrowheads="1"/>
          </p:cNvSpPr>
          <p:nvPr/>
        </p:nvSpPr>
        <p:spPr>
          <a:xfrm>
            <a:off x="983788" y="1186248"/>
            <a:ext cx="7176424" cy="5269985"/>
          </a:xfrm>
          <a:prstGeom prst="rect">
            <a:avLst/>
          </a:prstGeom>
        </p:spPr>
        <p:txBody>
          <a:bodyPr/>
          <a:lstStyle>
            <a:lvl1pPr marL="342900" indent="-342900" algn="l" rtl="0" fontAlgn="base">
              <a:spcBef>
                <a:spcPct val="20000"/>
              </a:spcBef>
              <a:spcAft>
                <a:spcPct val="0"/>
              </a:spcAft>
              <a:buClr>
                <a:schemeClr val="accent2"/>
              </a:buClr>
              <a:buSzPct val="80000"/>
              <a:buFont typeface="Wingdings" pitchFamily="2" charset="2"/>
              <a:buBlip>
                <a:blip r:embed="rId5"/>
              </a:buBlip>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Blip>
                <a:blip r:embed="rId6"/>
              </a:buBlip>
              <a:defRPr sz="2800">
                <a:solidFill>
                  <a:schemeClr val="tx1"/>
                </a:solidFill>
                <a:latin typeface="+mn-lt"/>
              </a:defRPr>
            </a:lvl2pPr>
            <a:lvl3pPr marL="1143000" indent="-228600" algn="l" rtl="0" fontAlgn="base">
              <a:spcBef>
                <a:spcPct val="20000"/>
              </a:spcBef>
              <a:spcAft>
                <a:spcPct val="0"/>
              </a:spcAft>
              <a:buClr>
                <a:schemeClr val="hlink"/>
              </a:buClr>
              <a:buSzPct val="60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33400" indent="-533400">
              <a:lnSpc>
                <a:spcPct val="90000"/>
              </a:lnSpc>
              <a:spcAft>
                <a:spcPts val="1200"/>
              </a:spcAft>
              <a:buClr>
                <a:srgbClr val="FFFFFF"/>
              </a:buClr>
              <a:buFontTx/>
              <a:buAutoNum type="arabicPeriod"/>
            </a:pPr>
            <a:r>
              <a:rPr lang="en-US" sz="3600" b="1" u="sng"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New technologies</a:t>
            </a:r>
          </a:p>
          <a:p>
            <a:pPr marL="533400" indent="-533400">
              <a:lnSpc>
                <a:spcPct val="90000"/>
              </a:lnSpc>
              <a:spcAft>
                <a:spcPts val="1200"/>
              </a:spcAft>
              <a:buClr>
                <a:srgbClr val="FFFFFF"/>
              </a:buClr>
              <a:buFontTx/>
              <a:buAutoNum type="arabicPeriod"/>
            </a:pPr>
            <a:r>
              <a:rPr lang="en-US" sz="3600" b="1" u="sng"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Better farming methods </a:t>
            </a:r>
          </a:p>
          <a:p>
            <a:pPr marL="533400" indent="-533400">
              <a:lnSpc>
                <a:spcPct val="90000"/>
              </a:lnSpc>
              <a:spcAft>
                <a:spcPts val="1200"/>
              </a:spcAft>
              <a:buClr>
                <a:srgbClr val="FFFFFF"/>
              </a:buClr>
              <a:buFontTx/>
              <a:buAutoNum type="arabicPeriod"/>
            </a:pPr>
            <a:r>
              <a:rPr lang="en-US" sz="3600" b="1" u="sng"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Greater crop yields</a:t>
            </a:r>
          </a:p>
          <a:p>
            <a:pPr marL="533400" indent="-533400">
              <a:lnSpc>
                <a:spcPct val="90000"/>
              </a:lnSpc>
              <a:spcAft>
                <a:spcPts val="1200"/>
              </a:spcAft>
              <a:buClr>
                <a:srgbClr val="FFFFFF"/>
              </a:buClr>
              <a:buFontTx/>
              <a:buAutoNum type="arabicPeriod"/>
            </a:pPr>
            <a:r>
              <a:rPr lang="en-US" sz="3600" b="1" u="sng"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Too many farmers with a surplus</a:t>
            </a:r>
          </a:p>
          <a:p>
            <a:pPr marL="533400" indent="-533400">
              <a:lnSpc>
                <a:spcPct val="90000"/>
              </a:lnSpc>
              <a:spcAft>
                <a:spcPts val="1200"/>
              </a:spcAft>
              <a:buClr>
                <a:srgbClr val="FFFFFF"/>
              </a:buClr>
              <a:buFontTx/>
              <a:buAutoNum type="arabicPeriod"/>
            </a:pPr>
            <a:r>
              <a:rPr lang="en-US" sz="3600" b="1" u="sng"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Prices fall</a:t>
            </a:r>
          </a:p>
          <a:p>
            <a:pPr marL="533400" indent="-533400">
              <a:lnSpc>
                <a:spcPct val="90000"/>
              </a:lnSpc>
              <a:spcAft>
                <a:spcPts val="1200"/>
              </a:spcAft>
              <a:buClr>
                <a:srgbClr val="FFFFFF"/>
              </a:buClr>
              <a:buFontTx/>
              <a:buAutoNum type="arabicPeriod"/>
            </a:pPr>
            <a:r>
              <a:rPr lang="en-US" sz="3600" b="1" u="sng"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Farmers don’t make enough money</a:t>
            </a:r>
          </a:p>
        </p:txBody>
      </p:sp>
      <p:pic>
        <p:nvPicPr>
          <p:cNvPr id="4" name="Picture 3"/>
          <p:cNvPicPr>
            <a:picLocks noChangeAspect="1"/>
          </p:cNvPicPr>
          <p:nvPr/>
        </p:nvPicPr>
        <p:blipFill rotWithShape="1">
          <a:blip r:embed="rId7"/>
          <a:srcRect l="4601" t="22725" r="18359" b="22734"/>
          <a:stretch/>
        </p:blipFill>
        <p:spPr>
          <a:xfrm>
            <a:off x="0" y="152399"/>
            <a:ext cx="5105400" cy="9144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3936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heel(1)">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heel(1)">
                                      <p:cBhvr>
                                        <p:cTn id="22" dur="2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heel(1)">
                                      <p:cBhvr>
                                        <p:cTn id="32" dur="20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heel(1)">
                                      <p:cBhvr>
                                        <p:cTn id="37"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6476"/>
            <a:ext cx="9144000" cy="6911547"/>
            <a:chOff x="0" y="-16476"/>
            <a:chExt cx="9144000" cy="6911547"/>
          </a:xfrm>
        </p:grpSpPr>
        <p:pic>
          <p:nvPicPr>
            <p:cNvPr id="7170" name="Picture 2" descr="http://upload.wikimedia.org/wikipedia/commons/9/98/Mary_Elizabeth_Lea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0"/>
              <a:ext cx="61722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upload.wikimedia.org/wikipedia/commons/9/98/Mary_Elizabeth_Lea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908222" cy="68950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upload.wikimedia.org/wikipedia/commons/9/98/Mary_Elizabeth_Leas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flipH="1">
              <a:off x="914400" y="-16476"/>
              <a:ext cx="2057400" cy="689507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152400" y="228600"/>
            <a:ext cx="4572000" cy="6494085"/>
          </a:xfrm>
          <a:prstGeom prst="rect">
            <a:avLst/>
          </a:prstGeom>
        </p:spPr>
        <p:txBody>
          <a:bodyPr>
            <a:spAutoFit/>
          </a:bodyPr>
          <a:lstStyle/>
          <a:p>
            <a:r>
              <a:rPr lang="en-US" sz="3200" dirty="0">
                <a:solidFill>
                  <a:schemeClr val="bg2"/>
                </a:solidFill>
                <a:effectLst>
                  <a:outerShdw blurRad="38100" dist="38100" dir="2700000" algn="tl">
                    <a:srgbClr val="000000">
                      <a:alpha val="43137"/>
                    </a:srgbClr>
                  </a:outerShdw>
                </a:effectLst>
                <a:latin typeface="Bernard MT Condensed" panose="02050806060905020404" pitchFamily="18" charset="0"/>
              </a:rPr>
              <a:t>“What you farmers need to do is to raise less corn and more hell! We want the accursed foreclosure system wiped out! We will stand by our homes and stay by our firesides by force if necessary, and we will not pay our debts to the loan-shark companies until the Government pays its </a:t>
            </a:r>
            <a:br>
              <a:rPr lang="en-US" sz="3200" dirty="0">
                <a:solidFill>
                  <a:schemeClr val="bg2"/>
                </a:solidFill>
                <a:effectLst>
                  <a:outerShdw blurRad="38100" dist="38100" dir="2700000" algn="tl">
                    <a:srgbClr val="000000">
                      <a:alpha val="43137"/>
                    </a:srgbClr>
                  </a:outerShdw>
                </a:effectLst>
                <a:latin typeface="Bernard MT Condensed" panose="02050806060905020404" pitchFamily="18" charset="0"/>
              </a:rPr>
            </a:br>
            <a:r>
              <a:rPr lang="en-US" sz="3200" dirty="0">
                <a:solidFill>
                  <a:schemeClr val="bg2"/>
                </a:solidFill>
                <a:effectLst>
                  <a:outerShdw blurRad="38100" dist="38100" dir="2700000" algn="tl">
                    <a:srgbClr val="000000">
                      <a:alpha val="43137"/>
                    </a:srgbClr>
                  </a:outerShdw>
                </a:effectLst>
                <a:latin typeface="Bernard MT Condensed" panose="02050806060905020404" pitchFamily="18" charset="0"/>
              </a:rPr>
              <a:t>debts to us!”</a:t>
            </a:r>
          </a:p>
          <a:p>
            <a:r>
              <a:rPr lang="en-US" sz="3200" dirty="0">
                <a:solidFill>
                  <a:schemeClr val="bg2"/>
                </a:solidFill>
                <a:effectLst>
                  <a:outerShdw blurRad="38100" dist="38100" dir="2700000" algn="tl">
                    <a:srgbClr val="000000">
                      <a:alpha val="43137"/>
                    </a:srgbClr>
                  </a:outerShdw>
                </a:effectLst>
                <a:latin typeface="Bernard MT Condensed" panose="02050806060905020404" pitchFamily="18" charset="0"/>
              </a:rPr>
              <a:t> - Mary Elizabeth Lease</a:t>
            </a:r>
          </a:p>
        </p:txBody>
      </p:sp>
    </p:spTree>
    <p:extLst>
      <p:ext uri="{BB962C8B-B14F-4D97-AF65-F5344CB8AC3E}">
        <p14:creationId xmlns:p14="http://schemas.microsoft.com/office/powerpoint/2010/main" val="2740194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0" y="1186248"/>
            <a:ext cx="3733800" cy="5269985"/>
          </a:xfrm>
          <a:prstGeom prst="rect">
            <a:avLst/>
          </a:prstGeom>
        </p:spPr>
        <p:txBody>
          <a:bodyPr/>
          <a:lstStyle>
            <a:lvl1pPr marL="342900" indent="-342900" algn="l" rtl="0" fontAlgn="base">
              <a:spcBef>
                <a:spcPct val="20000"/>
              </a:spcBef>
              <a:spcAft>
                <a:spcPct val="0"/>
              </a:spcAft>
              <a:buClr>
                <a:schemeClr val="accent2"/>
              </a:buClr>
              <a:buSzPct val="80000"/>
              <a:buFont typeface="Wingdings" pitchFamily="2" charset="2"/>
              <a:buBlip>
                <a:blip r:embed="rId3"/>
              </a:buBlip>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Blip>
                <a:blip r:embed="rId4"/>
              </a:buBlip>
              <a:defRPr sz="2800">
                <a:solidFill>
                  <a:schemeClr val="tx1"/>
                </a:solidFill>
                <a:latin typeface="+mn-lt"/>
              </a:defRPr>
            </a:lvl2pPr>
            <a:lvl3pPr marL="1143000" indent="-228600" algn="l" rtl="0" fontAlgn="base">
              <a:spcBef>
                <a:spcPct val="20000"/>
              </a:spcBef>
              <a:spcAft>
                <a:spcPct val="0"/>
              </a:spcAft>
              <a:buClr>
                <a:schemeClr val="hlink"/>
              </a:buClr>
              <a:buSzPct val="60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33400" indent="-533400">
              <a:lnSpc>
                <a:spcPct val="90000"/>
              </a:lnSpc>
              <a:spcAft>
                <a:spcPts val="1200"/>
              </a:spcAft>
              <a:buClr>
                <a:srgbClr val="FFFFFF"/>
              </a:buClr>
              <a:buFontTx/>
              <a:buAutoNum type="arabicPeriod"/>
            </a:pPr>
            <a:r>
              <a:rPr lang="en-US" sz="3600" b="1"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Farmers begin to organize</a:t>
            </a:r>
          </a:p>
          <a:p>
            <a:pPr marL="533400" indent="-533400">
              <a:lnSpc>
                <a:spcPct val="90000"/>
              </a:lnSpc>
              <a:spcAft>
                <a:spcPts val="1200"/>
              </a:spcAft>
              <a:buClr>
                <a:srgbClr val="FFFFFF"/>
              </a:buClr>
              <a:buFontTx/>
              <a:buAutoNum type="arabicPeriod"/>
            </a:pPr>
            <a:r>
              <a:rPr lang="en-US" sz="3600" b="1"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The Patrons of Husbandry is formed in 1867</a:t>
            </a:r>
          </a:p>
          <a:p>
            <a:pPr marL="533400" indent="-533400">
              <a:lnSpc>
                <a:spcPct val="90000"/>
              </a:lnSpc>
              <a:spcAft>
                <a:spcPts val="1200"/>
              </a:spcAft>
              <a:buClr>
                <a:srgbClr val="FFFFFF"/>
              </a:buClr>
              <a:buFontTx/>
              <a:buAutoNum type="arabicPeriod"/>
            </a:pPr>
            <a:r>
              <a:rPr lang="en-US" sz="3600" b="1"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Becomes known as </a:t>
            </a:r>
            <a:r>
              <a:rPr lang="en-US" sz="3600" b="1" u="sng"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the Grange</a:t>
            </a:r>
          </a:p>
          <a:p>
            <a:pPr marL="533400" indent="-533400">
              <a:lnSpc>
                <a:spcPct val="90000"/>
              </a:lnSpc>
              <a:spcAft>
                <a:spcPts val="1200"/>
              </a:spcAft>
              <a:buClr>
                <a:srgbClr val="FFFFFF"/>
              </a:buClr>
              <a:buFontTx/>
              <a:buAutoNum type="arabicPeriod"/>
            </a:pPr>
            <a:r>
              <a:rPr lang="en-US" sz="3600" b="1"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Other Farmers’ Alliances grow</a:t>
            </a:r>
          </a:p>
        </p:txBody>
      </p:sp>
      <p:pic>
        <p:nvPicPr>
          <p:cNvPr id="8196" name="Picture 4" descr="https://upload.wikimedia.org/wikipedia/commons/thumb/3/3e/Gift_for_the_grangers_ppmsca02956u.jpg/720px-Gift_for_the_grangers_ppmsca02956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8242" y="234288"/>
            <a:ext cx="5242560" cy="6553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381000" y="-304800"/>
            <a:ext cx="4712616" cy="18533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8727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s.wisconsinhistory.org/700099990317/9999005044-l.jpg"/>
          <p:cNvPicPr>
            <a:picLocks noChangeAspect="1" noChangeArrowheads="1"/>
          </p:cNvPicPr>
          <p:nvPr/>
        </p:nvPicPr>
        <p:blipFill rotWithShape="1">
          <a:blip r:embed="rId3">
            <a:extLst>
              <a:ext uri="{28A0092B-C50C-407E-A947-70E740481C1C}">
                <a14:useLocalDpi xmlns:a14="http://schemas.microsoft.com/office/drawing/2010/main" val="0"/>
              </a:ext>
            </a:extLst>
          </a:blip>
          <a:srcRect l="4167" t="4750" r="4167" b="10926"/>
          <a:stretch/>
        </p:blipFill>
        <p:spPr bwMode="auto">
          <a:xfrm>
            <a:off x="0" y="926910"/>
            <a:ext cx="9189013" cy="59310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1577694" y="-228600"/>
            <a:ext cx="12344400" cy="1818272"/>
          </a:xfrm>
          <a:prstGeom prst="rect">
            <a:avLst/>
          </a:prstGeom>
          <a:effectLst>
            <a:innerShdw blurRad="63500" dist="50800" dir="18900000">
              <a:prstClr val="black">
                <a:alpha val="50000"/>
              </a:prstClr>
            </a:innerShdw>
          </a:effectLst>
        </p:spPr>
      </p:pic>
      <p:pic>
        <p:nvPicPr>
          <p:cNvPr id="4" name="Picture 3"/>
          <p:cNvPicPr>
            <a:picLocks noChangeAspect="1"/>
          </p:cNvPicPr>
          <p:nvPr/>
        </p:nvPicPr>
        <p:blipFill>
          <a:blip r:embed="rId5"/>
          <a:stretch>
            <a:fillRect/>
          </a:stretch>
        </p:blipFill>
        <p:spPr>
          <a:xfrm>
            <a:off x="896961" y="-152400"/>
            <a:ext cx="7395089" cy="1853345"/>
          </a:xfrm>
          <a:prstGeom prst="rect">
            <a:avLst/>
          </a:prstGeom>
          <a:effectLst>
            <a:outerShdw blurRad="50800" dist="38100" dir="2700000" algn="tl" rotWithShape="0">
              <a:prstClr val="black">
                <a:alpha val="40000"/>
              </a:prstClr>
            </a:outerShdw>
          </a:effectLst>
        </p:spPr>
      </p:pic>
      <p:sp>
        <p:nvSpPr>
          <p:cNvPr id="6" name="Rectangle 4"/>
          <p:cNvSpPr txBox="1">
            <a:spLocks noChangeArrowheads="1"/>
          </p:cNvSpPr>
          <p:nvPr/>
        </p:nvSpPr>
        <p:spPr>
          <a:xfrm>
            <a:off x="152400" y="1588844"/>
            <a:ext cx="4495800" cy="5269985"/>
          </a:xfrm>
          <a:prstGeom prst="rect">
            <a:avLst/>
          </a:prstGeom>
        </p:spPr>
        <p:txBody>
          <a:bodyPr/>
          <a:lstStyle>
            <a:lvl1pPr marL="342900" indent="-342900" algn="l" rtl="0" fontAlgn="base">
              <a:spcBef>
                <a:spcPct val="20000"/>
              </a:spcBef>
              <a:spcAft>
                <a:spcPct val="0"/>
              </a:spcAft>
              <a:buClr>
                <a:schemeClr val="accent2"/>
              </a:buClr>
              <a:buSzPct val="80000"/>
              <a:buFont typeface="Wingdings" pitchFamily="2" charset="2"/>
              <a:buBlip>
                <a:blip r:embed="rId6"/>
              </a:buBlip>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Blip>
                <a:blip r:embed="rId7"/>
              </a:buBlip>
              <a:defRPr sz="2800">
                <a:solidFill>
                  <a:schemeClr val="tx1"/>
                </a:solidFill>
                <a:latin typeface="+mn-lt"/>
              </a:defRPr>
            </a:lvl2pPr>
            <a:lvl3pPr marL="1143000" indent="-228600" algn="l" rtl="0" fontAlgn="base">
              <a:spcBef>
                <a:spcPct val="20000"/>
              </a:spcBef>
              <a:spcAft>
                <a:spcPct val="0"/>
              </a:spcAft>
              <a:buClr>
                <a:schemeClr val="hlink"/>
              </a:buClr>
              <a:buSzPct val="60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33400" indent="-533400">
              <a:lnSpc>
                <a:spcPct val="90000"/>
              </a:lnSpc>
              <a:spcAft>
                <a:spcPts val="1200"/>
              </a:spcAft>
              <a:buClr>
                <a:srgbClr val="FFFFFF"/>
              </a:buClr>
              <a:buFontTx/>
              <a:buAutoNum type="arabicPeriod"/>
            </a:pPr>
            <a:r>
              <a:rPr lang="en-US" b="1"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Populism took its name from a movement of the people</a:t>
            </a:r>
          </a:p>
          <a:p>
            <a:pPr marL="533400" indent="-533400">
              <a:lnSpc>
                <a:spcPct val="90000"/>
              </a:lnSpc>
              <a:spcAft>
                <a:spcPts val="1200"/>
              </a:spcAft>
              <a:buClr>
                <a:srgbClr val="FFFFFF"/>
              </a:buClr>
              <a:buFontTx/>
              <a:buAutoNum type="arabicPeriod"/>
            </a:pPr>
            <a:r>
              <a:rPr lang="en-US" b="1"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Begun in the Midwest in 1892</a:t>
            </a:r>
          </a:p>
          <a:p>
            <a:pPr marL="533400" indent="-533400">
              <a:lnSpc>
                <a:spcPct val="90000"/>
              </a:lnSpc>
              <a:spcAft>
                <a:spcPts val="1200"/>
              </a:spcAft>
              <a:buClr>
                <a:srgbClr val="FFFFFF"/>
              </a:buClr>
              <a:buFontTx/>
              <a:buAutoNum type="arabicPeriod"/>
            </a:pPr>
            <a:r>
              <a:rPr lang="en-US" b="1"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Goal was to help farmers get out of debt and give people a greater voice in government</a:t>
            </a:r>
          </a:p>
        </p:txBody>
      </p:sp>
    </p:spTree>
    <p:extLst>
      <p:ext uri="{BB962C8B-B14F-4D97-AF65-F5344CB8AC3E}">
        <p14:creationId xmlns:p14="http://schemas.microsoft.com/office/powerpoint/2010/main" val="2944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heel(1)">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heel(1)">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52600" y="-197306"/>
            <a:ext cx="12344400" cy="1818272"/>
            <a:chOff x="-1752600" y="-197306"/>
            <a:chExt cx="12344400" cy="1818272"/>
          </a:xfrm>
        </p:grpSpPr>
        <p:pic>
          <p:nvPicPr>
            <p:cNvPr id="4" name="Picture 3"/>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1752600" y="-197306"/>
              <a:ext cx="12344400" cy="1818272"/>
            </a:xfrm>
            <a:prstGeom prst="rect">
              <a:avLst/>
            </a:prstGeom>
            <a:effectLst>
              <a:innerShdw blurRad="63500" dist="50800" dir="18900000">
                <a:prstClr val="black">
                  <a:alpha val="50000"/>
                </a:prstClr>
              </a:innerShdw>
            </a:effectLst>
          </p:spPr>
        </p:pic>
        <p:pic>
          <p:nvPicPr>
            <p:cNvPr id="3" name="Picture 2"/>
            <p:cNvPicPr>
              <a:picLocks noChangeAspect="1"/>
            </p:cNvPicPr>
            <p:nvPr/>
          </p:nvPicPr>
          <p:blipFill>
            <a:blip r:embed="rId3"/>
            <a:stretch>
              <a:fillRect/>
            </a:stretch>
          </p:blipFill>
          <p:spPr>
            <a:xfrm>
              <a:off x="-152797" y="152400"/>
              <a:ext cx="9144793" cy="1347333"/>
            </a:xfrm>
            <a:prstGeom prst="rect">
              <a:avLst/>
            </a:prstGeom>
          </p:spPr>
        </p:pic>
      </p:grpSp>
      <p:pic>
        <p:nvPicPr>
          <p:cNvPr id="9218" name="Picture 2" descr="http://sageamericanhistory.net/gildedage/images/populist1.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9432"/>
          <a:stretch/>
        </p:blipFill>
        <p:spPr bwMode="auto">
          <a:xfrm rot="268757">
            <a:off x="5836203" y="1195159"/>
            <a:ext cx="3190672" cy="312420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descr="http://sageamericanhistory.net/gildedage/images/populist1.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0568"/>
          <a:stretch/>
        </p:blipFill>
        <p:spPr bwMode="auto">
          <a:xfrm rot="21068009">
            <a:off x="5871449" y="3799419"/>
            <a:ext cx="3120180" cy="3125399"/>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4"/>
          <p:cNvSpPr txBox="1">
            <a:spLocks noChangeArrowheads="1"/>
          </p:cNvSpPr>
          <p:nvPr/>
        </p:nvSpPr>
        <p:spPr>
          <a:xfrm>
            <a:off x="94349" y="1804189"/>
            <a:ext cx="6001651" cy="5269985"/>
          </a:xfrm>
          <a:prstGeom prst="rect">
            <a:avLst/>
          </a:prstGeom>
        </p:spPr>
        <p:txBody>
          <a:bodyPr/>
          <a:lstStyle>
            <a:lvl1pPr marL="342900" indent="-342900" algn="l" rtl="0" fontAlgn="base">
              <a:spcBef>
                <a:spcPct val="20000"/>
              </a:spcBef>
              <a:spcAft>
                <a:spcPct val="0"/>
              </a:spcAft>
              <a:buClr>
                <a:schemeClr val="accent2"/>
              </a:buClr>
              <a:buSzPct val="80000"/>
              <a:buFont typeface="Wingdings" pitchFamily="2" charset="2"/>
              <a:buBlip>
                <a:blip r:embed="rId5"/>
              </a:buBlip>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Blip>
                <a:blip r:embed="rId6"/>
              </a:buBlip>
              <a:defRPr sz="2800">
                <a:solidFill>
                  <a:schemeClr val="tx1"/>
                </a:solidFill>
                <a:latin typeface="+mn-lt"/>
              </a:defRPr>
            </a:lvl2pPr>
            <a:lvl3pPr marL="1143000" indent="-228600" algn="l" rtl="0" fontAlgn="base">
              <a:spcBef>
                <a:spcPct val="20000"/>
              </a:spcBef>
              <a:spcAft>
                <a:spcPct val="0"/>
              </a:spcAft>
              <a:buClr>
                <a:schemeClr val="hlink"/>
              </a:buClr>
              <a:buSzPct val="60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33400" indent="-533400">
              <a:lnSpc>
                <a:spcPct val="90000"/>
              </a:lnSpc>
              <a:spcAft>
                <a:spcPts val="1200"/>
              </a:spcAft>
              <a:buClr>
                <a:srgbClr val="FFFFFF"/>
              </a:buClr>
              <a:buFontTx/>
              <a:buAutoNum type="arabicPeriod"/>
            </a:pPr>
            <a:r>
              <a:rPr lang="en-US" sz="3600" b="1"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Increase the nation’s money supply</a:t>
            </a:r>
          </a:p>
          <a:p>
            <a:pPr marL="533400" indent="-533400">
              <a:lnSpc>
                <a:spcPct val="90000"/>
              </a:lnSpc>
              <a:spcAft>
                <a:spcPts val="1200"/>
              </a:spcAft>
              <a:buClr>
                <a:srgbClr val="FFFFFF"/>
              </a:buClr>
              <a:buFontTx/>
              <a:buAutoNum type="arabicPeriod"/>
            </a:pPr>
            <a:r>
              <a:rPr lang="en-US" sz="3600" b="1"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An 8-hour workday</a:t>
            </a:r>
          </a:p>
          <a:p>
            <a:pPr marL="533400" indent="-533400">
              <a:lnSpc>
                <a:spcPct val="90000"/>
              </a:lnSpc>
              <a:spcAft>
                <a:spcPts val="1200"/>
              </a:spcAft>
              <a:buClr>
                <a:srgbClr val="FFFFFF"/>
              </a:buClr>
              <a:buFontTx/>
              <a:buAutoNum type="arabicPeriod"/>
            </a:pPr>
            <a:r>
              <a:rPr lang="en-US" sz="3600" b="1"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A graduated federal income tax</a:t>
            </a:r>
          </a:p>
          <a:p>
            <a:pPr marL="533400" indent="-533400">
              <a:lnSpc>
                <a:spcPct val="90000"/>
              </a:lnSpc>
              <a:spcAft>
                <a:spcPts val="1200"/>
              </a:spcAft>
              <a:buClr>
                <a:srgbClr val="FFFFFF"/>
              </a:buClr>
              <a:buFontTx/>
              <a:buAutoNum type="arabicPeriod"/>
            </a:pPr>
            <a:r>
              <a:rPr lang="en-US" sz="3600" b="1"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Direct election of US Senators</a:t>
            </a:r>
          </a:p>
          <a:p>
            <a:pPr marL="533400" indent="-533400">
              <a:lnSpc>
                <a:spcPct val="90000"/>
              </a:lnSpc>
              <a:spcAft>
                <a:spcPts val="1200"/>
              </a:spcAft>
              <a:buClr>
                <a:srgbClr val="FFFFFF"/>
              </a:buClr>
              <a:buFontTx/>
              <a:buAutoNum type="arabicPeriod"/>
            </a:pPr>
            <a:r>
              <a:rPr lang="en-US" sz="3600" b="1" kern="0" dirty="0" err="1">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Bimetalism</a:t>
            </a:r>
            <a:endParaRPr lang="en-US" sz="3600" b="1"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endParaRPr>
          </a:p>
        </p:txBody>
      </p:sp>
    </p:spTree>
    <p:extLst>
      <p:ext uri="{BB962C8B-B14F-4D97-AF65-F5344CB8AC3E}">
        <p14:creationId xmlns:p14="http://schemas.microsoft.com/office/powerpoint/2010/main" val="307586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heel(1)">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heel(1)">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heel(1)">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heel(1)">
                                      <p:cBhvr>
                                        <p:cTn id="27"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upload.wikimedia.org/wikipedia/commons/c/ce/Survival_of_the_Fittest.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954379" y="1143000"/>
            <a:ext cx="5161547" cy="55188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793" y="-228600"/>
            <a:ext cx="9144793" cy="1524132"/>
          </a:xfrm>
          <a:prstGeom prst="rect">
            <a:avLst/>
          </a:prstGeom>
        </p:spPr>
      </p:pic>
      <p:sp>
        <p:nvSpPr>
          <p:cNvPr id="5" name="Rectangle 4"/>
          <p:cNvSpPr txBox="1">
            <a:spLocks noChangeArrowheads="1"/>
          </p:cNvSpPr>
          <p:nvPr/>
        </p:nvSpPr>
        <p:spPr>
          <a:xfrm>
            <a:off x="-793" y="1143001"/>
            <a:ext cx="4191793" cy="5394412"/>
          </a:xfrm>
          <a:prstGeom prst="rect">
            <a:avLst/>
          </a:prstGeom>
        </p:spPr>
        <p:txBody>
          <a:bodyPr/>
          <a:lstStyle>
            <a:lvl1pPr marL="342900" indent="-342900" algn="l" rtl="0" fontAlgn="base">
              <a:spcBef>
                <a:spcPct val="20000"/>
              </a:spcBef>
              <a:spcAft>
                <a:spcPct val="0"/>
              </a:spcAft>
              <a:buClr>
                <a:schemeClr val="accent2"/>
              </a:buClr>
              <a:buSzPct val="80000"/>
              <a:buFont typeface="Wingdings" pitchFamily="2" charset="2"/>
              <a:buBlip>
                <a:blip r:embed="rId4"/>
              </a:buBlip>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Blip>
                <a:blip r:embed="rId5"/>
              </a:buBlip>
              <a:defRPr sz="2800">
                <a:solidFill>
                  <a:schemeClr val="tx1"/>
                </a:solidFill>
                <a:latin typeface="+mn-lt"/>
              </a:defRPr>
            </a:lvl2pPr>
            <a:lvl3pPr marL="1143000" indent="-228600" algn="l" rtl="0" fontAlgn="base">
              <a:spcBef>
                <a:spcPct val="20000"/>
              </a:spcBef>
              <a:spcAft>
                <a:spcPct val="0"/>
              </a:spcAft>
              <a:buClr>
                <a:schemeClr val="hlink"/>
              </a:buClr>
              <a:buSzPct val="60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33400" indent="-533400">
              <a:lnSpc>
                <a:spcPct val="90000"/>
              </a:lnSpc>
              <a:spcAft>
                <a:spcPts val="1200"/>
              </a:spcAft>
              <a:buClr>
                <a:srgbClr val="FFFFFF"/>
              </a:buClr>
              <a:buFontTx/>
              <a:buAutoNum type="arabicPeriod"/>
            </a:pPr>
            <a:r>
              <a:rPr lang="en-US" sz="3000" b="1"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Debate was what would back US currency so that it wasn’t “worthless”</a:t>
            </a:r>
          </a:p>
          <a:p>
            <a:pPr marL="533400" indent="-533400">
              <a:lnSpc>
                <a:spcPct val="90000"/>
              </a:lnSpc>
              <a:spcAft>
                <a:spcPts val="1200"/>
              </a:spcAft>
              <a:buClr>
                <a:srgbClr val="FFFFFF"/>
              </a:buClr>
              <a:buFontTx/>
              <a:buAutoNum type="arabicPeriod"/>
            </a:pPr>
            <a:r>
              <a:rPr lang="en-US" sz="3000" b="1"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“Gold bugs” favored backing US currency only with gold</a:t>
            </a:r>
          </a:p>
          <a:p>
            <a:pPr marL="533400" indent="-533400">
              <a:lnSpc>
                <a:spcPct val="90000"/>
              </a:lnSpc>
              <a:spcAft>
                <a:spcPts val="1200"/>
              </a:spcAft>
              <a:buClr>
                <a:srgbClr val="FFFFFF"/>
              </a:buClr>
              <a:buFontTx/>
              <a:buAutoNum type="arabicPeriod"/>
            </a:pPr>
            <a:r>
              <a:rPr lang="en-US" sz="3000" b="1"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a:t>
            </a:r>
            <a:r>
              <a:rPr lang="en-US" sz="3000" b="1" kern="0" dirty="0" err="1">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Silverites</a:t>
            </a:r>
            <a:r>
              <a:rPr lang="en-US" sz="3000" b="1" kern="0" dirty="0">
                <a:ln>
                  <a:solidFill>
                    <a:sysClr val="windowText" lastClr="000000"/>
                  </a:solidFill>
                </a:ln>
                <a:solidFill>
                  <a:srgbClr val="FFFFFF"/>
                </a:solidFill>
                <a:effectLst>
                  <a:outerShdw blurRad="38100" dist="38100" dir="2700000" algn="tl">
                    <a:srgbClr val="000000">
                      <a:alpha val="43137"/>
                    </a:srgbClr>
                  </a:outerShdw>
                </a:effectLst>
                <a:latin typeface="Bernard MT Condensed" panose="02050806060905020404" pitchFamily="18" charset="0"/>
              </a:rPr>
              <a:t>” wished for gold and silver to be used so that more money would be available</a:t>
            </a:r>
          </a:p>
        </p:txBody>
      </p:sp>
    </p:spTree>
    <p:extLst>
      <p:ext uri="{BB962C8B-B14F-4D97-AF65-F5344CB8AC3E}">
        <p14:creationId xmlns:p14="http://schemas.microsoft.com/office/powerpoint/2010/main" val="57408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ages.wisconsinhistory.org/700099990338/9999006122-l.jpg"/>
          <p:cNvPicPr>
            <a:picLocks noChangeAspect="1" noChangeArrowheads="1"/>
          </p:cNvPicPr>
          <p:nvPr/>
        </p:nvPicPr>
        <p:blipFill rotWithShape="1">
          <a:blip r:embed="rId3">
            <a:extLst>
              <a:ext uri="{28A0092B-C50C-407E-A947-70E740481C1C}">
                <a14:useLocalDpi xmlns:a14="http://schemas.microsoft.com/office/drawing/2010/main" val="0"/>
              </a:ext>
            </a:extLst>
          </a:blip>
          <a:srcRect l="7264" r="5074"/>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281545" y="-228600"/>
            <a:ext cx="6580911" cy="1447800"/>
          </a:xfrm>
          <a:prstGeom prst="rect">
            <a:avLst/>
          </a:prstGeom>
        </p:spPr>
      </p:pic>
      <p:sp>
        <p:nvSpPr>
          <p:cNvPr id="5" name="Rectangle 2"/>
          <p:cNvSpPr>
            <a:spLocks noChangeArrowheads="1"/>
          </p:cNvSpPr>
          <p:nvPr/>
        </p:nvSpPr>
        <p:spPr bwMode="auto">
          <a:xfrm>
            <a:off x="914400" y="2065420"/>
            <a:ext cx="2590800" cy="1219201"/>
          </a:xfrm>
          <a:prstGeom prst="rect">
            <a:avLst/>
          </a:prstGeom>
          <a:solidFill>
            <a:schemeClr val="accent3">
              <a:lumMod val="60000"/>
              <a:lumOff val="40000"/>
            </a:schemeClr>
          </a:solidFill>
          <a:ln w="38100">
            <a:solidFill>
              <a:schemeClr val="tx1">
                <a:lumMod val="90000"/>
              </a:schemeClr>
            </a:solidFill>
            <a:miter lim="800000"/>
            <a:headEnd/>
            <a:tailEnd/>
          </a:ln>
          <a:scene3d>
            <a:camera prst="orthographicFront"/>
            <a:lightRig rig="threePt" dir="t"/>
          </a:scene3d>
          <a:sp3d>
            <a:bevelT w="165100" prst="coolSlant"/>
          </a:sp3d>
        </p:spPr>
        <p:txBody>
          <a:bodyPr/>
          <a:lstStyle/>
          <a:p>
            <a:pPr algn="ctr" eaLnBrk="0" hangingPunct="0"/>
            <a:r>
              <a:rPr lang="en-US" dirty="0">
                <a:solidFill>
                  <a:schemeClr val="bg2">
                    <a:lumMod val="95000"/>
                    <a:lumOff val="5000"/>
                  </a:schemeClr>
                </a:solidFill>
                <a:effectLst>
                  <a:outerShdw blurRad="38100" dist="38100" dir="2700000" algn="tl">
                    <a:srgbClr val="000000">
                      <a:alpha val="43137"/>
                    </a:srgbClr>
                  </a:outerShdw>
                </a:effectLst>
                <a:latin typeface="Bernard MT Condensed" panose="02050806060905020404" pitchFamily="18" charset="0"/>
              </a:rPr>
              <a:t>Farmers want to add more money into circulation</a:t>
            </a:r>
          </a:p>
        </p:txBody>
      </p:sp>
      <p:sp>
        <p:nvSpPr>
          <p:cNvPr id="15" name="Rectangle 2"/>
          <p:cNvSpPr>
            <a:spLocks noChangeArrowheads="1"/>
          </p:cNvSpPr>
          <p:nvPr/>
        </p:nvSpPr>
        <p:spPr bwMode="auto">
          <a:xfrm>
            <a:off x="5638800" y="2107530"/>
            <a:ext cx="2590800" cy="950496"/>
          </a:xfrm>
          <a:prstGeom prst="rect">
            <a:avLst/>
          </a:prstGeom>
          <a:solidFill>
            <a:schemeClr val="accent3">
              <a:lumMod val="60000"/>
              <a:lumOff val="40000"/>
            </a:schemeClr>
          </a:solidFill>
          <a:ln w="38100">
            <a:solidFill>
              <a:schemeClr val="tx1">
                <a:lumMod val="90000"/>
              </a:schemeClr>
            </a:solidFill>
            <a:miter lim="800000"/>
            <a:headEnd/>
            <a:tailEnd/>
          </a:ln>
          <a:scene3d>
            <a:camera prst="orthographicFront"/>
            <a:lightRig rig="threePt" dir="t"/>
          </a:scene3d>
          <a:sp3d>
            <a:bevelT w="165100" prst="coolSlant"/>
          </a:sp3d>
        </p:spPr>
        <p:txBody>
          <a:bodyPr/>
          <a:lstStyle/>
          <a:p>
            <a:pPr algn="ctr" eaLnBrk="0" hangingPunct="0"/>
            <a:r>
              <a:rPr lang="en-US" dirty="0">
                <a:solidFill>
                  <a:schemeClr val="bg2">
                    <a:lumMod val="95000"/>
                    <a:lumOff val="5000"/>
                  </a:schemeClr>
                </a:solidFill>
                <a:effectLst>
                  <a:outerShdw blurRad="38100" dist="38100" dir="2700000" algn="tl">
                    <a:srgbClr val="000000">
                      <a:alpha val="43137"/>
                    </a:srgbClr>
                  </a:outerShdw>
                </a:effectLst>
                <a:latin typeface="Bernard MT Condensed" panose="02050806060905020404" pitchFamily="18" charset="0"/>
              </a:rPr>
              <a:t>More money produces inflation</a:t>
            </a:r>
          </a:p>
        </p:txBody>
      </p:sp>
      <p:sp>
        <p:nvSpPr>
          <p:cNvPr id="16" name="Rectangle 2"/>
          <p:cNvSpPr>
            <a:spLocks noChangeArrowheads="1"/>
          </p:cNvSpPr>
          <p:nvPr/>
        </p:nvSpPr>
        <p:spPr bwMode="auto">
          <a:xfrm>
            <a:off x="5791200" y="4241131"/>
            <a:ext cx="2590800" cy="1981201"/>
          </a:xfrm>
          <a:prstGeom prst="rect">
            <a:avLst/>
          </a:prstGeom>
          <a:solidFill>
            <a:schemeClr val="accent3">
              <a:lumMod val="60000"/>
              <a:lumOff val="40000"/>
            </a:schemeClr>
          </a:solidFill>
          <a:ln w="38100">
            <a:solidFill>
              <a:schemeClr val="tx1">
                <a:lumMod val="90000"/>
              </a:schemeClr>
            </a:solidFill>
            <a:miter lim="800000"/>
            <a:headEnd/>
            <a:tailEnd/>
          </a:ln>
          <a:scene3d>
            <a:camera prst="orthographicFront"/>
            <a:lightRig rig="threePt" dir="t"/>
          </a:scene3d>
          <a:sp3d>
            <a:bevelT w="165100" prst="coolSlant"/>
          </a:sp3d>
        </p:spPr>
        <p:txBody>
          <a:bodyPr/>
          <a:lstStyle/>
          <a:p>
            <a:pPr algn="ctr" eaLnBrk="0" hangingPunct="0"/>
            <a:r>
              <a:rPr lang="en-US" dirty="0">
                <a:solidFill>
                  <a:schemeClr val="bg2">
                    <a:lumMod val="95000"/>
                    <a:lumOff val="5000"/>
                  </a:schemeClr>
                </a:solidFill>
                <a:effectLst>
                  <a:outerShdw blurRad="38100" dist="38100" dir="2700000" algn="tl">
                    <a:srgbClr val="000000">
                      <a:alpha val="43137"/>
                    </a:srgbClr>
                  </a:outerShdw>
                </a:effectLst>
                <a:latin typeface="Bernard MT Condensed" panose="02050806060905020404" pitchFamily="18" charset="0"/>
              </a:rPr>
              <a:t>With inflation, prices are higher, and it will be easier for farmers to pay back loans</a:t>
            </a:r>
          </a:p>
        </p:txBody>
      </p:sp>
      <p:sp>
        <p:nvSpPr>
          <p:cNvPr id="17" name="Rectangle 2"/>
          <p:cNvSpPr>
            <a:spLocks noChangeArrowheads="1"/>
          </p:cNvSpPr>
          <p:nvPr/>
        </p:nvSpPr>
        <p:spPr bwMode="auto">
          <a:xfrm>
            <a:off x="800101" y="4431631"/>
            <a:ext cx="2933699" cy="1600200"/>
          </a:xfrm>
          <a:prstGeom prst="rect">
            <a:avLst/>
          </a:prstGeom>
          <a:solidFill>
            <a:schemeClr val="accent3">
              <a:lumMod val="60000"/>
              <a:lumOff val="40000"/>
            </a:schemeClr>
          </a:solidFill>
          <a:ln w="38100">
            <a:solidFill>
              <a:schemeClr val="tx1">
                <a:lumMod val="90000"/>
              </a:schemeClr>
            </a:solidFill>
            <a:miter lim="800000"/>
            <a:headEnd/>
            <a:tailEnd/>
          </a:ln>
          <a:scene3d>
            <a:camera prst="orthographicFront"/>
            <a:lightRig rig="threePt" dir="t"/>
          </a:scene3d>
          <a:sp3d>
            <a:bevelT w="165100" prst="coolSlant"/>
          </a:sp3d>
        </p:spPr>
        <p:txBody>
          <a:bodyPr/>
          <a:lstStyle/>
          <a:p>
            <a:pPr algn="ctr" eaLnBrk="0" hangingPunct="0"/>
            <a:r>
              <a:rPr lang="en-US" dirty="0">
                <a:solidFill>
                  <a:schemeClr val="bg2">
                    <a:lumMod val="95000"/>
                    <a:lumOff val="5000"/>
                  </a:schemeClr>
                </a:solidFill>
                <a:effectLst>
                  <a:outerShdw blurRad="38100" dist="38100" dir="2700000" algn="tl">
                    <a:srgbClr val="000000">
                      <a:alpha val="43137"/>
                    </a:srgbClr>
                  </a:outerShdw>
                </a:effectLst>
                <a:latin typeface="Bernard MT Condensed" panose="02050806060905020404" pitchFamily="18" charset="0"/>
              </a:rPr>
              <a:t>Farmers want the government to coin more silver – “free coinage”</a:t>
            </a:r>
          </a:p>
        </p:txBody>
      </p:sp>
      <p:sp>
        <p:nvSpPr>
          <p:cNvPr id="4" name="Right Arrow 3"/>
          <p:cNvSpPr/>
          <p:nvPr/>
        </p:nvSpPr>
        <p:spPr bwMode="auto">
          <a:xfrm>
            <a:off x="3733800" y="2362200"/>
            <a:ext cx="1676400" cy="695826"/>
          </a:xfrm>
          <a:prstGeom prst="rightArrow">
            <a:avLst/>
          </a:prstGeom>
          <a:solidFill>
            <a:schemeClr val="accent3">
              <a:lumMod val="60000"/>
              <a:lumOff val="40000"/>
            </a:schemeClr>
          </a:solidFill>
          <a:ln w="9525" cap="flat" cmpd="sng" algn="ctr">
            <a:solidFill>
              <a:schemeClr val="tx1">
                <a:lumMod val="50000"/>
              </a:schemeClr>
            </a:solidFill>
            <a:prstDash val="solid"/>
            <a:round/>
            <a:headEnd type="none" w="med" len="med"/>
            <a:tailEnd type="none" w="med" len="med"/>
          </a:ln>
          <a:effectLst/>
          <a:scene3d>
            <a:camera prst="orthographicFront"/>
            <a:lightRig rig="threePt" dir="t"/>
          </a:scene3d>
          <a:sp3d>
            <a:bevelT w="165100" prst="coolSlant"/>
          </a:sp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9" name="Right Arrow 18"/>
          <p:cNvSpPr/>
          <p:nvPr/>
        </p:nvSpPr>
        <p:spPr bwMode="auto">
          <a:xfrm rot="5400000">
            <a:off x="6727156" y="3102644"/>
            <a:ext cx="914400" cy="1109913"/>
          </a:xfrm>
          <a:prstGeom prst="rightArrow">
            <a:avLst/>
          </a:prstGeom>
          <a:solidFill>
            <a:schemeClr val="accent3">
              <a:lumMod val="60000"/>
              <a:lumOff val="40000"/>
            </a:schemeClr>
          </a:solidFill>
          <a:ln w="9525" cap="flat" cmpd="sng" algn="ctr">
            <a:solidFill>
              <a:schemeClr val="tx1">
                <a:lumMod val="50000"/>
              </a:schemeClr>
            </a:solidFill>
            <a:prstDash val="solid"/>
            <a:round/>
            <a:headEnd type="none" w="med" len="med"/>
            <a:tailEnd type="none" w="med" len="med"/>
          </a:ln>
          <a:effectLst/>
          <a:scene3d>
            <a:camera prst="orthographicFront"/>
            <a:lightRig rig="threePt" dir="t"/>
          </a:scene3d>
          <a:sp3d>
            <a:bevelT w="165100" prst="coolSlant"/>
          </a:sp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0" name="Right Arrow 19"/>
          <p:cNvSpPr/>
          <p:nvPr/>
        </p:nvSpPr>
        <p:spPr bwMode="auto">
          <a:xfrm rot="10800000">
            <a:off x="3924300" y="4757487"/>
            <a:ext cx="1676400" cy="695826"/>
          </a:xfrm>
          <a:prstGeom prst="rightArrow">
            <a:avLst/>
          </a:prstGeom>
          <a:solidFill>
            <a:schemeClr val="accent3">
              <a:lumMod val="60000"/>
              <a:lumOff val="40000"/>
            </a:schemeClr>
          </a:solidFill>
          <a:ln w="9525" cap="flat" cmpd="sng" algn="ctr">
            <a:solidFill>
              <a:schemeClr val="tx1">
                <a:lumMod val="50000"/>
              </a:schemeClr>
            </a:solidFill>
            <a:prstDash val="solid"/>
            <a:round/>
            <a:headEnd type="none" w="med" len="med"/>
            <a:tailEnd type="none" w="med" len="med"/>
          </a:ln>
          <a:effectLst/>
          <a:scene3d>
            <a:camera prst="orthographicFront"/>
            <a:lightRig rig="threePt" dir="t"/>
          </a:scene3d>
          <a:sp3d>
            <a:bevelT w="165100" prst="coolSlant"/>
          </a:sp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52591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1)">
                                      <p:cBhvr>
                                        <p:cTn id="16" dur="2000"/>
                                        <p:tgtEl>
                                          <p:spTgt spid="15"/>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1)">
                                      <p:cBhvr>
                                        <p:cTn id="25" dur="2000"/>
                                        <p:tgtEl>
                                          <p:spTgt spid="16"/>
                                        </p:tgtEl>
                                      </p:cBhvr>
                                    </p:animEffect>
                                  </p:childTnLst>
                                </p:cTn>
                              </p:par>
                            </p:childTnLst>
                          </p:cTn>
                        </p:par>
                        <p:par>
                          <p:cTn id="26" fill="hold">
                            <p:stCondLst>
                              <p:cond delay="2000"/>
                            </p:stCondLst>
                            <p:childTnLst>
                              <p:par>
                                <p:cTn id="27" presetID="6"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circle(in)">
                                      <p:cBhvr>
                                        <p:cTn id="29" dur="2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heel(1)">
                                      <p:cBhvr>
                                        <p:cTn id="3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7" grpId="0" animBg="1"/>
      <p:bldP spid="4" grpId="0" animBg="1"/>
      <p:bldP spid="19" grpId="0" animBg="1"/>
      <p:bldP spid="20" grpId="0" animBg="1"/>
    </p:bldLst>
  </p:timing>
</p:sld>
</file>

<file path=ppt/theme/theme1.xml><?xml version="1.0" encoding="utf-8"?>
<a:theme xmlns:a="http://schemas.openxmlformats.org/drawingml/2006/main" name="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Designs\Topo.pot</Template>
  <TotalTime>1906</TotalTime>
  <Words>638</Words>
  <Application>Microsoft Office PowerPoint</Application>
  <PresentationFormat>On-screen Show (4:3)</PresentationFormat>
  <Paragraphs>59</Paragraphs>
  <Slides>15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 Narrow</vt:lpstr>
      <vt:lpstr>Bernard MT Condensed</vt:lpstr>
      <vt:lpstr>Calibri</vt:lpstr>
      <vt:lpstr>Times New Roman</vt:lpstr>
      <vt:lpstr>Wingdings</vt:lpstr>
      <vt:lpstr>Topo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Levittown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Populist Party</dc:title>
  <dc:creator>profiler</dc:creator>
  <cp:lastModifiedBy>Kate Gaskins</cp:lastModifiedBy>
  <cp:revision>36</cp:revision>
  <cp:lastPrinted>1601-01-01T00:00:00Z</cp:lastPrinted>
  <dcterms:created xsi:type="dcterms:W3CDTF">2006-12-01T13:00:55Z</dcterms:created>
  <dcterms:modified xsi:type="dcterms:W3CDTF">2019-09-13T21:26:40Z</dcterms:modified>
</cp:coreProperties>
</file>