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672BF-ED12-40BB-9B5C-7FBE3D106E4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FBCCC-6ABA-47E5-B577-8A4D1323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9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Examples</a:t>
            </a:r>
            <a:r>
              <a:rPr lang="en-US" baseline="0" dirty="0" smtClean="0"/>
              <a:t> of deregulation changes: </a:t>
            </a:r>
            <a:r>
              <a:rPr lang="en-US" dirty="0" smtClean="0"/>
              <a:t>Removed price controls on oil and eliminated federal health and safety inspections for nursing homes.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FBCCC-6ABA-47E5-B577-8A4D13239B4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24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Geraldine Ferraro – NY Representative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FBCCC-6ABA-47E5-B577-8A4D13239B4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49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EFADF39-C061-42F0-84D8-FC4D3419D822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9225CE-DDC4-46F2-90FF-2395E7E26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DF39-C061-42F0-84D8-FC4D3419D822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25CE-DDC4-46F2-90FF-2395E7E26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EFADF39-C061-42F0-84D8-FC4D3419D822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29225CE-DDC4-46F2-90FF-2395E7E26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DF39-C061-42F0-84D8-FC4D3419D822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9225CE-DDC4-46F2-90FF-2395E7E26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DF39-C061-42F0-84D8-FC4D3419D822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29225CE-DDC4-46F2-90FF-2395E7E26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EFADF39-C061-42F0-84D8-FC4D3419D822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29225CE-DDC4-46F2-90FF-2395E7E26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EFADF39-C061-42F0-84D8-FC4D3419D822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29225CE-DDC4-46F2-90FF-2395E7E26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DF39-C061-42F0-84D8-FC4D3419D822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9225CE-DDC4-46F2-90FF-2395E7E26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DF39-C061-42F0-84D8-FC4D3419D822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9225CE-DDC4-46F2-90FF-2395E7E26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DF39-C061-42F0-84D8-FC4D3419D822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9225CE-DDC4-46F2-90FF-2395E7E26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EFADF39-C061-42F0-84D8-FC4D3419D822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29225CE-DDC4-46F2-90FF-2395E7E26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FADF39-C061-42F0-84D8-FC4D3419D822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9225CE-DDC4-46F2-90FF-2395E7E26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news.bbc.co.uk/2/hi/europe/7900278.s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youtube.com/watch?v=9-nXT8lSnPQ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6/6f/Iraqi_Model_214ST_SuperTransport_helicopter,_1991.JPEG" TargetMode="External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Ronald </a:t>
            </a:r>
            <a:r>
              <a:rPr lang="en-US" dirty="0" smtClean="0"/>
              <a:t>Reagan &amp; George H. W. Bush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Deregulating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further reduce the power of the federal government, Reagan practiced </a:t>
            </a:r>
            <a:r>
              <a:rPr lang="en-US" b="1" u="sng" dirty="0" smtClean="0"/>
              <a:t>deregulation</a:t>
            </a:r>
            <a:r>
              <a:rPr lang="en-US" dirty="0" smtClean="0"/>
              <a:t>: cutting back federal regulation of industry.</a:t>
            </a:r>
          </a:p>
          <a:p>
            <a:pPr lvl="1"/>
            <a:r>
              <a:rPr lang="en-US" dirty="0" smtClean="0"/>
              <a:t>Deregulation increased business competition, resulting in lower prices of consumer goods, but also resulted in over 1,000 bank failures due to corrupt management.</a:t>
            </a:r>
          </a:p>
          <a:p>
            <a:endParaRPr lang="en-US" dirty="0" smtClean="0"/>
          </a:p>
          <a:p>
            <a:r>
              <a:rPr lang="en-US" dirty="0" smtClean="0"/>
              <a:t>The budget of the EPA was also cut, easing pollution regulations to open land for oil drilling cutting timber in national forests.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Reagan’s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Reagan earned the support of a coalition of conservatives:</a:t>
            </a:r>
          </a:p>
          <a:p>
            <a:pPr lvl="1"/>
            <a:r>
              <a:rPr lang="en-US" dirty="0" smtClean="0"/>
              <a:t>Business people (</a:t>
            </a:r>
            <a:r>
              <a:rPr lang="en-US" dirty="0" smtClean="0">
                <a:latin typeface="Webdings" pitchFamily="18" charset="2"/>
              </a:rPr>
              <a:t>Y</a:t>
            </a:r>
            <a:r>
              <a:rPr lang="en-US" dirty="0" smtClean="0"/>
              <a:t>deregulated industries), Southerners (</a:t>
            </a:r>
            <a:r>
              <a:rPr lang="en-US" dirty="0" smtClean="0">
                <a:latin typeface="Webdings" pitchFamily="18" charset="2"/>
              </a:rPr>
              <a:t>Y</a:t>
            </a:r>
            <a:r>
              <a:rPr lang="en-US" dirty="0" smtClean="0"/>
              <a:t>limited federal power), Westerners (</a:t>
            </a:r>
            <a:r>
              <a:rPr lang="en-US" dirty="0" smtClean="0">
                <a:latin typeface="Webdings" pitchFamily="18" charset="2"/>
              </a:rPr>
              <a:t>Y</a:t>
            </a:r>
            <a:r>
              <a:rPr lang="en-US" dirty="0" smtClean="0"/>
              <a:t>resented land regulations), Reagan Democrats (</a:t>
            </a:r>
            <a:r>
              <a:rPr lang="en-US" dirty="0" smtClean="0">
                <a:latin typeface="Webdings" pitchFamily="18" charset="2"/>
              </a:rPr>
              <a:t>Y</a:t>
            </a:r>
            <a:r>
              <a:rPr lang="en-US" dirty="0" smtClean="0"/>
              <a:t>disagreed with liberal Democrats)</a:t>
            </a:r>
          </a:p>
          <a:p>
            <a:endParaRPr lang="en-US" dirty="0" smtClean="0"/>
          </a:p>
          <a:p>
            <a:r>
              <a:rPr lang="en-US" dirty="0" smtClean="0"/>
              <a:t>Reagan &amp; Bush won the Election of 1984 against Walter Mondale and </a:t>
            </a:r>
            <a:r>
              <a:rPr lang="en-US" b="1" dirty="0" smtClean="0"/>
              <a:t>Geraldine Ferraro</a:t>
            </a:r>
            <a:r>
              <a:rPr lang="en-US" dirty="0" smtClean="0"/>
              <a:t>, the first female VP candidate.</a:t>
            </a:r>
          </a:p>
          <a:p>
            <a:endParaRPr lang="en-US" dirty="0" smtClean="0"/>
          </a:p>
          <a:p>
            <a:r>
              <a:rPr lang="en-US" dirty="0" smtClean="0"/>
              <a:t>George H.W. Bush won the Election of 1988 against Massachusetts Governor Michael Dukakis with the campaign slogan, “Read My Lips: No New Taxes.”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1980s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Local governments took on the responsibility to provide healthcare, education, and safety to Americans while battling issues like abortion, drug abuse, and AIDS.</a:t>
            </a:r>
          </a:p>
          <a:p>
            <a:pPr lvl="1"/>
            <a:r>
              <a:rPr lang="en-US" b="1" u="sng" dirty="0" smtClean="0"/>
              <a:t>AIDS</a:t>
            </a:r>
            <a:r>
              <a:rPr lang="en-US" dirty="0" smtClean="0"/>
              <a:t> spread rapidly to destroy the immune system of anyone with the virus.</a:t>
            </a:r>
          </a:p>
          <a:p>
            <a:pPr lvl="1"/>
            <a:r>
              <a:rPr lang="en-US" dirty="0" smtClean="0"/>
              <a:t>In July 1989, the Supreme Court ruled in </a:t>
            </a:r>
            <a:r>
              <a:rPr lang="en-US" b="1" i="1" dirty="0" smtClean="0"/>
              <a:t>Webster v. Reproductive Healthcare</a:t>
            </a:r>
            <a:r>
              <a:rPr lang="en-US" dirty="0" smtClean="0"/>
              <a:t> that states have the right to restrict abortion.</a:t>
            </a:r>
          </a:p>
          <a:p>
            <a:pPr lvl="1"/>
            <a:r>
              <a:rPr lang="en-US" dirty="0" smtClean="0"/>
              <a:t>Reagan launched a </a:t>
            </a:r>
            <a:r>
              <a:rPr lang="en-US" b="1" dirty="0" smtClean="0"/>
              <a:t>War on Drugs</a:t>
            </a:r>
            <a:r>
              <a:rPr lang="en-US" dirty="0" smtClean="0"/>
              <a:t> and supported moves to prosecute users &amp; dealers.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5330952" cy="3962400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A Nation At Risk</a:t>
            </a:r>
            <a:r>
              <a:rPr lang="en-US" b="1" dirty="0" smtClean="0"/>
              <a:t> </a:t>
            </a:r>
            <a:r>
              <a:rPr lang="en-US" dirty="0" smtClean="0"/>
              <a:t>was published, and revealed that American students lagged behind students in other industrialized nations.  A commission recommended more homework, longer school days, and an extended school year.</a:t>
            </a:r>
          </a:p>
          <a:p>
            <a:pPr lvl="1"/>
            <a:r>
              <a:rPr lang="en-US" dirty="0" smtClean="0"/>
              <a:t>In April 1991 President Bush recommended that parents should be given public funds, or vouchers, to send their children to private or religious schools.</a:t>
            </a:r>
          </a:p>
        </p:txBody>
      </p:sp>
      <p:pic>
        <p:nvPicPr>
          <p:cNvPr id="10" name="Picture 10" descr="nation%20at%20risk"/>
          <p:cNvPicPr>
            <a:picLocks noChangeAspect="1" noChangeArrowheads="1"/>
          </p:cNvPicPr>
          <p:nvPr/>
        </p:nvPicPr>
        <p:blipFill>
          <a:blip r:embed="rId2" cstate="print"/>
          <a:srcRect l="2954"/>
          <a:stretch>
            <a:fillRect/>
          </a:stretch>
        </p:blipFill>
        <p:spPr bwMode="auto">
          <a:xfrm>
            <a:off x="6324600" y="1905000"/>
            <a:ext cx="2503488" cy="3352800"/>
          </a:xfrm>
          <a:prstGeom prst="rect">
            <a:avLst/>
          </a:prstGeom>
          <a:noFill/>
          <a:ln w="317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Reagan &amp; the Cold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new leader of the Communist Party in the Soviet Union was </a:t>
            </a:r>
            <a:r>
              <a:rPr lang="en-US" b="1" u="sng" dirty="0" smtClean="0"/>
              <a:t>Mikhail Gorbachev</a:t>
            </a:r>
            <a:r>
              <a:rPr lang="en-US" dirty="0" smtClean="0"/>
              <a:t>, who advocated two ideas:</a:t>
            </a:r>
          </a:p>
          <a:p>
            <a:pPr lvl="1"/>
            <a:r>
              <a:rPr lang="en-US" i="1" dirty="0" smtClean="0"/>
              <a:t>Glasnost:</a:t>
            </a:r>
            <a:r>
              <a:rPr lang="en-US" b="1" i="1" dirty="0" smtClean="0"/>
              <a:t> </a:t>
            </a:r>
            <a:r>
              <a:rPr lang="en-US" dirty="0" smtClean="0"/>
              <a:t>Tolerated open criticism of Soviet government.</a:t>
            </a:r>
            <a:endParaRPr lang="en-US" i="1" dirty="0" smtClean="0"/>
          </a:p>
          <a:p>
            <a:pPr lvl="1"/>
            <a:r>
              <a:rPr lang="en-US" i="1" dirty="0" smtClean="0"/>
              <a:t>Perestroika:</a:t>
            </a:r>
            <a:r>
              <a:rPr lang="en-US" dirty="0" smtClean="0"/>
              <a:t> Restructuring of Soviet society.</a:t>
            </a:r>
          </a:p>
          <a:p>
            <a:endParaRPr lang="en-US" i="1" dirty="0" smtClean="0"/>
          </a:p>
          <a:p>
            <a:r>
              <a:rPr lang="en-US" dirty="0" smtClean="0"/>
              <a:t>In 1988, the U.S. signed Gorbachev’s </a:t>
            </a:r>
            <a:r>
              <a:rPr lang="en-US" b="1" u="sng" dirty="0" smtClean="0"/>
              <a:t>INF Treaty</a:t>
            </a:r>
            <a:r>
              <a:rPr lang="en-US" dirty="0" smtClean="0"/>
              <a:t> to eliminate two classes of weapons systems &amp; allow nations to inspect the other’s military installations.</a:t>
            </a:r>
          </a:p>
          <a:p>
            <a:endParaRPr lang="en-US" dirty="0" smtClean="0"/>
          </a:p>
          <a:p>
            <a:r>
              <a:rPr lang="en-US" dirty="0" smtClean="0"/>
              <a:t>President Bush announced the official end to the Cold War in 1992 with Russian President Boris Yeltsin, and they signed the </a:t>
            </a:r>
            <a:r>
              <a:rPr lang="en-US" b="1" u="sng" dirty="0" smtClean="0"/>
              <a:t>START II</a:t>
            </a:r>
            <a:r>
              <a:rPr lang="en-US" b="1" dirty="0" smtClean="0"/>
              <a:t> </a:t>
            </a:r>
            <a:r>
              <a:rPr lang="en-US" dirty="0" smtClean="0"/>
              <a:t>Pact to cut nuclear weapons.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218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End of Communism in </a:t>
            </a:r>
            <a:br>
              <a:rPr lang="en-US" dirty="0" smtClean="0"/>
            </a:br>
            <a:r>
              <a:rPr lang="en-US" dirty="0" smtClean="0"/>
              <a:t>Eastern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635752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October 1989, East Germany opened the Berlin Wall, allowing </a:t>
            </a:r>
            <a:r>
              <a:rPr lang="en-US" dirty="0" smtClean="0">
                <a:hlinkClick r:id="rId2"/>
              </a:rPr>
              <a:t>Berliners </a:t>
            </a:r>
            <a:r>
              <a:rPr lang="en-US" dirty="0" smtClean="0"/>
              <a:t>to destroy parts of the wall and pass through to West Berlin for the first time in 28 years.</a:t>
            </a:r>
          </a:p>
          <a:p>
            <a:endParaRPr lang="en-US" dirty="0" smtClean="0"/>
          </a:p>
          <a:p>
            <a:r>
              <a:rPr lang="en-US" dirty="0" smtClean="0"/>
              <a:t>The Soviet Union dissolved into 15 states that were free to choose their own form of government.</a:t>
            </a:r>
          </a:p>
          <a:p>
            <a:pPr lvl="1"/>
            <a:r>
              <a:rPr lang="en-US" dirty="0" smtClean="0"/>
              <a:t>1. Armenia, 2. Azerbaijan, 3. Belarus, </a:t>
            </a:r>
          </a:p>
          <a:p>
            <a:pPr lvl="1">
              <a:buNone/>
            </a:pPr>
            <a:r>
              <a:rPr lang="en-US" dirty="0" smtClean="0"/>
              <a:t>	4. Estonia, 5. Georgia, 6. Kazakhstan, </a:t>
            </a:r>
          </a:p>
          <a:p>
            <a:pPr lvl="1">
              <a:buNone/>
            </a:pPr>
            <a:r>
              <a:rPr lang="en-US" dirty="0" smtClean="0"/>
              <a:t>	7. Kyrgyzstan, 8. Latvia, 9. Lithuania, </a:t>
            </a:r>
          </a:p>
          <a:p>
            <a:pPr lvl="1">
              <a:buNone/>
            </a:pPr>
            <a:r>
              <a:rPr lang="en-US" dirty="0" smtClean="0"/>
              <a:t>	10. Moldova, 11. Russia, 12. Tajikistan, </a:t>
            </a:r>
          </a:p>
          <a:p>
            <a:pPr lvl="1">
              <a:buNone/>
            </a:pPr>
            <a:r>
              <a:rPr lang="en-US" dirty="0" smtClean="0"/>
              <a:t>	13. Turkmenistan, 14. Ukraine, </a:t>
            </a:r>
          </a:p>
          <a:p>
            <a:pPr lvl="1">
              <a:buNone/>
            </a:pPr>
            <a:r>
              <a:rPr lang="en-US" dirty="0" smtClean="0"/>
              <a:t>	15. Uzbekistan</a:t>
            </a:r>
          </a:p>
        </p:txBody>
      </p:sp>
      <p:pic>
        <p:nvPicPr>
          <p:cNvPr id="15362" name="Picture 2" descr="http://zakgriffiths.edublogs.org/files/2010/11/BERLIN-WALL-pan_641537a-29jw5ny.jpg"/>
          <p:cNvPicPr>
            <a:picLocks noChangeAspect="1" noChangeArrowheads="1"/>
          </p:cNvPicPr>
          <p:nvPr/>
        </p:nvPicPr>
        <p:blipFill>
          <a:blip r:embed="rId3" cstate="print"/>
          <a:srcRect l="7009" t="4571" r="16410" b="8571"/>
          <a:stretch>
            <a:fillRect/>
          </a:stretch>
        </p:blipFill>
        <p:spPr bwMode="auto">
          <a:xfrm>
            <a:off x="6477000" y="1600200"/>
            <a:ext cx="2514600" cy="1676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5364" name="Picture 4" descr="https://encrypted-tbn2.gstatic.com/images?q=tbn:ANd9GcQMM9IlWNJcbj-TjWKhrsIwq3D1K7wQ-pfdQ6cjUlMHz6i75v4PFw"/>
          <p:cNvPicPr>
            <a:picLocks noChangeAspect="1" noChangeArrowheads="1"/>
          </p:cNvPicPr>
          <p:nvPr/>
        </p:nvPicPr>
        <p:blipFill>
          <a:blip r:embed="rId4" cstate="print"/>
          <a:srcRect t="15743"/>
          <a:stretch>
            <a:fillRect/>
          </a:stretch>
        </p:blipFill>
        <p:spPr bwMode="auto">
          <a:xfrm>
            <a:off x="6477000" y="5334001"/>
            <a:ext cx="2514600" cy="14477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5366" name="Picture 6" descr="http://www.thereaganvision.org/wp-content/uploads/2011/04/Gorbachev_and_Reagan_630px_465px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3401785"/>
            <a:ext cx="2514600" cy="18560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400408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Communist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5559552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China emphasized modernization, so they sent students to Western countries to learn new techniques.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May of 1989, thousands of demonstrators occupied </a:t>
            </a:r>
            <a:r>
              <a:rPr lang="en-US" dirty="0" smtClean="0">
                <a:hlinkClick r:id="rId2"/>
              </a:rPr>
              <a:t>Tiananmen Square </a:t>
            </a:r>
            <a:r>
              <a:rPr lang="en-US" dirty="0" smtClean="0"/>
              <a:t>to call for </a:t>
            </a:r>
            <a:r>
              <a:rPr lang="en-US" b="1" dirty="0" smtClean="0"/>
              <a:t>democracy</a:t>
            </a:r>
            <a:r>
              <a:rPr lang="en-US" dirty="0" smtClean="0"/>
              <a:t>.  After several days, troops and tanks were sent to disperse the crowds, causing thousands of casualties.</a:t>
            </a:r>
          </a:p>
          <a:p>
            <a:endParaRPr lang="en-US" dirty="0"/>
          </a:p>
        </p:txBody>
      </p:sp>
      <p:pic>
        <p:nvPicPr>
          <p:cNvPr id="4" name="Picture 2" descr="https://encrypted-tbn1.gstatic.com/images?q=tbn:ANd9GcQB5JV5JuIZBA-ub5qXX0Lf_N8z2wjgu6qQd3Q3sHziIFVad9DvhQ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00200"/>
            <a:ext cx="3124200" cy="2124917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648405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Censorship in China</a:t>
            </a:r>
            <a:endParaRPr lang="en-US" dirty="0"/>
          </a:p>
        </p:txBody>
      </p:sp>
      <p:pic>
        <p:nvPicPr>
          <p:cNvPr id="4" name="Picture 2" descr="http://images.huffingtonpost.com/gen/121713/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728" y="1752600"/>
            <a:ext cx="8895310" cy="4724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39948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Reagan &amp; Nicaragua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Nicaragua, the U.S. had helped a dictator, Somoza, gain power.  President Carter recognized a </a:t>
            </a:r>
            <a:r>
              <a:rPr lang="en-US" b="1" u="sng" dirty="0" err="1" smtClean="0"/>
              <a:t>Sandanista</a:t>
            </a:r>
            <a:r>
              <a:rPr lang="en-US" dirty="0" smtClean="0"/>
              <a:t> government established upon the overthrow of </a:t>
            </a:r>
            <a:r>
              <a:rPr lang="en-US" dirty="0" err="1" smtClean="0"/>
              <a:t>Somoza’s</a:t>
            </a:r>
            <a:r>
              <a:rPr lang="en-US" dirty="0" smtClean="0"/>
              <a:t> government, and provided money to the new regime.</a:t>
            </a:r>
          </a:p>
          <a:p>
            <a:endParaRPr lang="en-US" dirty="0" smtClean="0"/>
          </a:p>
          <a:p>
            <a:r>
              <a:rPr lang="en-US" dirty="0" smtClean="0"/>
              <a:t>Cuba &amp; the Soviet Union also sent money to help, and President Reagan accused Nicaragua of supporting other Central American Revolutions.</a:t>
            </a:r>
          </a:p>
          <a:p>
            <a:pPr lvl="1"/>
            <a:r>
              <a:rPr lang="en-US" dirty="0" smtClean="0"/>
              <a:t>Reagan withdrew support from </a:t>
            </a:r>
            <a:r>
              <a:rPr lang="en-US" b="1" u="sng" dirty="0" err="1" smtClean="0"/>
              <a:t>Sandanistas</a:t>
            </a:r>
            <a:r>
              <a:rPr lang="en-US" dirty="0" smtClean="0"/>
              <a:t> to help the rebel </a:t>
            </a:r>
            <a:r>
              <a:rPr lang="en-US" b="1" u="sng" dirty="0" smtClean="0"/>
              <a:t>Contras.</a:t>
            </a:r>
            <a:r>
              <a:rPr lang="en-US" dirty="0" smtClean="0"/>
              <a:t>  Without Congressional approval, Americans directed operations to help the Contra Army.  </a:t>
            </a:r>
          </a:p>
          <a:p>
            <a:pPr lvl="2"/>
            <a:r>
              <a:rPr lang="en-US" dirty="0" smtClean="0"/>
              <a:t>The </a:t>
            </a:r>
            <a:r>
              <a:rPr lang="en-US" b="1" u="sng" dirty="0" smtClean="0"/>
              <a:t>Boland Amendment</a:t>
            </a:r>
            <a:r>
              <a:rPr lang="en-US" dirty="0" smtClean="0"/>
              <a:t> banned military aid to the Contras.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474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Iran-Contra Affair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645152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1983 Iranian terrorists held Americans hostage in Lebanon, and Reagan declared that America would never make concessions with terrorists.</a:t>
            </a:r>
          </a:p>
          <a:p>
            <a:pPr lvl="1"/>
            <a:r>
              <a:rPr lang="en-US" dirty="0" smtClean="0"/>
              <a:t>Reagan approved the </a:t>
            </a:r>
            <a:r>
              <a:rPr lang="en-US" b="1" dirty="0" smtClean="0"/>
              <a:t>sale of arms to Iran</a:t>
            </a:r>
            <a:r>
              <a:rPr lang="en-US" dirty="0" smtClean="0"/>
              <a:t> in exchange for the release of seven Americans, and </a:t>
            </a:r>
            <a:r>
              <a:rPr lang="en-US" b="1" dirty="0" smtClean="0"/>
              <a:t>sent the profits to the Contras </a:t>
            </a:r>
            <a:r>
              <a:rPr lang="en-US" dirty="0" smtClean="0"/>
              <a:t>in Nicaragua.</a:t>
            </a:r>
          </a:p>
          <a:p>
            <a:endParaRPr lang="en-US" dirty="0" smtClean="0"/>
          </a:p>
          <a:p>
            <a:r>
              <a:rPr lang="en-US" dirty="0" smtClean="0"/>
              <a:t>In 1987, Congressional Committees held trial for officials involved in helping the Contras, and those found guilty were pardoned by President GHW Bush.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1026" name="Picture 2" descr="http://mycatbirdseat.com/wp-content/uploads/2013/03/Oliver-Nor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600200"/>
            <a:ext cx="1790700" cy="23650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28" name="Picture 4" descr="https://www.nytexaminer.com/wp-content/uploads/2011/12/Iran-Contra-Affai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063448"/>
            <a:ext cx="3619500" cy="265167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30" name="Picture 6" descr="http://t0.gstatic.com/images?q=tbn:ANd9GcT56yN5IxC-2ZYmu3KOyZWF7TclfovOIizbsTIGXM2TR_EFG2jCew"/>
          <p:cNvPicPr>
            <a:picLocks noChangeAspect="1" noChangeArrowheads="1"/>
          </p:cNvPicPr>
          <p:nvPr/>
        </p:nvPicPr>
        <p:blipFill>
          <a:blip r:embed="rId4" cstate="print"/>
          <a:srcRect b="11428"/>
          <a:stretch>
            <a:fillRect/>
          </a:stretch>
        </p:blipFill>
        <p:spPr bwMode="auto">
          <a:xfrm>
            <a:off x="5410200" y="1600200"/>
            <a:ext cx="1714500" cy="2362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725364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Conservatism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By 1980, Americans were becoming concerned with the amount of federal money being spent on </a:t>
            </a:r>
            <a:r>
              <a:rPr lang="en-US" b="1" dirty="0" smtClean="0"/>
              <a:t>entitlement programs</a:t>
            </a:r>
            <a:r>
              <a:rPr lang="en-US" dirty="0" smtClean="0"/>
              <a:t>, guaranteed benefits to particular groups.</a:t>
            </a:r>
          </a:p>
          <a:p>
            <a:endParaRPr lang="en-US" dirty="0" smtClean="0"/>
          </a:p>
          <a:p>
            <a:r>
              <a:rPr lang="en-US" dirty="0" smtClean="0"/>
              <a:t>The “</a:t>
            </a:r>
            <a:r>
              <a:rPr lang="en-US" b="1" u="sng" dirty="0" smtClean="0"/>
              <a:t>New Right</a:t>
            </a:r>
            <a:r>
              <a:rPr lang="en-US" dirty="0" smtClean="0"/>
              <a:t>” reflected the growing numbers of people who opposed abortion, the Equal Rights Amendment, homosexuality, and busing for integration.</a:t>
            </a:r>
          </a:p>
          <a:p>
            <a:pPr lvl="1"/>
            <a:r>
              <a:rPr lang="en-US" dirty="0" smtClean="0"/>
              <a:t>Many criticized </a:t>
            </a:r>
            <a:r>
              <a:rPr lang="en-US" b="1" u="sng" dirty="0" smtClean="0"/>
              <a:t>Affirmative Action</a:t>
            </a:r>
            <a:r>
              <a:rPr lang="en-US" dirty="0" smtClean="0"/>
              <a:t> as being a policy that practices reverse racism, discriminating against white Americans.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u="sng" dirty="0" smtClean="0"/>
              <a:t>Persian Gulf War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254752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 1979, Iraq was led by Saddam Hussein. </a:t>
            </a:r>
          </a:p>
          <a:p>
            <a:pPr lvl="1"/>
            <a:r>
              <a:rPr lang="en-US" dirty="0" smtClean="0"/>
              <a:t>In 1980, Hussein began a brutal war against Iran, using children to clear dangerous minefields and poisonous gas to kill soldiers and civilians. Hussein had always claimed that the oil-rich nation of Kuwait was part of Iraq.</a:t>
            </a:r>
          </a:p>
          <a:p>
            <a:endParaRPr lang="en-US" dirty="0" smtClean="0"/>
          </a:p>
          <a:p>
            <a:r>
              <a:rPr lang="en-US" dirty="0" smtClean="0"/>
              <a:t>In August of 1990, when Hussein sent troops to seize Kuwait, and take over Saudi Arabia, which would give Iraq control of one-half of the world’s oil reserves.</a:t>
            </a:r>
          </a:p>
          <a:p>
            <a:pPr lvl="1"/>
            <a:r>
              <a:rPr lang="en-US" dirty="0" smtClean="0"/>
              <a:t>President Bush launched </a:t>
            </a:r>
            <a:r>
              <a:rPr lang="en-US" b="1" u="sng" dirty="0" smtClean="0"/>
              <a:t>Operation Desert Storm</a:t>
            </a:r>
            <a:r>
              <a:rPr lang="en-US" dirty="0" smtClean="0"/>
              <a:t> to liberate Kuwait from Iraqi control.</a:t>
            </a:r>
            <a:endParaRPr lang="en-US" dirty="0"/>
          </a:p>
        </p:txBody>
      </p:sp>
      <p:pic>
        <p:nvPicPr>
          <p:cNvPr id="16386" name="Picture 2" descr="http://alittleadrift.com/wp-content/uploads/2011/04/map-middle-east-jorda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676400"/>
            <a:ext cx="2819400" cy="2636584"/>
          </a:xfrm>
          <a:prstGeom prst="rect">
            <a:avLst/>
          </a:prstGeom>
          <a:ln>
            <a:solidFill>
              <a:schemeClr val="accent1"/>
            </a:solidFill>
          </a:ln>
          <a:effectLst/>
        </p:spPr>
      </p:pic>
      <p:pic>
        <p:nvPicPr>
          <p:cNvPr id="1026" name="Picture 2" descr="File:Iraqi Model 214ST SuperTransport helicopter, 1991.JPE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4374261"/>
            <a:ext cx="2806332" cy="182060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6172200" y="6211669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Iraqi Air Force Helicopter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5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President GHW Bush’s </a:t>
            </a:r>
            <a:br>
              <a:rPr lang="en-US" dirty="0" smtClean="0"/>
            </a:br>
            <a:r>
              <a:rPr lang="en-US" dirty="0" smtClean="0"/>
              <a:t>Domestic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Increasing deficits and a recession that began in the 1990s hurt President GHW Bush’s domestic policy record.</a:t>
            </a:r>
          </a:p>
          <a:p>
            <a:pPr lvl="1"/>
            <a:r>
              <a:rPr lang="en-US" dirty="0" smtClean="0"/>
              <a:t>He was forced to contradict his promise of “no new taxes,” by raising taxes, which lost him support.</a:t>
            </a:r>
          </a:p>
          <a:p>
            <a:endParaRPr lang="en-US" dirty="0" smtClean="0"/>
          </a:p>
          <a:p>
            <a:r>
              <a:rPr lang="en-US" dirty="0" smtClean="0"/>
              <a:t>The combination of rising taxes &amp; a weak economy did not deliver an election victory in 1992 for George H.W. Bush.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799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Conservatism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6016752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b="1" u="sng" dirty="0" smtClean="0"/>
              <a:t>Conservative Coalition</a:t>
            </a:r>
            <a:r>
              <a:rPr lang="en-US" dirty="0" smtClean="0"/>
              <a:t> was created as an alliance of business leaders, middle-class voters, isolated Democrats, and fundamentalist Christian groups.</a:t>
            </a:r>
          </a:p>
          <a:p>
            <a:endParaRPr lang="en-US" dirty="0" smtClean="0"/>
          </a:p>
          <a:p>
            <a:r>
              <a:rPr lang="en-US" dirty="0" smtClean="0"/>
              <a:t>Televangelists </a:t>
            </a:r>
            <a:r>
              <a:rPr lang="en-US" b="1" dirty="0" smtClean="0"/>
              <a:t>Jerry </a:t>
            </a:r>
            <a:r>
              <a:rPr lang="en-US" b="1" dirty="0" err="1" smtClean="0"/>
              <a:t>Falwell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Pat Robertson</a:t>
            </a:r>
            <a:r>
              <a:rPr lang="en-US" dirty="0" smtClean="0"/>
              <a:t> formed the </a:t>
            </a:r>
            <a:r>
              <a:rPr lang="en-US" b="1" u="sng" dirty="0" smtClean="0"/>
              <a:t>Moral Majority</a:t>
            </a:r>
            <a:r>
              <a:rPr lang="en-US" dirty="0" smtClean="0"/>
              <a:t>, an organization of fundamentalist and evangelical Christians who believed in absolute standards of right and wrong based on the teachings of the Bible.</a:t>
            </a:r>
          </a:p>
        </p:txBody>
      </p:sp>
      <p:pic>
        <p:nvPicPr>
          <p:cNvPr id="1026" name="Picture 2" descr="http://img.timeinc.net/time/magazine/archive/covers/1985/1101850902_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967562"/>
            <a:ext cx="2266950" cy="29854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705600" y="5029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Jerry </a:t>
            </a:r>
            <a:r>
              <a:rPr lang="en-US" dirty="0" err="1" smtClean="0">
                <a:solidFill>
                  <a:srgbClr val="C00000"/>
                </a:solidFill>
              </a:rPr>
              <a:t>Falwell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“The Great Communicator”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254752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California Governor </a:t>
            </a:r>
            <a:r>
              <a:rPr lang="en-US" b="1" u="sng" dirty="0" smtClean="0"/>
              <a:t>Ronald Reagan</a:t>
            </a:r>
            <a:r>
              <a:rPr lang="en-US" dirty="0" smtClean="0"/>
              <a:t> was the voice of conservative Americans who opposed Supreme Court decisions that legalized abortion, pornography, and teaching evolution.</a:t>
            </a:r>
          </a:p>
          <a:p>
            <a:pPr lvl="1"/>
            <a:r>
              <a:rPr lang="en-US" dirty="0" smtClean="0"/>
              <a:t>Reagan and Texas Representative </a:t>
            </a:r>
            <a:r>
              <a:rPr lang="en-US" b="1" u="sng" dirty="0" smtClean="0"/>
              <a:t>George H.W. Bush</a:t>
            </a:r>
            <a:r>
              <a:rPr lang="en-US" b="1" dirty="0" smtClean="0"/>
              <a:t> </a:t>
            </a:r>
            <a:r>
              <a:rPr lang="en-US" dirty="0" smtClean="0"/>
              <a:t>(VP) won the Election of 1980 against Jimmy Carter.</a:t>
            </a:r>
          </a:p>
          <a:p>
            <a:pPr lvl="1"/>
            <a:r>
              <a:rPr lang="en-US" i="1" dirty="0" smtClean="0"/>
              <a:t>“Are you better off than you were four years ago?”</a:t>
            </a:r>
          </a:p>
        </p:txBody>
      </p:sp>
      <p:pic>
        <p:nvPicPr>
          <p:cNvPr id="16386" name="Picture 2" descr="http://thinkprogress.org/wp-content/uploads/2011/09/button.jpg"/>
          <p:cNvPicPr>
            <a:picLocks noChangeAspect="1" noChangeArrowheads="1"/>
          </p:cNvPicPr>
          <p:nvPr/>
        </p:nvPicPr>
        <p:blipFill>
          <a:blip r:embed="rId2" cstate="print"/>
          <a:srcRect l="4000" t="2446" r="4571" b="2141"/>
          <a:stretch>
            <a:fillRect/>
          </a:stretch>
        </p:blipFill>
        <p:spPr bwMode="auto">
          <a:xfrm>
            <a:off x="5943600" y="2209800"/>
            <a:ext cx="3048000" cy="2971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1980</a:t>
            </a:r>
            <a:endParaRPr lang="en-US" dirty="0"/>
          </a:p>
        </p:txBody>
      </p:sp>
      <p:pic>
        <p:nvPicPr>
          <p:cNvPr id="5" name="Picture 4" descr="ElectoralCollege1980-Large"/>
          <p:cNvPicPr>
            <a:picLocks noChangeAspect="1" noChangeArrowheads="1"/>
          </p:cNvPicPr>
          <p:nvPr/>
        </p:nvPicPr>
        <p:blipFill>
          <a:blip r:embed="rId2" cstate="print"/>
          <a:srcRect l="7256" t="1338"/>
          <a:stretch>
            <a:fillRect/>
          </a:stretch>
        </p:blipFill>
        <p:spPr bwMode="auto">
          <a:xfrm>
            <a:off x="342900" y="1716167"/>
            <a:ext cx="8458200" cy="483703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Reaganomics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Reagan explained the poor state of the economy to the American people, and presented his 3-part plan: </a:t>
            </a:r>
            <a:r>
              <a:rPr lang="en-US" b="1" u="sng" dirty="0" smtClean="0"/>
              <a:t>Reaganomics</a:t>
            </a:r>
          </a:p>
          <a:p>
            <a:pPr lvl="1"/>
            <a:r>
              <a:rPr lang="en-US" dirty="0" smtClean="0"/>
              <a:t>Budget Cuts</a:t>
            </a:r>
          </a:p>
          <a:p>
            <a:pPr lvl="1"/>
            <a:r>
              <a:rPr lang="en-US" dirty="0" smtClean="0"/>
              <a:t>Tax Cuts</a:t>
            </a:r>
          </a:p>
          <a:p>
            <a:pPr lvl="1"/>
            <a:r>
              <a:rPr lang="en-US" dirty="0" smtClean="0"/>
              <a:t>Increased Defense Spending</a:t>
            </a:r>
          </a:p>
          <a:p>
            <a:endParaRPr lang="en-US" dirty="0" smtClean="0"/>
          </a:p>
          <a:p>
            <a:r>
              <a:rPr lang="en-US" dirty="0" smtClean="0"/>
              <a:t>These decisions were made to limit the power of the federal government, and encourage private investments.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Spending 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government reduced spending on social programs like school lunches, food stamps, student loans, welfare, and </a:t>
            </a:r>
            <a:r>
              <a:rPr lang="en-US" dirty="0" err="1" smtClean="0"/>
              <a:t>medicaid</a:t>
            </a:r>
            <a:r>
              <a:rPr lang="en-US" dirty="0" smtClean="0"/>
              <a:t>, but not </a:t>
            </a:r>
            <a:r>
              <a:rPr lang="en-US" dirty="0" err="1" smtClean="0"/>
              <a:t>medicare</a:t>
            </a:r>
            <a:r>
              <a:rPr lang="en-US" dirty="0" smtClean="0"/>
              <a:t>, social security, or veterans benefits.	</a:t>
            </a:r>
          </a:p>
          <a:p>
            <a:pPr lvl="1"/>
            <a:r>
              <a:rPr lang="en-US" dirty="0" smtClean="0"/>
              <a:t>The spending cuts did not affect all segments of the population equally.</a:t>
            </a:r>
          </a:p>
          <a:p>
            <a:endParaRPr lang="en-US" dirty="0" smtClean="0"/>
          </a:p>
          <a:p>
            <a:r>
              <a:rPr lang="en-US" dirty="0" smtClean="0"/>
              <a:t>Taxes were cut to improve the economy according to </a:t>
            </a:r>
            <a:r>
              <a:rPr lang="en-US" b="1" u="sng" dirty="0" smtClean="0"/>
              <a:t>supply side economics</a:t>
            </a:r>
            <a:r>
              <a:rPr lang="en-US" dirty="0" smtClean="0"/>
              <a:t>, a theory that if people paid fewer taxes, they would save more money; banks would loan that money to businesses, which could invest in resources to improve productivity.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Increased Spending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5559552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Between 1981 and 1984 the Defense Department budget nearly doubled to strengthen the national defense, and it offset the cuts from social programs.</a:t>
            </a:r>
          </a:p>
          <a:p>
            <a:endParaRPr lang="en-US" dirty="0" smtClean="0"/>
          </a:p>
          <a:p>
            <a:r>
              <a:rPr lang="en-US" dirty="0" smtClean="0"/>
              <a:t>A lot of the money went towards the </a:t>
            </a:r>
            <a:r>
              <a:rPr lang="en-US" b="1" u="sng" dirty="0" smtClean="0"/>
              <a:t>Strategic Defense Initiative</a:t>
            </a:r>
            <a:r>
              <a:rPr lang="en-US" dirty="0" smtClean="0"/>
              <a:t>, development of weapons that would keep Americans safe from enemy missiles.</a:t>
            </a:r>
          </a:p>
          <a:p>
            <a:pPr lvl="1"/>
            <a:r>
              <a:rPr lang="en-US" dirty="0" smtClean="0"/>
              <a:t>This program was quickly nicknamed “Star Wars.” </a:t>
            </a:r>
          </a:p>
          <a:p>
            <a:endParaRPr lang="en-US" dirty="0"/>
          </a:p>
        </p:txBody>
      </p:sp>
      <p:pic>
        <p:nvPicPr>
          <p:cNvPr id="17410" name="Picture 2" descr="http://2.bp.blogspot.com/_wyHsG5hCh-A/TSdNRPFHt6I/AAAAAAAAAG0/hffCI3UEmz8/s1600/Ti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4100" y="2057400"/>
            <a:ext cx="2857500" cy="3762376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the Judiciary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5102352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Reagan nominated 4 conservatives to the Supreme Court, including the first female Supreme Court Justice </a:t>
            </a:r>
            <a:r>
              <a:rPr lang="en-US" b="1" dirty="0" smtClean="0"/>
              <a:t>Sandra Day O’Connor</a:t>
            </a:r>
            <a:r>
              <a:rPr lang="en-US" dirty="0" smtClean="0"/>
              <a:t>, to create the most conservative Supreme Court since FDR’s presidency.</a:t>
            </a:r>
          </a:p>
          <a:p>
            <a:pPr lvl="1"/>
            <a:r>
              <a:rPr lang="en-US" dirty="0" smtClean="0"/>
              <a:t>In 1989 the Supreme Court ruled to limit a woman’s right to an abortion, restrict civil rights laws, and limit the rights of citizens under arrest.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Picture 9" descr="1981__720__sandra_day_oconnor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704975"/>
            <a:ext cx="2011363" cy="26464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0482" name="Picture 2" descr="http://upload.wikimedia.org/wikipedia/commons/thumb/3/31/William_Rehnquist.jpg/220px-William_Rehnqui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810000"/>
            <a:ext cx="2095500" cy="26955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49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C00000"/>
      </a:accent1>
      <a:accent2>
        <a:srgbClr val="FF0000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Teen Light">
      <a:majorFont>
        <a:latin typeface="Teen Light"/>
        <a:ea typeface=""/>
        <a:cs typeface=""/>
      </a:majorFont>
      <a:minorFont>
        <a:latin typeface="Teen Light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369</TotalTime>
  <Words>1314</Words>
  <Application>Microsoft Office PowerPoint</Application>
  <PresentationFormat>On-screen Show (4:3)</PresentationFormat>
  <Paragraphs>106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Teen Light</vt:lpstr>
      <vt:lpstr>Webdings</vt:lpstr>
      <vt:lpstr>Wingdings</vt:lpstr>
      <vt:lpstr>Wingdings 2</vt:lpstr>
      <vt:lpstr>Median</vt:lpstr>
      <vt:lpstr>PowerPoint Presentation</vt:lpstr>
      <vt:lpstr>Increasing Conservatism</vt:lpstr>
      <vt:lpstr>Increasing Conservatism</vt:lpstr>
      <vt:lpstr>“The Great Communicator”</vt:lpstr>
      <vt:lpstr>Election of 1980</vt:lpstr>
      <vt:lpstr>Reaganomics</vt:lpstr>
      <vt:lpstr>Spending Cuts</vt:lpstr>
      <vt:lpstr>Increased Spending</vt:lpstr>
      <vt:lpstr>Changes in the Judiciary</vt:lpstr>
      <vt:lpstr>Deregulating Industry</vt:lpstr>
      <vt:lpstr>Reagan’s Support</vt:lpstr>
      <vt:lpstr>1980s Culture</vt:lpstr>
      <vt:lpstr>Education</vt:lpstr>
      <vt:lpstr>Reagan &amp; the Cold War</vt:lpstr>
      <vt:lpstr>The End of Communism in  Eastern Europe</vt:lpstr>
      <vt:lpstr>Communist China</vt:lpstr>
      <vt:lpstr>Censorship in China</vt:lpstr>
      <vt:lpstr>Reagan &amp; Nicaragua</vt:lpstr>
      <vt:lpstr>Iran-Contra Affair</vt:lpstr>
      <vt:lpstr>The Persian Gulf War</vt:lpstr>
      <vt:lpstr>President GHW Bush’s  Domestic Policies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12.1</dc:title>
  <dc:creator>nmartin</dc:creator>
  <cp:lastModifiedBy>Kate Gaskins</cp:lastModifiedBy>
  <cp:revision>29</cp:revision>
  <dcterms:created xsi:type="dcterms:W3CDTF">2013-05-21T20:56:39Z</dcterms:created>
  <dcterms:modified xsi:type="dcterms:W3CDTF">2019-05-09T12:33:39Z</dcterms:modified>
</cp:coreProperties>
</file>