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60" r:id="rId5"/>
    <p:sldId id="261" r:id="rId6"/>
    <p:sldId id="263" r:id="rId7"/>
    <p:sldId id="265" r:id="rId8"/>
    <p:sldId id="266" r:id="rId9"/>
    <p:sldId id="268" r:id="rId10"/>
    <p:sldId id="267" r:id="rId11"/>
    <p:sldId id="264" r:id="rId12"/>
    <p:sldId id="269" r:id="rId13"/>
    <p:sldId id="270"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74" d="100"/>
          <a:sy n="74" d="100"/>
        </p:scale>
        <p:origin x="11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0AE585-8B95-4EE0-B229-D881251B4848}"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145292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0AE585-8B95-4EE0-B229-D881251B4848}"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12058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0AE585-8B95-4EE0-B229-D881251B4848}"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25721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0AE585-8B95-4EE0-B229-D881251B4848}"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422323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0AE585-8B95-4EE0-B229-D881251B4848}"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290912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0AE585-8B95-4EE0-B229-D881251B4848}"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351823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0AE585-8B95-4EE0-B229-D881251B4848}"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20839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0AE585-8B95-4EE0-B229-D881251B4848}"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184618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AE585-8B95-4EE0-B229-D881251B4848}"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383896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0AE585-8B95-4EE0-B229-D881251B4848}"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244287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0AE585-8B95-4EE0-B229-D881251B4848}"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F498C-468F-4EBE-9EBF-CE5C0E174021}" type="slidenum">
              <a:rPr lang="en-US" smtClean="0"/>
              <a:t>‹#›</a:t>
            </a:fld>
            <a:endParaRPr lang="en-US"/>
          </a:p>
        </p:txBody>
      </p:sp>
    </p:spTree>
    <p:extLst>
      <p:ext uri="{BB962C8B-B14F-4D97-AF65-F5344CB8AC3E}">
        <p14:creationId xmlns:p14="http://schemas.microsoft.com/office/powerpoint/2010/main" val="326586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AE585-8B95-4EE0-B229-D881251B4848}" type="datetimeFigureOut">
              <a:rPr lang="en-US" smtClean="0"/>
              <a:t>2/22/2019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F498C-468F-4EBE-9EBF-CE5C0E174021}" type="slidenum">
              <a:rPr lang="en-US" smtClean="0"/>
              <a:t>‹#›</a:t>
            </a:fld>
            <a:endParaRPr lang="en-US"/>
          </a:p>
        </p:txBody>
      </p:sp>
    </p:spTree>
    <p:extLst>
      <p:ext uri="{BB962C8B-B14F-4D97-AF65-F5344CB8AC3E}">
        <p14:creationId xmlns:p14="http://schemas.microsoft.com/office/powerpoint/2010/main" val="3137573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story.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history.com/"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2175" y="586333"/>
            <a:ext cx="2952606" cy="90079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2176" y="656134"/>
            <a:ext cx="2952604" cy="830997"/>
          </a:xfrm>
          <a:prstGeom prst="rect">
            <a:avLst/>
          </a:prstGeom>
          <a:noFill/>
        </p:spPr>
        <p:txBody>
          <a:bodyPr wrap="square" rtlCol="0">
            <a:spAutoFit/>
          </a:bodyPr>
          <a:lstStyle/>
          <a:p>
            <a:pPr algn="ctr"/>
            <a:r>
              <a:rPr lang="en-US" sz="2400" dirty="0" smtClean="0">
                <a:latin typeface="Bodoni MT Black" panose="02070A03080606020203" pitchFamily="18" charset="0"/>
              </a:rPr>
              <a:t> Loyalty Review Board</a:t>
            </a:r>
            <a:endParaRPr lang="en-US" sz="2400" dirty="0">
              <a:latin typeface="Bodoni MT Black" panose="02070A03080606020203" pitchFamily="18" charset="0"/>
            </a:endParaRPr>
          </a:p>
        </p:txBody>
      </p:sp>
      <p:sp>
        <p:nvSpPr>
          <p:cNvPr id="7" name="TextBox 6"/>
          <p:cNvSpPr txBox="1"/>
          <p:nvPr/>
        </p:nvSpPr>
        <p:spPr>
          <a:xfrm>
            <a:off x="907420" y="1842760"/>
            <a:ext cx="2519835" cy="2862322"/>
          </a:xfrm>
          <a:prstGeom prst="rect">
            <a:avLst/>
          </a:prstGeom>
          <a:noFill/>
        </p:spPr>
        <p:txBody>
          <a:bodyPr wrap="square" rtlCol="0">
            <a:spAutoFit/>
          </a:bodyPr>
          <a:lstStyle/>
          <a:p>
            <a:r>
              <a:rPr lang="en-US" dirty="0"/>
              <a:t>In response to public fears and Congressional investigations into communism in the United States, President Harry S. Truman issues an executive decree establishing a sweeping loyalty investigation of federal employees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1362" y="586334"/>
            <a:ext cx="4676702" cy="5758626"/>
          </a:xfrm>
          <a:prstGeom prst="rect">
            <a:avLst/>
          </a:prstGeom>
        </p:spPr>
      </p:pic>
    </p:spTree>
    <p:extLst>
      <p:ext uri="{BB962C8B-B14F-4D97-AF65-F5344CB8AC3E}">
        <p14:creationId xmlns:p14="http://schemas.microsoft.com/office/powerpoint/2010/main" val="371083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rot="16200000">
            <a:off x="-1403011" y="2987504"/>
            <a:ext cx="4990811" cy="85855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1530165" y="3231323"/>
            <a:ext cx="5081557" cy="461665"/>
          </a:xfrm>
          <a:prstGeom prst="rect">
            <a:avLst/>
          </a:prstGeom>
          <a:noFill/>
        </p:spPr>
        <p:txBody>
          <a:bodyPr wrap="square" rtlCol="0">
            <a:spAutoFit/>
          </a:bodyPr>
          <a:lstStyle/>
          <a:p>
            <a:pPr algn="ctr"/>
            <a:r>
              <a:rPr lang="en-US" sz="2400" dirty="0" smtClean="0">
                <a:latin typeface="Bodoni MT Black" panose="02070A03080606020203" pitchFamily="18" charset="0"/>
              </a:rPr>
              <a:t> Anti- Communist Propaganda</a:t>
            </a:r>
            <a:endParaRPr lang="en-US" sz="2400" dirty="0">
              <a:latin typeface="Bodoni MT Black" panose="02070A030806060202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261570" y="41876"/>
            <a:ext cx="5660903" cy="6791689"/>
          </a:xfrm>
          <a:prstGeom prst="rect">
            <a:avLst/>
          </a:prstGeom>
        </p:spPr>
      </p:pic>
    </p:spTree>
    <p:extLst>
      <p:ext uri="{BB962C8B-B14F-4D97-AF65-F5344CB8AC3E}">
        <p14:creationId xmlns:p14="http://schemas.microsoft.com/office/powerpoint/2010/main" val="3243218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1977" y="586333"/>
            <a:ext cx="1989342" cy="83761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1977" y="781777"/>
            <a:ext cx="1989342" cy="461665"/>
          </a:xfrm>
          <a:prstGeom prst="rect">
            <a:avLst/>
          </a:prstGeom>
          <a:noFill/>
        </p:spPr>
        <p:txBody>
          <a:bodyPr wrap="square" rtlCol="0">
            <a:spAutoFit/>
          </a:bodyPr>
          <a:lstStyle/>
          <a:p>
            <a:r>
              <a:rPr lang="en-US" sz="2400" dirty="0" smtClean="0">
                <a:latin typeface="Bodoni MT Black" panose="02070A03080606020203" pitchFamily="18" charset="0"/>
              </a:rPr>
              <a:t> Alger Hiss</a:t>
            </a:r>
            <a:endParaRPr lang="en-US" sz="2400" dirty="0">
              <a:latin typeface="Bodoni MT Black" panose="02070A03080606020203"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272" y="586333"/>
            <a:ext cx="1781066" cy="1781066"/>
          </a:xfrm>
          <a:prstGeom prst="rect">
            <a:avLst/>
          </a:prstGeom>
        </p:spPr>
      </p:pic>
      <p:sp>
        <p:nvSpPr>
          <p:cNvPr id="9" name="TextBox 8"/>
          <p:cNvSpPr txBox="1"/>
          <p:nvPr/>
        </p:nvSpPr>
        <p:spPr>
          <a:xfrm>
            <a:off x="711977" y="2582655"/>
            <a:ext cx="3224828" cy="1477328"/>
          </a:xfrm>
          <a:prstGeom prst="rect">
            <a:avLst/>
          </a:prstGeom>
          <a:noFill/>
          <a:ln w="12700">
            <a:solidFill>
              <a:schemeClr val="tx1"/>
            </a:solidFill>
          </a:ln>
        </p:spPr>
        <p:txBody>
          <a:bodyPr wrap="square" rtlCol="0">
            <a:spAutoFit/>
          </a:bodyPr>
          <a:lstStyle/>
          <a:p>
            <a:pPr algn="ctr"/>
            <a:r>
              <a:rPr lang="en-US" dirty="0" smtClean="0"/>
              <a:t>Scan the QR code or go to YOUTUBE </a:t>
            </a:r>
            <a:r>
              <a:rPr lang="en-US" dirty="0"/>
              <a:t>and watch</a:t>
            </a:r>
            <a:r>
              <a:rPr lang="en-US" dirty="0" smtClean="0"/>
              <a:t>: Alger_Hiss_and_Whitaker_Chambers</a:t>
            </a:r>
            <a:r>
              <a:rPr lang="en-US" dirty="0"/>
              <a:t>__Face_to_Face_in_Spy_Probe.asf </a:t>
            </a:r>
          </a:p>
        </p:txBody>
      </p:sp>
      <p:pic>
        <p:nvPicPr>
          <p:cNvPr id="10" name="Picture 9"/>
          <p:cNvPicPr>
            <a:picLocks noChangeAspect="1"/>
          </p:cNvPicPr>
          <p:nvPr/>
        </p:nvPicPr>
        <p:blipFill>
          <a:blip r:embed="rId3"/>
          <a:stretch>
            <a:fillRect/>
          </a:stretch>
        </p:blipFill>
        <p:spPr>
          <a:xfrm rot="976770">
            <a:off x="5374967" y="524284"/>
            <a:ext cx="2786519" cy="2085516"/>
          </a:xfrm>
          <a:prstGeom prst="rect">
            <a:avLst/>
          </a:prstGeom>
          <a:ln w="57150">
            <a:solidFill>
              <a:schemeClr val="tx1"/>
            </a:solidFill>
          </a:ln>
        </p:spPr>
      </p:pic>
      <p:sp>
        <p:nvSpPr>
          <p:cNvPr id="12" name="TextBox 11"/>
          <p:cNvSpPr txBox="1"/>
          <p:nvPr/>
        </p:nvSpPr>
        <p:spPr>
          <a:xfrm>
            <a:off x="711977" y="4467298"/>
            <a:ext cx="5172292" cy="1815882"/>
          </a:xfrm>
          <a:prstGeom prst="rect">
            <a:avLst/>
          </a:prstGeom>
          <a:noFill/>
        </p:spPr>
        <p:txBody>
          <a:bodyPr wrap="square" rtlCol="0">
            <a:spAutoFit/>
          </a:bodyPr>
          <a:lstStyle/>
          <a:p>
            <a:r>
              <a:rPr lang="en-US" sz="1400" b="1" u="sng" dirty="0" smtClean="0"/>
              <a:t>Background</a:t>
            </a:r>
            <a:r>
              <a:rPr lang="en-US" sz="1400" dirty="0" smtClean="0"/>
              <a:t>: Alger </a:t>
            </a:r>
            <a:r>
              <a:rPr lang="en-US" sz="1400" dirty="0"/>
              <a:t>Hiss was born on November 11, 1904 in Baltimore, Maryland. He worked in the administration of Franklin D. Roosevelt. In 1948, Whitaker Chambers accused Hiss of having been a member of an underground communist organization. Hiss denied this but was found guilty of two counts of perjury in 1950 (the statute of limitations on a treason charge had run out) and served more than three years of a five-year prison sentence. He released in 1954, still asserting his innocence until his death in 1996.</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002" y="2479242"/>
            <a:ext cx="3928735" cy="1870826"/>
          </a:xfrm>
          <a:prstGeom prst="rect">
            <a:avLst/>
          </a:prstGeom>
          <a:ln w="38100">
            <a:solidFill>
              <a:schemeClr val="tx1"/>
            </a:solid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408" y="3962824"/>
            <a:ext cx="2295525" cy="2418833"/>
          </a:xfrm>
          <a:prstGeom prst="rect">
            <a:avLst/>
          </a:prstGeom>
        </p:spPr>
      </p:pic>
    </p:spTree>
    <p:extLst>
      <p:ext uri="{BB962C8B-B14F-4D97-AF65-F5344CB8AC3E}">
        <p14:creationId xmlns:p14="http://schemas.microsoft.com/office/powerpoint/2010/main" val="331452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1976" y="586333"/>
            <a:ext cx="3329532" cy="79573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1975" y="586332"/>
            <a:ext cx="3329533" cy="830997"/>
          </a:xfrm>
          <a:prstGeom prst="rect">
            <a:avLst/>
          </a:prstGeom>
          <a:noFill/>
        </p:spPr>
        <p:txBody>
          <a:bodyPr wrap="square" rtlCol="0">
            <a:spAutoFit/>
          </a:bodyPr>
          <a:lstStyle/>
          <a:p>
            <a:pPr algn="ctr"/>
            <a:r>
              <a:rPr lang="en-US" sz="2400" dirty="0" smtClean="0">
                <a:latin typeface="Bodoni MT Black" panose="02070A03080606020203" pitchFamily="18" charset="0"/>
              </a:rPr>
              <a:t> Political Cartoons</a:t>
            </a:r>
          </a:p>
          <a:p>
            <a:pPr algn="ctr"/>
            <a:r>
              <a:rPr lang="en-US" sz="2400" dirty="0">
                <a:latin typeface="Bodoni MT Black" panose="02070A03080606020203" pitchFamily="18" charset="0"/>
              </a:rPr>
              <a:t>o</a:t>
            </a:r>
            <a:r>
              <a:rPr lang="en-US" sz="2400" dirty="0" smtClean="0">
                <a:latin typeface="Bodoni MT Black" panose="02070A03080606020203" pitchFamily="18" charset="0"/>
              </a:rPr>
              <a:t>f the Red Scare</a:t>
            </a:r>
            <a:endParaRPr lang="en-US" sz="2400" dirty="0">
              <a:latin typeface="Bodoni MT Black" panose="02070A03080606020203" pitchFamily="18" charset="0"/>
            </a:endParaRPr>
          </a:p>
        </p:txBody>
      </p:sp>
      <p:pic>
        <p:nvPicPr>
          <p:cNvPr id="7" name="Picture 6" descr="http://moderntimes.com/blacklist/image/huac.jpg"/>
          <p:cNvPicPr/>
          <p:nvPr/>
        </p:nvPicPr>
        <p:blipFill>
          <a:blip r:embed="rId2">
            <a:extLst>
              <a:ext uri="{28A0092B-C50C-407E-A947-70E740481C1C}">
                <a14:useLocalDpi xmlns:a14="http://schemas.microsoft.com/office/drawing/2010/main" val="0"/>
              </a:ext>
            </a:extLst>
          </a:blip>
          <a:srcRect/>
          <a:stretch>
            <a:fillRect/>
          </a:stretch>
        </p:blipFill>
        <p:spPr bwMode="auto">
          <a:xfrm>
            <a:off x="625886" y="1577515"/>
            <a:ext cx="3632007" cy="4837245"/>
          </a:xfrm>
          <a:prstGeom prst="rect">
            <a:avLst/>
          </a:prstGeom>
          <a:noFill/>
          <a:ln w="28575">
            <a:solidFill>
              <a:schemeClr val="tx1"/>
            </a:solidFill>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478" y="586332"/>
            <a:ext cx="3982705" cy="5755137"/>
          </a:xfrm>
          <a:prstGeom prst="rect">
            <a:avLst/>
          </a:prstGeom>
          <a:ln w="28575">
            <a:solidFill>
              <a:schemeClr val="tx1"/>
            </a:solidFill>
          </a:ln>
        </p:spPr>
      </p:pic>
      <p:sp>
        <p:nvSpPr>
          <p:cNvPr id="2" name="TextBox 1"/>
          <p:cNvSpPr txBox="1"/>
          <p:nvPr/>
        </p:nvSpPr>
        <p:spPr>
          <a:xfrm>
            <a:off x="3811163" y="1577515"/>
            <a:ext cx="446730" cy="523220"/>
          </a:xfrm>
          <a:prstGeom prst="rect">
            <a:avLst/>
          </a:prstGeom>
          <a:noFill/>
        </p:spPr>
        <p:txBody>
          <a:bodyPr wrap="square" rtlCol="0">
            <a:spAutoFit/>
          </a:bodyPr>
          <a:lstStyle/>
          <a:p>
            <a:r>
              <a:rPr lang="en-US" sz="2800" dirty="0" smtClean="0">
                <a:solidFill>
                  <a:srgbClr val="FF0000"/>
                </a:solidFill>
              </a:rPr>
              <a:t>A</a:t>
            </a:r>
            <a:endParaRPr lang="en-US" sz="2800" dirty="0">
              <a:solidFill>
                <a:srgbClr val="FF0000"/>
              </a:solidFill>
            </a:endParaRPr>
          </a:p>
        </p:txBody>
      </p:sp>
      <p:sp>
        <p:nvSpPr>
          <p:cNvPr id="3" name="TextBox 2"/>
          <p:cNvSpPr txBox="1"/>
          <p:nvPr/>
        </p:nvSpPr>
        <p:spPr>
          <a:xfrm>
            <a:off x="4446357" y="586332"/>
            <a:ext cx="509551" cy="523220"/>
          </a:xfrm>
          <a:prstGeom prst="rect">
            <a:avLst/>
          </a:prstGeom>
          <a:noFill/>
        </p:spPr>
        <p:txBody>
          <a:bodyPr wrap="square" rtlCol="0">
            <a:spAutoFit/>
          </a:bodyPr>
          <a:lstStyle/>
          <a:p>
            <a:r>
              <a:rPr lang="en-US" sz="2800" dirty="0" smtClean="0">
                <a:solidFill>
                  <a:srgbClr val="FF0000"/>
                </a:solidFill>
              </a:rPr>
              <a:t>B</a:t>
            </a:r>
            <a:endParaRPr lang="en-US" sz="2800" dirty="0">
              <a:solidFill>
                <a:srgbClr val="FF0000"/>
              </a:solidFill>
            </a:endParaRPr>
          </a:p>
        </p:txBody>
      </p:sp>
    </p:spTree>
    <p:extLst>
      <p:ext uri="{BB962C8B-B14F-4D97-AF65-F5344CB8AC3E}">
        <p14:creationId xmlns:p14="http://schemas.microsoft.com/office/powerpoint/2010/main" val="52243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1976" y="586333"/>
            <a:ext cx="3329532" cy="79573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1976" y="739896"/>
            <a:ext cx="3162010" cy="461665"/>
          </a:xfrm>
          <a:prstGeom prst="rect">
            <a:avLst/>
          </a:prstGeom>
          <a:noFill/>
        </p:spPr>
        <p:txBody>
          <a:bodyPr wrap="square" rtlCol="0">
            <a:spAutoFit/>
          </a:bodyPr>
          <a:lstStyle/>
          <a:p>
            <a:pPr algn="ctr"/>
            <a:r>
              <a:rPr lang="en-US" sz="2400" dirty="0" smtClean="0">
                <a:latin typeface="Bodoni MT Black" panose="02070A03080606020203" pitchFamily="18" charset="0"/>
              </a:rPr>
              <a:t> The Rosenberg’s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522" y="657988"/>
            <a:ext cx="3465939" cy="2428875"/>
          </a:xfrm>
          <a:prstGeom prst="rect">
            <a:avLst/>
          </a:prstGeom>
          <a:ln w="381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523" y="3315573"/>
            <a:ext cx="3266711" cy="2994485"/>
          </a:xfrm>
          <a:prstGeom prst="rect">
            <a:avLst/>
          </a:prstGeom>
          <a:ln w="381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32" y="1524238"/>
            <a:ext cx="1904762" cy="1904762"/>
          </a:xfrm>
          <a:prstGeom prst="rect">
            <a:avLst/>
          </a:prstGeom>
        </p:spPr>
      </p:pic>
      <p:sp>
        <p:nvSpPr>
          <p:cNvPr id="8" name="TextBox 7"/>
          <p:cNvSpPr txBox="1"/>
          <p:nvPr/>
        </p:nvSpPr>
        <p:spPr>
          <a:xfrm>
            <a:off x="2282510" y="1584495"/>
            <a:ext cx="2324392" cy="2031325"/>
          </a:xfrm>
          <a:prstGeom prst="rect">
            <a:avLst/>
          </a:prstGeom>
          <a:noFill/>
        </p:spPr>
        <p:txBody>
          <a:bodyPr wrap="square" rtlCol="0">
            <a:spAutoFit/>
          </a:bodyPr>
          <a:lstStyle/>
          <a:p>
            <a:pPr algn="ctr"/>
            <a:r>
              <a:rPr lang="en-US" dirty="0" smtClean="0"/>
              <a:t>Scan the QR Code or go to YOUTUBE to watch “Atomic </a:t>
            </a:r>
            <a:r>
              <a:rPr lang="en-US" dirty="0"/>
              <a:t>Spies Julius &amp; Ethel Rosenberg Sentenced to Death 1951 Universal </a:t>
            </a:r>
            <a:r>
              <a:rPr lang="en-US" dirty="0" smtClean="0"/>
              <a:t>Newsreel” </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606" y="3631424"/>
            <a:ext cx="2994485" cy="2749296"/>
          </a:xfrm>
          <a:prstGeom prst="rect">
            <a:avLst/>
          </a:prstGeom>
          <a:ln w="19050">
            <a:solidFill>
              <a:schemeClr val="tx1"/>
            </a:solidFill>
          </a:ln>
        </p:spPr>
      </p:pic>
    </p:spTree>
    <p:extLst>
      <p:ext uri="{BB962C8B-B14F-4D97-AF65-F5344CB8AC3E}">
        <p14:creationId xmlns:p14="http://schemas.microsoft.com/office/powerpoint/2010/main" val="328889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1977" y="586333"/>
            <a:ext cx="1765977" cy="83761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1977" y="656134"/>
            <a:ext cx="2017263" cy="461665"/>
          </a:xfrm>
          <a:prstGeom prst="rect">
            <a:avLst/>
          </a:prstGeom>
          <a:noFill/>
        </p:spPr>
        <p:txBody>
          <a:bodyPr wrap="square" rtlCol="0">
            <a:spAutoFit/>
          </a:bodyPr>
          <a:lstStyle/>
          <a:p>
            <a:r>
              <a:rPr lang="en-US" sz="2400" dirty="0" smtClean="0">
                <a:latin typeface="Bodoni MT Black" panose="02070A03080606020203" pitchFamily="18" charset="0"/>
              </a:rPr>
              <a:t>   HUAC</a:t>
            </a:r>
            <a:endParaRPr lang="en-US" sz="2400" dirty="0">
              <a:latin typeface="Bodoni MT Black" panose="02070A03080606020203"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85" y="1647317"/>
            <a:ext cx="6700947" cy="4544078"/>
          </a:xfrm>
          <a:prstGeom prst="rect">
            <a:avLst/>
          </a:prstGeom>
          <a:ln w="38100">
            <a:solidFill>
              <a:schemeClr val="tx1"/>
            </a:solidFill>
          </a:ln>
        </p:spPr>
      </p:pic>
    </p:spTree>
    <p:extLst>
      <p:ext uri="{BB962C8B-B14F-4D97-AF65-F5344CB8AC3E}">
        <p14:creationId xmlns:p14="http://schemas.microsoft.com/office/powerpoint/2010/main" val="176184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1977" y="586333"/>
            <a:ext cx="1765977" cy="83761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1977" y="656134"/>
            <a:ext cx="2017263" cy="461665"/>
          </a:xfrm>
          <a:prstGeom prst="rect">
            <a:avLst/>
          </a:prstGeom>
          <a:noFill/>
        </p:spPr>
        <p:txBody>
          <a:bodyPr wrap="square" rtlCol="0">
            <a:spAutoFit/>
          </a:bodyPr>
          <a:lstStyle/>
          <a:p>
            <a:r>
              <a:rPr lang="en-US" sz="2400" dirty="0" smtClean="0">
                <a:latin typeface="Bodoni MT Black" panose="02070A03080606020203" pitchFamily="18" charset="0"/>
              </a:rPr>
              <a:t>   HUAC</a:t>
            </a:r>
            <a:endParaRPr lang="en-US" sz="2400" dirty="0">
              <a:latin typeface="Bodoni MT Black" panose="02070A03080606020203" pitchFamily="18" charset="0"/>
            </a:endParaRPr>
          </a:p>
        </p:txBody>
      </p:sp>
      <p:sp>
        <p:nvSpPr>
          <p:cNvPr id="2" name="TextBox 1"/>
          <p:cNvSpPr txBox="1"/>
          <p:nvPr/>
        </p:nvSpPr>
        <p:spPr>
          <a:xfrm>
            <a:off x="776896" y="1835780"/>
            <a:ext cx="7494585" cy="4339650"/>
          </a:xfrm>
          <a:prstGeom prst="rect">
            <a:avLst/>
          </a:prstGeom>
          <a:noFill/>
        </p:spPr>
        <p:txBody>
          <a:bodyPr wrap="square" rtlCol="0">
            <a:spAutoFit/>
          </a:bodyPr>
          <a:lstStyle/>
          <a:p>
            <a:r>
              <a:rPr lang="en-US" sz="1200" b="1" dirty="0" smtClean="0"/>
              <a:t>Edgar </a:t>
            </a:r>
            <a:r>
              <a:rPr lang="en-US" sz="1200" b="1" dirty="0"/>
              <a:t>Hoover’s Speech Before HUAC </a:t>
            </a:r>
            <a:endParaRPr lang="en-US" sz="1200" dirty="0"/>
          </a:p>
          <a:p>
            <a:r>
              <a:rPr lang="en-US" sz="1200" dirty="0" smtClean="0"/>
              <a:t>J</a:t>
            </a:r>
            <a:r>
              <a:rPr lang="en-US" sz="1200" i="1" dirty="0"/>
              <a:t>. Edgar Hoover was the first director of the Federal Bureau of Investigation (FBI) and would serve in that position from 1924-1972. During that time, the FBI gathered information about many Americans whom the Bureau considered to have dangerous beliefs. Here Hoover talks to the House Committee on un-American Activities (HUAC), where he warned against Communist propaganda and identified specific threats</a:t>
            </a:r>
            <a:r>
              <a:rPr lang="en-US" sz="1200" i="1" dirty="0" smtClean="0"/>
              <a:t>.</a:t>
            </a:r>
          </a:p>
          <a:p>
            <a:endParaRPr lang="en-US" sz="1200" i="1" dirty="0"/>
          </a:p>
          <a:p>
            <a:r>
              <a:rPr lang="en-US" sz="1200" dirty="0"/>
              <a:t>The aims and responsibilities of the House Committee on un-American Activities and the Federal Bureau of Investigation are the same–the protection of the internal security of this nation. …</a:t>
            </a:r>
          </a:p>
          <a:p>
            <a:r>
              <a:rPr lang="en-US" sz="1200" dirty="0"/>
              <a:t>The [Communist] party has departed from depending upon the printed word as its medium of propaganda and has taken to the air. Its members and sympathizers have not only infiltrated the airways but they are now persistently seeking radio channels.</a:t>
            </a:r>
          </a:p>
          <a:p>
            <a:r>
              <a:rPr lang="en-US" sz="1200" dirty="0"/>
              <a:t>The American Communists launched a furtive attack on Hollywood in 1935 by the issuance of directive calling for a concentration in Hollywood. The orders called for action on two fronts: (1) an effort to infiltrate the labor unions; (2) infiltrate the so-called intellectual and creative fields.</a:t>
            </a:r>
          </a:p>
          <a:p>
            <a:r>
              <a:rPr lang="en-US" sz="1200" dirty="0"/>
              <a:t>In movie circles, Communists developed an effective defense a few years ago in meeting criticism. They would counter with </a:t>
            </a:r>
            <a:r>
              <a:rPr lang="en-US" sz="1200" dirty="0" smtClean="0"/>
              <a:t>the </a:t>
            </a:r>
            <a:r>
              <a:rPr lang="en-US" sz="1200" dirty="0"/>
              <a:t>question, “After all, what is the matter with communism?” It was effective because many persons did not possess adequate knowledge of the subject to give an intelligent answer.</a:t>
            </a:r>
          </a:p>
          <a:p>
            <a:r>
              <a:rPr lang="en-US" sz="1200" dirty="0"/>
              <a:t>Some producers and studio heads realized the possibility that the entire industry faces serious embarrassment because it could become a springboard for Communist activities. Communist activity in Hollywood is effective and is furthered by Communists and sympathizers using the prestige of prominent persons to serve, often unwittingly, the Communist cause. The party is content and highly pleased if it is possible to have inserted in a picture a line, a scene, a sequence conveying the Communist lesson and, more particularly, if they can keep out anti-Communist lessons.</a:t>
            </a:r>
          </a:p>
          <a:p>
            <a:r>
              <a:rPr lang="en-US" sz="1200" b="1" dirty="0"/>
              <a:t>Source:</a:t>
            </a:r>
            <a:r>
              <a:rPr lang="en-US" sz="1200" dirty="0"/>
              <a:t> Excerpt from J. Edgar Hoover, speech before HUAC, March 26, 1947. </a:t>
            </a:r>
          </a:p>
        </p:txBody>
      </p:sp>
      <p:sp>
        <p:nvSpPr>
          <p:cNvPr id="8" name="TextBox 7"/>
          <p:cNvSpPr txBox="1"/>
          <p:nvPr/>
        </p:nvSpPr>
        <p:spPr>
          <a:xfrm>
            <a:off x="2570672" y="586333"/>
            <a:ext cx="5934973" cy="923330"/>
          </a:xfrm>
          <a:prstGeom prst="rect">
            <a:avLst/>
          </a:prstGeom>
          <a:noFill/>
        </p:spPr>
        <p:txBody>
          <a:bodyPr wrap="square" rtlCol="0">
            <a:spAutoFit/>
          </a:bodyPr>
          <a:lstStyle/>
          <a:p>
            <a:r>
              <a:rPr lang="en-US" dirty="0" smtClean="0"/>
              <a:t>Scan the QR code or watch the video at </a:t>
            </a:r>
            <a:r>
              <a:rPr lang="en-US" dirty="0" smtClean="0">
                <a:hlinkClick r:id="rId2"/>
              </a:rPr>
              <a:t>http</a:t>
            </a:r>
            <a:r>
              <a:rPr lang="en-US" dirty="0">
                <a:hlinkClick r:id="rId2"/>
              </a:rPr>
              <a:t>://</a:t>
            </a:r>
            <a:r>
              <a:rPr lang="en-US" dirty="0" smtClean="0">
                <a:hlinkClick r:id="rId2"/>
              </a:rPr>
              <a:t>www.history.com</a:t>
            </a:r>
            <a:r>
              <a:rPr lang="en-US" dirty="0"/>
              <a:t> </a:t>
            </a:r>
            <a:r>
              <a:rPr lang="en-US" dirty="0" smtClean="0"/>
              <a:t>and search for HUAC video</a:t>
            </a:r>
          </a:p>
          <a:p>
            <a:r>
              <a:rPr lang="en-US" dirty="0"/>
              <a:t>(http://</a:t>
            </a:r>
            <a:r>
              <a:rPr lang="en-US" dirty="0" smtClean="0"/>
              <a:t>www.history.com/topics/cold-war/huac/videos/huac)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080" y="60385"/>
            <a:ext cx="1116283" cy="1084089"/>
          </a:xfrm>
          <a:prstGeom prst="rect">
            <a:avLst/>
          </a:prstGeom>
        </p:spPr>
      </p:pic>
    </p:spTree>
    <p:extLst>
      <p:ext uri="{BB962C8B-B14F-4D97-AF65-F5344CB8AC3E}">
        <p14:creationId xmlns:p14="http://schemas.microsoft.com/office/powerpoint/2010/main" val="293447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1977" y="586333"/>
            <a:ext cx="2596615" cy="83761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2174" y="767817"/>
            <a:ext cx="2743200" cy="461665"/>
          </a:xfrm>
          <a:prstGeom prst="rect">
            <a:avLst/>
          </a:prstGeom>
          <a:noFill/>
        </p:spPr>
        <p:txBody>
          <a:bodyPr wrap="square" rtlCol="0">
            <a:spAutoFit/>
          </a:bodyPr>
          <a:lstStyle/>
          <a:p>
            <a:r>
              <a:rPr lang="en-US" sz="2400" dirty="0" smtClean="0">
                <a:latin typeface="Bodoni MT Black" panose="02070A03080606020203" pitchFamily="18" charset="0"/>
              </a:rPr>
              <a:t>  Hollywood 10</a:t>
            </a:r>
            <a:endParaRPr lang="en-US" sz="2400" dirty="0">
              <a:latin typeface="Bodoni MT Black" panose="02070A03080606020203" pitchFamily="18" charset="0"/>
            </a:endParaRPr>
          </a:p>
        </p:txBody>
      </p:sp>
      <p:sp>
        <p:nvSpPr>
          <p:cNvPr id="8" name="TextBox 7"/>
          <p:cNvSpPr txBox="1"/>
          <p:nvPr/>
        </p:nvSpPr>
        <p:spPr>
          <a:xfrm>
            <a:off x="3573838" y="586333"/>
            <a:ext cx="3324913" cy="369332"/>
          </a:xfrm>
          <a:prstGeom prst="rect">
            <a:avLst/>
          </a:prstGeom>
          <a:noFill/>
        </p:spPr>
        <p:txBody>
          <a:bodyPr wrap="square" rtlCol="0">
            <a:spAutoFit/>
          </a:bodyPr>
          <a:lstStyle/>
          <a:p>
            <a:endParaRPr lang="en-US"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777" y="2436073"/>
            <a:ext cx="7601386" cy="3696858"/>
          </a:xfrm>
          <a:prstGeom prst="rect">
            <a:avLst/>
          </a:prstGeom>
        </p:spPr>
      </p:pic>
      <p:sp>
        <p:nvSpPr>
          <p:cNvPr id="10" name="TextBox 9"/>
          <p:cNvSpPr txBox="1"/>
          <p:nvPr/>
        </p:nvSpPr>
        <p:spPr>
          <a:xfrm>
            <a:off x="3455177" y="586333"/>
            <a:ext cx="5116449" cy="1200329"/>
          </a:xfrm>
          <a:prstGeom prst="rect">
            <a:avLst/>
          </a:prstGeom>
          <a:noFill/>
        </p:spPr>
        <p:txBody>
          <a:bodyPr wrap="square" rtlCol="0">
            <a:spAutoFit/>
          </a:bodyPr>
          <a:lstStyle/>
          <a:p>
            <a:r>
              <a:rPr lang="en-US" dirty="0" smtClean="0"/>
              <a:t>Scan the QR Code or go to </a:t>
            </a:r>
            <a:r>
              <a:rPr lang="en-US" dirty="0">
                <a:hlinkClick r:id="rId3"/>
              </a:rPr>
              <a:t>http://</a:t>
            </a:r>
            <a:r>
              <a:rPr lang="en-US" dirty="0" smtClean="0">
                <a:hlinkClick r:id="rId3"/>
              </a:rPr>
              <a:t>www.history.com</a:t>
            </a:r>
            <a:r>
              <a:rPr lang="en-US" dirty="0" smtClean="0"/>
              <a:t> and search “Hollywood Ten” video. </a:t>
            </a:r>
            <a:r>
              <a:rPr lang="en-US" dirty="0"/>
              <a:t>(http://</a:t>
            </a:r>
            <a:r>
              <a:rPr lang="en-US" dirty="0" smtClean="0"/>
              <a:t>www.history.com/topics/cold-war/hollywood-ten/videos/hollywood-ten)</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463" y="926074"/>
            <a:ext cx="1006163" cy="1185294"/>
          </a:xfrm>
          <a:prstGeom prst="rect">
            <a:avLst/>
          </a:prstGeom>
        </p:spPr>
      </p:pic>
    </p:spTree>
    <p:extLst>
      <p:ext uri="{BB962C8B-B14F-4D97-AF65-F5344CB8AC3E}">
        <p14:creationId xmlns:p14="http://schemas.microsoft.com/office/powerpoint/2010/main" val="180242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1976" y="586333"/>
            <a:ext cx="2233647" cy="83761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6135" y="586333"/>
            <a:ext cx="2289488" cy="830997"/>
          </a:xfrm>
          <a:prstGeom prst="rect">
            <a:avLst/>
          </a:prstGeom>
          <a:noFill/>
        </p:spPr>
        <p:txBody>
          <a:bodyPr wrap="square" rtlCol="0">
            <a:spAutoFit/>
          </a:bodyPr>
          <a:lstStyle/>
          <a:p>
            <a:pPr algn="ctr"/>
            <a:r>
              <a:rPr lang="en-US" sz="2400" dirty="0" smtClean="0">
                <a:latin typeface="Bodoni MT Black" panose="02070A03080606020203" pitchFamily="18" charset="0"/>
              </a:rPr>
              <a:t> McCarren Act</a:t>
            </a:r>
            <a:endParaRPr lang="en-US" sz="2400" dirty="0">
              <a:latin typeface="Bodoni MT Black" panose="02070A03080606020203" pitchFamily="18" charset="0"/>
            </a:endParaRPr>
          </a:p>
        </p:txBody>
      </p:sp>
      <p:sp>
        <p:nvSpPr>
          <p:cNvPr id="7" name="TextBox 6"/>
          <p:cNvSpPr txBox="1"/>
          <p:nvPr/>
        </p:nvSpPr>
        <p:spPr>
          <a:xfrm>
            <a:off x="3050327" y="481631"/>
            <a:ext cx="5367736" cy="5755422"/>
          </a:xfrm>
          <a:prstGeom prst="rect">
            <a:avLst/>
          </a:prstGeom>
          <a:noFill/>
        </p:spPr>
        <p:txBody>
          <a:bodyPr wrap="square" rtlCol="0">
            <a:spAutoFit/>
          </a:bodyPr>
          <a:lstStyle/>
          <a:p>
            <a:r>
              <a:rPr lang="en-US" sz="1600" dirty="0"/>
              <a:t>Otherwise known as the McCarran-Walter Act, the Immigration and Nationality Act of 1952 was meant to exclude certain immigrants from immigrating to America, post World War II and in the early Cold War. The McCarran-Walter Act moved away from excluding immigrants based simply upon country of origin. Instead it focused upon denying immigrants who were unlawful, immoral, diseased in any way, politically radical etc. and accepting those who were willing and able to assimilate into the US economic, social, and political structures, which restructured how immigration law was handled. Furthermore, the most notable exclusions were anyone even remotely associated with communism which in the early days of the Cold War was seen as a serious threat to US democracy. The main objective of this was to block any spread of communism from outside post WWII countries, as well as deny any enemies of the US during WWII such as Japan and favor “good Asian” countries such as China. The McCarran-Walter Act was a strong reinforcement in immigration selection, which was labeled the best way to preserve national security and national interests. President Truman originally vetoed the law, deeming it discriminatory; however there was enough support in Congress for the law to pass. </a:t>
            </a:r>
          </a:p>
          <a:p>
            <a:r>
              <a:rPr lang="en-US" sz="1600" i="1" dirty="0"/>
              <a:t>(Summary by Wade Johnson)</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18" y="1524238"/>
            <a:ext cx="1904762" cy="1904762"/>
          </a:xfrm>
          <a:prstGeom prst="rect">
            <a:avLst/>
          </a:prstGeom>
        </p:spPr>
      </p:pic>
      <p:sp>
        <p:nvSpPr>
          <p:cNvPr id="10" name="TextBox 9"/>
          <p:cNvSpPr txBox="1"/>
          <p:nvPr/>
        </p:nvSpPr>
        <p:spPr>
          <a:xfrm>
            <a:off x="781777" y="3497056"/>
            <a:ext cx="2101026" cy="2031325"/>
          </a:xfrm>
          <a:prstGeom prst="rect">
            <a:avLst/>
          </a:prstGeom>
          <a:noFill/>
          <a:ln w="19050">
            <a:solidFill>
              <a:schemeClr val="tx1"/>
            </a:solidFill>
          </a:ln>
        </p:spPr>
        <p:txBody>
          <a:bodyPr wrap="square" rtlCol="0">
            <a:spAutoFit/>
          </a:bodyPr>
          <a:lstStyle/>
          <a:p>
            <a:pPr algn="ctr"/>
            <a:r>
              <a:rPr lang="en-US" dirty="0" smtClean="0"/>
              <a:t>Scan the QR code or go to YOUTUBE </a:t>
            </a:r>
            <a:r>
              <a:rPr lang="en-US" dirty="0"/>
              <a:t>and watch </a:t>
            </a:r>
            <a:r>
              <a:rPr lang="en-US" dirty="0" smtClean="0"/>
              <a:t>“The </a:t>
            </a:r>
            <a:r>
              <a:rPr lang="en-US" dirty="0"/>
              <a:t>McCarren Act and the Efforts of Senator Joseph </a:t>
            </a:r>
            <a:r>
              <a:rPr lang="en-US" dirty="0" smtClean="0"/>
              <a:t>McCarthy”.</a:t>
            </a:r>
            <a:endParaRPr lang="en-US" dirty="0"/>
          </a:p>
        </p:txBody>
      </p:sp>
    </p:spTree>
    <p:extLst>
      <p:ext uri="{BB962C8B-B14F-4D97-AF65-F5344CB8AC3E}">
        <p14:creationId xmlns:p14="http://schemas.microsoft.com/office/powerpoint/2010/main" val="81287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28214" y="586333"/>
            <a:ext cx="1724097" cy="83761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63993" y="474650"/>
            <a:ext cx="6037831" cy="6370975"/>
          </a:xfrm>
          <a:prstGeom prst="rect">
            <a:avLst/>
          </a:prstGeom>
          <a:noFill/>
        </p:spPr>
        <p:txBody>
          <a:bodyPr wrap="square" rtlCol="0">
            <a:spAutoFit/>
          </a:bodyPr>
          <a:lstStyle/>
          <a:p>
            <a:r>
              <a:rPr lang="en-US" sz="1200" b="1" dirty="0"/>
              <a:t>McCarthy’s Wheeling Speech</a:t>
            </a:r>
            <a:endParaRPr lang="en-US" sz="1200" dirty="0"/>
          </a:p>
          <a:p>
            <a:r>
              <a:rPr lang="en-US" sz="1200" b="1" dirty="0" smtClean="0"/>
              <a:t>Background: </a:t>
            </a:r>
            <a:r>
              <a:rPr lang="en-US" sz="1200" dirty="0" smtClean="0"/>
              <a:t>Wisconsin </a:t>
            </a:r>
            <a:r>
              <a:rPr lang="en-US" sz="1200" dirty="0"/>
              <a:t>Republican Joseph R. McCarthy first won election to the Senate in 1946 during a campaign </a:t>
            </a:r>
            <a:r>
              <a:rPr lang="en-US" sz="1200" dirty="0" smtClean="0"/>
              <a:t>marked </a:t>
            </a:r>
            <a:r>
              <a:rPr lang="en-US" sz="1200" dirty="0"/>
              <a:t>by much anticommunist Red-baiting. In his famous 1950 speech, Senator McCarthy attacked the State Department (the part of the Executive branch that oversees foreign relations) and its Secretary, Dean Acheson, and accused them of harboring Communists</a:t>
            </a:r>
            <a:r>
              <a:rPr lang="en-US" sz="1200" dirty="0" smtClean="0"/>
              <a:t>.</a:t>
            </a:r>
          </a:p>
          <a:p>
            <a:endParaRPr lang="en-US" sz="1200" dirty="0"/>
          </a:p>
          <a:p>
            <a:r>
              <a:rPr lang="en-US" sz="1200" dirty="0" smtClean="0"/>
              <a:t>“The </a:t>
            </a:r>
            <a:r>
              <a:rPr lang="en-US" sz="1200" dirty="0"/>
              <a:t>reason why we find ourselves in a position </a:t>
            </a:r>
            <a:r>
              <a:rPr lang="en-US" sz="1200" dirty="0" smtClean="0"/>
              <a:t> of </a:t>
            </a:r>
            <a:r>
              <a:rPr lang="en-US" sz="1200" dirty="0"/>
              <a:t>impotency [powerlessness] is not because our only powerful potential enemy has sent men to invade our shores, but rather because of the traitorous actions of those who have been treated so well by this Nation. It has not been the less fortunate, or members of minority groups who have been selling this Nation out, but rather those who have had all the benefits that the wealthiest Nation on earth has had to offer--the finest homes, the finest college education and the finest jobs in government we can give.</a:t>
            </a:r>
          </a:p>
          <a:p>
            <a:r>
              <a:rPr lang="en-US" sz="1200" dirty="0"/>
              <a:t>This is glaringly true in the State Department. There the bright young men who are born with silver spoons in their mouths are the ones who have been most traitorous. . . .</a:t>
            </a:r>
          </a:p>
          <a:p>
            <a:r>
              <a:rPr lang="en-US" sz="1200" dirty="0"/>
              <a:t>I have in my hand 57 cases of individuals who would appear to be either card-carrying members or certainly loyal to the Communist Party, but who nevertheless are still helping to shape our foreign policy. </a:t>
            </a:r>
          </a:p>
          <a:p>
            <a:r>
              <a:rPr lang="en-US" sz="1200" dirty="0"/>
              <a:t>One thing to remember in discussing the communists in our government is that we are not dealing with </a:t>
            </a:r>
            <a:r>
              <a:rPr lang="en-US" sz="1200" dirty="0" smtClean="0"/>
              <a:t>spies </a:t>
            </a:r>
            <a:r>
              <a:rPr lang="en-US" sz="1200" dirty="0"/>
              <a:t>who get 30 pieces of silver to steal the blueprints of new weapons. We are dealing with a far more sinister type of activity because it permits the enemy to guide and shape our policy. . .</a:t>
            </a:r>
          </a:p>
          <a:p>
            <a:r>
              <a:rPr lang="en-US" sz="1200" dirty="0"/>
              <a:t>As you know, very recently the Secretary of State proclaimed his loyalty to a man guilty of what has always been considered as the most abominable of all crimes—being a traitor to the people who gave him a position of great trust—high treason. . . . </a:t>
            </a:r>
          </a:p>
          <a:p>
            <a:r>
              <a:rPr lang="en-US" sz="1200" dirty="0"/>
              <a:t>He [The Secretary of State] has lighted the spark which is resulting in a moral uprising and will end only when the whole sorry mess of twisted, warped thinkers are swept from the national scene so that we may have a new birth of honesty and decency in government</a:t>
            </a:r>
            <a:r>
              <a:rPr lang="en-US" sz="1200" dirty="0" smtClean="0"/>
              <a:t>.”</a:t>
            </a:r>
            <a:endParaRPr lang="en-US" sz="1200" dirty="0"/>
          </a:p>
          <a:p>
            <a:endParaRPr lang="en-US" sz="1200" dirty="0" smtClean="0"/>
          </a:p>
          <a:p>
            <a:r>
              <a:rPr lang="en-US" sz="1200" dirty="0" smtClean="0"/>
              <a:t>Source</a:t>
            </a:r>
            <a:r>
              <a:rPr lang="en-US" sz="1200" dirty="0"/>
              <a:t>: Excerpt from Senator Joseph McCarthy’s speech made on February 9, 1950, in Wheeling, West Virginia.  </a:t>
            </a:r>
          </a:p>
          <a:p>
            <a:endParaRPr lang="en-US" sz="1200" dirty="0"/>
          </a:p>
        </p:txBody>
      </p:sp>
      <p:sp>
        <p:nvSpPr>
          <p:cNvPr id="2" name="TextBox 1"/>
          <p:cNvSpPr txBox="1"/>
          <p:nvPr/>
        </p:nvSpPr>
        <p:spPr>
          <a:xfrm>
            <a:off x="628214" y="802717"/>
            <a:ext cx="1779939" cy="338554"/>
          </a:xfrm>
          <a:prstGeom prst="rect">
            <a:avLst/>
          </a:prstGeom>
          <a:noFill/>
        </p:spPr>
        <p:txBody>
          <a:bodyPr wrap="square" rtlCol="0">
            <a:spAutoFit/>
          </a:bodyPr>
          <a:lstStyle/>
          <a:p>
            <a:r>
              <a:rPr lang="en-US" sz="1600" dirty="0" smtClean="0">
                <a:latin typeface="Arial Black" panose="020B0A04020102020204" pitchFamily="34" charset="0"/>
              </a:rPr>
              <a:t> McCarthyism</a:t>
            </a:r>
            <a:endParaRPr lang="en-US" sz="1600" dirty="0">
              <a:latin typeface="Arial Black" panose="020B0A040201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02" y="1524238"/>
            <a:ext cx="1904762" cy="1904762"/>
          </a:xfrm>
          <a:prstGeom prst="rect">
            <a:avLst/>
          </a:prstGeom>
        </p:spPr>
      </p:pic>
      <p:sp>
        <p:nvSpPr>
          <p:cNvPr id="8" name="TextBox 7"/>
          <p:cNvSpPr txBox="1"/>
          <p:nvPr/>
        </p:nvSpPr>
        <p:spPr>
          <a:xfrm>
            <a:off x="628214" y="3371414"/>
            <a:ext cx="1835779" cy="2031325"/>
          </a:xfrm>
          <a:prstGeom prst="rect">
            <a:avLst/>
          </a:prstGeom>
          <a:noFill/>
        </p:spPr>
        <p:txBody>
          <a:bodyPr wrap="square" rtlCol="0">
            <a:spAutoFit/>
          </a:bodyPr>
          <a:lstStyle/>
          <a:p>
            <a:pPr algn="ctr"/>
            <a:r>
              <a:rPr lang="en-US" dirty="0" smtClean="0"/>
              <a:t>Scan the QR code or go to YOUTUBE </a:t>
            </a:r>
            <a:r>
              <a:rPr lang="en-US" dirty="0"/>
              <a:t>to watch “The Red Scare: Communist Witch </a:t>
            </a:r>
            <a:r>
              <a:rPr lang="en-US" dirty="0" smtClean="0"/>
              <a:t>Hunt”</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70" y="5402739"/>
            <a:ext cx="1660866" cy="970140"/>
          </a:xfrm>
          <a:prstGeom prst="rect">
            <a:avLst/>
          </a:prstGeom>
        </p:spPr>
      </p:pic>
    </p:spTree>
    <p:extLst>
      <p:ext uri="{BB962C8B-B14F-4D97-AF65-F5344CB8AC3E}">
        <p14:creationId xmlns:p14="http://schemas.microsoft.com/office/powerpoint/2010/main" val="203183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16678" y="586333"/>
            <a:ext cx="3517997" cy="102608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6677" y="656134"/>
            <a:ext cx="3517997" cy="830997"/>
          </a:xfrm>
          <a:prstGeom prst="rect">
            <a:avLst/>
          </a:prstGeom>
          <a:noFill/>
        </p:spPr>
        <p:txBody>
          <a:bodyPr wrap="square" rtlCol="0">
            <a:spAutoFit/>
          </a:bodyPr>
          <a:lstStyle/>
          <a:p>
            <a:pPr algn="ctr"/>
            <a:r>
              <a:rPr lang="en-US" sz="2400" dirty="0" smtClean="0">
                <a:latin typeface="Bodoni MT Black" panose="02070A03080606020203" pitchFamily="18" charset="0"/>
              </a:rPr>
              <a:t>   Anti- Communist Propaganda</a:t>
            </a:r>
            <a:endParaRPr lang="en-US" sz="2400" dirty="0">
              <a:latin typeface="Bodoni MT Black" panose="02070A03080606020203" pitchFamily="18" charset="0"/>
            </a:endParaRPr>
          </a:p>
        </p:txBody>
      </p:sp>
      <p:sp>
        <p:nvSpPr>
          <p:cNvPr id="3" name="TextBox 2"/>
          <p:cNvSpPr txBox="1"/>
          <p:nvPr/>
        </p:nvSpPr>
        <p:spPr>
          <a:xfrm>
            <a:off x="6476761" y="656134"/>
            <a:ext cx="1969223" cy="1200329"/>
          </a:xfrm>
          <a:prstGeom prst="rect">
            <a:avLst/>
          </a:prstGeom>
          <a:noFill/>
        </p:spPr>
        <p:txBody>
          <a:bodyPr wrap="square" rtlCol="0">
            <a:spAutoFit/>
          </a:bodyPr>
          <a:lstStyle/>
          <a:p>
            <a:pPr algn="ctr"/>
            <a:r>
              <a:rPr lang="en-US" dirty="0" smtClean="0"/>
              <a:t>Scan the QR Code or go to YOUTUBE to watch “How to spot a communist”</a:t>
            </a:r>
            <a:endParaRPr lang="en-US" dirty="0"/>
          </a:p>
        </p:txBody>
      </p:sp>
      <p:pic>
        <p:nvPicPr>
          <p:cNvPr id="9" name="Picture 8"/>
          <p:cNvPicPr>
            <a:picLocks noChangeAspect="1"/>
          </p:cNvPicPr>
          <p:nvPr/>
        </p:nvPicPr>
        <p:blipFill>
          <a:blip r:embed="rId2"/>
          <a:stretch>
            <a:fillRect/>
          </a:stretch>
        </p:blipFill>
        <p:spPr>
          <a:xfrm>
            <a:off x="1443038" y="2385057"/>
            <a:ext cx="6472238" cy="38551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157" y="480295"/>
            <a:ext cx="1904762" cy="1904762"/>
          </a:xfrm>
          <a:prstGeom prst="rect">
            <a:avLst/>
          </a:prstGeom>
        </p:spPr>
      </p:pic>
    </p:spTree>
    <p:extLst>
      <p:ext uri="{BB962C8B-B14F-4D97-AF65-F5344CB8AC3E}">
        <p14:creationId xmlns:p14="http://schemas.microsoft.com/office/powerpoint/2010/main" val="337809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rot="16200000">
            <a:off x="-948690" y="2714669"/>
            <a:ext cx="3860024" cy="87373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927322" y="2736039"/>
            <a:ext cx="3860027" cy="830997"/>
          </a:xfrm>
          <a:prstGeom prst="rect">
            <a:avLst/>
          </a:prstGeom>
          <a:noFill/>
        </p:spPr>
        <p:txBody>
          <a:bodyPr wrap="square" rtlCol="0">
            <a:spAutoFit/>
          </a:bodyPr>
          <a:lstStyle/>
          <a:p>
            <a:pPr algn="ctr"/>
            <a:r>
              <a:rPr lang="en-US" sz="2400" dirty="0" smtClean="0">
                <a:latin typeface="Bodoni MT Black" panose="02070A03080606020203" pitchFamily="18" charset="0"/>
              </a:rPr>
              <a:t> Anti- Communist Propaganda</a:t>
            </a:r>
            <a:endParaRPr lang="en-US" sz="2400" dirty="0">
              <a:latin typeface="Bodoni MT Black" panose="02070A03080606020203"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252581" y="-213159"/>
            <a:ext cx="5653923" cy="7322706"/>
          </a:xfrm>
          <a:prstGeom prst="rect">
            <a:avLst/>
          </a:prstGeom>
        </p:spPr>
      </p:pic>
    </p:spTree>
    <p:extLst>
      <p:ext uri="{BB962C8B-B14F-4D97-AF65-F5344CB8AC3E}">
        <p14:creationId xmlns:p14="http://schemas.microsoft.com/office/powerpoint/2010/main" val="136260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rot="16200000">
            <a:off x="-948690" y="2714669"/>
            <a:ext cx="3860024" cy="87373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927322" y="2736039"/>
            <a:ext cx="3860027" cy="830997"/>
          </a:xfrm>
          <a:prstGeom prst="rect">
            <a:avLst/>
          </a:prstGeom>
          <a:noFill/>
        </p:spPr>
        <p:txBody>
          <a:bodyPr wrap="square" rtlCol="0">
            <a:spAutoFit/>
          </a:bodyPr>
          <a:lstStyle/>
          <a:p>
            <a:pPr algn="ctr"/>
            <a:r>
              <a:rPr lang="en-US" sz="2400" dirty="0" smtClean="0">
                <a:latin typeface="Bodoni MT Black" panose="02070A03080606020203" pitchFamily="18" charset="0"/>
              </a:rPr>
              <a:t> Anti- Communist Propaganda</a:t>
            </a:r>
            <a:endParaRPr lang="en-US" sz="2400" dirty="0">
              <a:latin typeface="Bodoni MT Black" panose="02070A03080606020203"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783182">
            <a:off x="2862819" y="420102"/>
            <a:ext cx="4346922" cy="6194522"/>
          </a:xfrm>
          <a:prstGeom prst="rect">
            <a:avLst/>
          </a:prstGeom>
        </p:spPr>
      </p:pic>
    </p:spTree>
    <p:extLst>
      <p:ext uri="{BB962C8B-B14F-4D97-AF65-F5344CB8AC3E}">
        <p14:creationId xmlns:p14="http://schemas.microsoft.com/office/powerpoint/2010/main" val="2852499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10586</TotalTime>
  <Words>1349</Words>
  <Application>Microsoft Office PowerPoint</Application>
  <PresentationFormat>On-screen Show (4:3)</PresentationFormat>
  <Paragraphs>48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Bodoni MT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Whitlock</dc:creator>
  <cp:lastModifiedBy>Kate Gaskins</cp:lastModifiedBy>
  <cp:revision>93</cp:revision>
  <cp:lastPrinted>2018-02-22T13:16:31Z</cp:lastPrinted>
  <dcterms:created xsi:type="dcterms:W3CDTF">2016-12-14T18:02:04Z</dcterms:created>
  <dcterms:modified xsi:type="dcterms:W3CDTF">2019-02-22T16:27:21Z</dcterms:modified>
</cp:coreProperties>
</file>