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6"/>
  </p:notesMasterIdLst>
  <p:handoutMasterIdLst>
    <p:handoutMasterId r:id="rId37"/>
  </p:handoutMasterIdLst>
  <p:sldIdLst>
    <p:sldId id="388" r:id="rId2"/>
    <p:sldId id="383" r:id="rId3"/>
    <p:sldId id="391" r:id="rId4"/>
    <p:sldId id="421" r:id="rId5"/>
    <p:sldId id="392" r:id="rId6"/>
    <p:sldId id="387" r:id="rId7"/>
    <p:sldId id="389" r:id="rId8"/>
    <p:sldId id="397" r:id="rId9"/>
    <p:sldId id="394" r:id="rId10"/>
    <p:sldId id="398" r:id="rId11"/>
    <p:sldId id="422" r:id="rId12"/>
    <p:sldId id="399" r:id="rId13"/>
    <p:sldId id="390" r:id="rId14"/>
    <p:sldId id="402" r:id="rId15"/>
    <p:sldId id="400" r:id="rId16"/>
    <p:sldId id="403" r:id="rId17"/>
    <p:sldId id="404" r:id="rId18"/>
    <p:sldId id="406" r:id="rId19"/>
    <p:sldId id="408" r:id="rId20"/>
    <p:sldId id="268" r:id="rId21"/>
    <p:sldId id="409" r:id="rId22"/>
    <p:sldId id="410" r:id="rId23"/>
    <p:sldId id="411" r:id="rId24"/>
    <p:sldId id="272" r:id="rId25"/>
    <p:sldId id="412" r:id="rId26"/>
    <p:sldId id="301" r:id="rId27"/>
    <p:sldId id="269" r:id="rId28"/>
    <p:sldId id="304" r:id="rId29"/>
    <p:sldId id="336" r:id="rId30"/>
    <p:sldId id="423" r:id="rId31"/>
    <p:sldId id="415" r:id="rId32"/>
    <p:sldId id="416" r:id="rId33"/>
    <p:sldId id="417" r:id="rId34"/>
    <p:sldId id="338"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CC0000"/>
    <a:srgbClr val="660066"/>
    <a:srgbClr val="006600"/>
    <a:srgbClr val="003300"/>
    <a:srgbClr val="FFFF99"/>
    <a:srgbClr val="FFCC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79510" autoAdjust="0"/>
  </p:normalViewPr>
  <p:slideViewPr>
    <p:cSldViewPr>
      <p:cViewPr varScale="1">
        <p:scale>
          <a:sx n="74" d="100"/>
          <a:sy n="74" d="100"/>
        </p:scale>
        <p:origin x="12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748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24108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50938" y="692150"/>
            <a:ext cx="4556125" cy="3416300"/>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
              </a:spcBef>
            </a:pPr>
            <a:endParaRPr lang="en-US" smtClean="0"/>
          </a:p>
        </p:txBody>
      </p:sp>
    </p:spTree>
    <p:extLst>
      <p:ext uri="{BB962C8B-B14F-4D97-AF65-F5344CB8AC3E}">
        <p14:creationId xmlns:p14="http://schemas.microsoft.com/office/powerpoint/2010/main" val="2072194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659"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410028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0938" y="692150"/>
            <a:ext cx="4556125" cy="3416300"/>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smtClean="0"/>
          </a:p>
        </p:txBody>
      </p:sp>
    </p:spTree>
    <p:extLst>
      <p:ext uri="{BB962C8B-B14F-4D97-AF65-F5344CB8AC3E}">
        <p14:creationId xmlns:p14="http://schemas.microsoft.com/office/powerpoint/2010/main" val="30005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82006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smtClean="0">
                <a:latin typeface="Calibri" pitchFamily="34" charset="0"/>
              </a:rPr>
              <a:t>Reagan avoided implication through “plausible deniability” </a:t>
            </a:r>
          </a:p>
          <a:p>
            <a:endParaRPr lang="en-US" smtClean="0"/>
          </a:p>
        </p:txBody>
      </p:sp>
      <p:sp>
        <p:nvSpPr>
          <p:cNvPr id="73731"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65690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0938" y="692150"/>
            <a:ext cx="4556125" cy="3416300"/>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Zero option</a:t>
            </a:r>
          </a:p>
        </p:txBody>
      </p:sp>
    </p:spTree>
    <p:extLst>
      <p:ext uri="{BB962C8B-B14F-4D97-AF65-F5344CB8AC3E}">
        <p14:creationId xmlns:p14="http://schemas.microsoft.com/office/powerpoint/2010/main" val="224926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79"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32040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3827204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900" smtClean="0"/>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pPr>
            <a:endParaRPr lang="en-US" sz="900" smtClean="0"/>
          </a:p>
          <a:p>
            <a:pPr>
              <a:lnSpc>
                <a:spcPct val="90000"/>
              </a:lnSpc>
            </a:pPr>
            <a:r>
              <a:rPr lang="en-US" sz="900" smtClean="0"/>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pPr>
            <a:endParaRPr lang="en-US" sz="900" smtClean="0"/>
          </a:p>
          <a:p>
            <a:pPr>
              <a:lnSpc>
                <a:spcPct val="90000"/>
              </a:lnSpc>
            </a:pPr>
            <a:r>
              <a:rPr lang="en-US" sz="900" smtClean="0"/>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pPr>
            <a:endParaRPr lang="en-US" sz="900" smtClean="0"/>
          </a:p>
          <a:p>
            <a:pPr>
              <a:lnSpc>
                <a:spcPct val="90000"/>
              </a:lnSpc>
            </a:pPr>
            <a:r>
              <a:rPr lang="en-US" sz="900" smtClean="0"/>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pPr>
            <a:endParaRPr lang="en-US" sz="900" smtClean="0"/>
          </a:p>
          <a:p>
            <a:pPr>
              <a:lnSpc>
                <a:spcPct val="90000"/>
              </a:lnSpc>
            </a:pPr>
            <a:r>
              <a:rPr lang="en-US" sz="900" smtClean="0"/>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d'etat.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extLst>
      <p:ext uri="{BB962C8B-B14F-4D97-AF65-F5344CB8AC3E}">
        <p14:creationId xmlns:p14="http://schemas.microsoft.com/office/powerpoint/2010/main" val="2296219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900" smtClean="0"/>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pPr>
            <a:endParaRPr lang="en-US" sz="900" smtClean="0"/>
          </a:p>
          <a:p>
            <a:pPr>
              <a:lnSpc>
                <a:spcPct val="90000"/>
              </a:lnSpc>
            </a:pPr>
            <a:r>
              <a:rPr lang="en-US" sz="900" smtClean="0"/>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pPr>
            <a:endParaRPr lang="en-US" sz="900" smtClean="0"/>
          </a:p>
          <a:p>
            <a:pPr>
              <a:lnSpc>
                <a:spcPct val="90000"/>
              </a:lnSpc>
            </a:pPr>
            <a:r>
              <a:rPr lang="en-US" sz="900" smtClean="0"/>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pPr>
            <a:endParaRPr lang="en-US" sz="900" smtClean="0"/>
          </a:p>
          <a:p>
            <a:pPr>
              <a:lnSpc>
                <a:spcPct val="90000"/>
              </a:lnSpc>
            </a:pPr>
            <a:r>
              <a:rPr lang="en-US" sz="900" smtClean="0"/>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pPr>
            <a:endParaRPr lang="en-US" sz="900" smtClean="0"/>
          </a:p>
          <a:p>
            <a:pPr>
              <a:lnSpc>
                <a:spcPct val="90000"/>
              </a:lnSpc>
            </a:pPr>
            <a:r>
              <a:rPr lang="en-US" sz="900" smtClean="0"/>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d'etat.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extLst>
      <p:ext uri="{BB962C8B-B14F-4D97-AF65-F5344CB8AC3E}">
        <p14:creationId xmlns:p14="http://schemas.microsoft.com/office/powerpoint/2010/main" val="174607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900" smtClean="0"/>
              <a:t>For 40 years, Communist Party leaders in Eastern Europe had ruled confidently. Each year their countries fell further behind the West; yet, they remained secure in the knowledge that the Soviet Union, backed by the Red Army, would always send in the tanks when the forces for change became too great. But they had not bargained on a liberal Soviet leader like Mikhail Gorbachev. </a:t>
            </a:r>
          </a:p>
          <a:p>
            <a:pPr>
              <a:lnSpc>
                <a:spcPct val="90000"/>
              </a:lnSpc>
            </a:pPr>
            <a:endParaRPr lang="en-US" sz="900" smtClean="0"/>
          </a:p>
          <a:p>
            <a:pPr>
              <a:lnSpc>
                <a:spcPct val="90000"/>
              </a:lnSpc>
            </a:pPr>
            <a:r>
              <a:rPr lang="en-US" sz="900" smtClean="0"/>
              <a:t>As Gorbachev moved toward reform within the Soviet Union and détente with the West, he pushed the conservative regimes of Eastern Europe outside his protective umbrella. By the end of 1989, the Berlin Wall had been smashed. All across Eastern Europe, citizens took to the streets, overthrowing 40 years of Communist rule. Like a series of falling dominos, Communist parties in Poland, East Germany, Hungary, Czechoslovakia, Romania, and Bulgaria fell from power. </a:t>
            </a:r>
          </a:p>
          <a:p>
            <a:pPr>
              <a:lnSpc>
                <a:spcPct val="90000"/>
              </a:lnSpc>
            </a:pPr>
            <a:endParaRPr lang="en-US" sz="900" smtClean="0"/>
          </a:p>
          <a:p>
            <a:pPr>
              <a:lnSpc>
                <a:spcPct val="90000"/>
              </a:lnSpc>
            </a:pPr>
            <a:r>
              <a:rPr lang="en-US" sz="900" smtClean="0"/>
              <a:t>Gorbachev, who had wanted to reform communism, may not have anticipated the swift swing toward democracy in Eastern Europe. Nor had he fully foreseen the impact that democracy in Eastern Europe would have on the Soviet Union. By 1990, leaders of several Soviet republics began to demand independence or greater autonomy within the Soviet Union. </a:t>
            </a:r>
          </a:p>
          <a:p>
            <a:pPr>
              <a:lnSpc>
                <a:spcPct val="90000"/>
              </a:lnSpc>
            </a:pPr>
            <a:endParaRPr lang="en-US" sz="900" smtClean="0"/>
          </a:p>
          <a:p>
            <a:pPr>
              <a:lnSpc>
                <a:spcPct val="90000"/>
              </a:lnSpc>
            </a:pPr>
            <a:r>
              <a:rPr lang="en-US" sz="900" smtClean="0"/>
              <a:t>Gorbachev had to balance the growing demand for radical political change within the Soviet Union with the demand by Communist hardliners. The hardliners demanded that he contain the new democratic currents and turn back the clock. Faced with dangerous political opposition from the right and the left and with economic failure throughout the Soviet Union, Gorbachev tried to satisfy everyone and, in the process, satisfied no one. </a:t>
            </a:r>
          </a:p>
          <a:p>
            <a:pPr>
              <a:lnSpc>
                <a:spcPct val="90000"/>
              </a:lnSpc>
            </a:pPr>
            <a:endParaRPr lang="en-US" sz="900" smtClean="0"/>
          </a:p>
          <a:p>
            <a:pPr>
              <a:lnSpc>
                <a:spcPct val="90000"/>
              </a:lnSpc>
            </a:pPr>
            <a:r>
              <a:rPr lang="en-US" sz="900" smtClean="0"/>
              <a:t>In 1990, following the example of Eastern Europe, the three Baltic states of Lithuania, Latvia, and Estonia announced their independence, and other Soviet republics demanded greater sovereignty. Nine of the 15 Soviet republics agreed to sign a new union treaty, granting far greater freedom and autonomy to individual republics. But in August 1991, before the treaty could be signed, conservative Communists tried to oust Gorbachev in a coup d'etat. Boris Yeltsin, the President of the Russian Republic, and his supporters defeated the coup, undermining support for the Communist Party. Gorbachev fell from power. The Soviet Union ended its existence in December 1991, when Russia and most other republics formed the Commonwealth of Independent States.</a:t>
            </a:r>
          </a:p>
        </p:txBody>
      </p:sp>
    </p:spTree>
    <p:extLst>
      <p:ext uri="{BB962C8B-B14F-4D97-AF65-F5344CB8AC3E}">
        <p14:creationId xmlns:p14="http://schemas.microsoft.com/office/powerpoint/2010/main" val="62073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48960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000" smtClean="0"/>
              <a:t>In the presidential election of 1984, Ronald Reagan and Vice President George Bush won in a landslide over Walter Mondale and Geraldine Ferraro. Ferraro was the first woman nominated for vice president on a major party ticket. Although Reagan's second term was plagued by the Iran-Contra scandal, he left office after eight years more popular than when he arrived. He could claim the distinction of being the first president to serve two full terms since Dwight Eisenhower. </a:t>
            </a:r>
          </a:p>
          <a:p>
            <a:pPr>
              <a:lnSpc>
                <a:spcPct val="90000"/>
              </a:lnSpc>
            </a:pPr>
            <a:endParaRPr lang="en-US" sz="1000" smtClean="0"/>
          </a:p>
          <a:p>
            <a:pPr>
              <a:lnSpc>
                <a:spcPct val="90000"/>
              </a:lnSpc>
            </a:pPr>
            <a:r>
              <a:rPr lang="en-US" sz="1000" smtClean="0"/>
              <a:t>Ronald Reagan could also point to an extraordinary string of accomplishments. He dampened inflation, restored public confidence in government, and presided over the beginning of the end of the Cold War. He doubled the defense budget, named the first woman to the Supreme Court, launched a strong economic boom, and created a heightened sense of national unity. In addition, his supporters said that he restored vigor to the national economy and psyche, rebuilt America's military might, regained the nation's place as the world's preeminent power, restored American patriotism, and championed traditional family values. </a:t>
            </a:r>
          </a:p>
          <a:p>
            <a:pPr>
              <a:lnSpc>
                <a:spcPct val="90000"/>
              </a:lnSpc>
            </a:pPr>
            <a:endParaRPr lang="en-US" sz="1000" smtClean="0"/>
          </a:p>
          <a:p>
            <a:pPr>
              <a:lnSpc>
                <a:spcPct val="90000"/>
              </a:lnSpc>
            </a:pPr>
            <a:r>
              <a:rPr lang="en-US" sz="1000" smtClean="0"/>
              <a:t>On the other hand, his detractors criticized him for a reckless use of military power and for circumventing Congress in foreign affairs. They accused Reagan of fostering greed and intolerance. His critics also charged that his administration, in its zeal to cut waste from government, ripped the social safety net and skimped on the government's regulatory functions. The administration, they further charged, was insensitive on racial issues. Reagan's detractors were particularly concerned about his economic legacy. During the Reagan years, the national debt tripled, from $909 billion to almost $2.9 trillion (the interest alone amounted to 14 percent of the federal budget). The deficit soaked up savings, caused interest rates to rise, and forced the federal government to shift more and more responsibilities onto the states. Corporate and individual debt also soared. During the early 1990s, the American people consumed $1 trillion more goods and services than they produced. The United States also became the world's biggest debtor nation, as a result of a weak dollar, a low level of exports, and the need to borrow abroad to finance budget deficits.</a:t>
            </a:r>
          </a:p>
        </p:txBody>
      </p:sp>
    </p:spTree>
    <p:extLst>
      <p:ext uri="{BB962C8B-B14F-4D97-AF65-F5344CB8AC3E}">
        <p14:creationId xmlns:p14="http://schemas.microsoft.com/office/powerpoint/2010/main" val="103277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150938" y="692150"/>
            <a:ext cx="4556125" cy="3416300"/>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3109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50938" y="692150"/>
            <a:ext cx="4556125" cy="341630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http://www.youtube.com/watch?v=loBe0WXtts8&amp;feature=fvw </a:t>
            </a:r>
          </a:p>
        </p:txBody>
      </p:sp>
    </p:spTree>
    <p:extLst>
      <p:ext uri="{BB962C8B-B14F-4D97-AF65-F5344CB8AC3E}">
        <p14:creationId xmlns:p14="http://schemas.microsoft.com/office/powerpoint/2010/main" val="283633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50938" y="692150"/>
            <a:ext cx="4556125" cy="3416300"/>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000" smtClean="0">
              <a:latin typeface="Calibri" pitchFamily="34" charset="0"/>
            </a:endParaRPr>
          </a:p>
          <a:p>
            <a:endParaRPr lang="en-US" smtClean="0"/>
          </a:p>
        </p:txBody>
      </p:sp>
    </p:spTree>
    <p:extLst>
      <p:ext uri="{BB962C8B-B14F-4D97-AF65-F5344CB8AC3E}">
        <p14:creationId xmlns:p14="http://schemas.microsoft.com/office/powerpoint/2010/main" val="330057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83773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0938" y="692150"/>
            <a:ext cx="4556125" cy="3416300"/>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0185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
              </a:spcBef>
            </a:pPr>
            <a:r>
              <a:rPr lang="en-US" smtClean="0"/>
              <a:t>The 1</a:t>
            </a:r>
            <a:r>
              <a:rPr lang="en-US" baseline="30000" smtClean="0"/>
              <a:t>st</a:t>
            </a:r>
            <a:r>
              <a:rPr lang="en-US" smtClean="0"/>
              <a:t> documented cases of AIDS occurred in the 1980s:</a:t>
            </a:r>
          </a:p>
          <a:p>
            <a:pPr lvl="1">
              <a:spcBef>
                <a:spcPct val="5000"/>
              </a:spcBef>
            </a:pPr>
            <a:r>
              <a:rPr lang="en-US" smtClean="0"/>
              <a:t>1</a:t>
            </a:r>
            <a:r>
              <a:rPr lang="en-US" baseline="30000" smtClean="0"/>
              <a:t>st</a:t>
            </a:r>
            <a:r>
              <a:rPr lang="en-US" smtClean="0"/>
              <a:t> cases were among gay men in San Francisco &amp; NY in 1981</a:t>
            </a:r>
          </a:p>
          <a:p>
            <a:pPr lvl="1">
              <a:spcBef>
                <a:spcPct val="5000"/>
              </a:spcBef>
            </a:pPr>
            <a:r>
              <a:rPr lang="en-US" smtClean="0"/>
              <a:t>As cases were found in drug abusers &amp; hemophiliacs, people worried about a contaminated national blood supply</a:t>
            </a:r>
          </a:p>
          <a:p>
            <a:pPr>
              <a:spcBef>
                <a:spcPct val="5000"/>
              </a:spcBef>
            </a:pPr>
            <a:r>
              <a:rPr lang="en-US" smtClean="0"/>
              <a:t>Lack of sympathy for gays, budget cuts, &amp; ignorance about HIV led to a limited government response</a:t>
            </a:r>
          </a:p>
          <a:p>
            <a:endParaRPr lang="en-US" smtClean="0"/>
          </a:p>
        </p:txBody>
      </p:sp>
    </p:spTree>
    <p:extLst>
      <p:ext uri="{BB962C8B-B14F-4D97-AF65-F5344CB8AC3E}">
        <p14:creationId xmlns:p14="http://schemas.microsoft.com/office/powerpoint/2010/main" val="56727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3246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0"/>
              <a:chOff x="-3" y="1562"/>
              <a:chExt cx="5763" cy="640"/>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3287198 h 720"/>
                  <a:gd name="T4" fmla="*/ 95 w 1000"/>
                  <a:gd name="T5" fmla="*/ 23287198 h 720"/>
                  <a:gd name="T6" fmla="*/ 95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55"/>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86 h 317"/>
                  <a:gd name="T4" fmla="*/ 624 w 624"/>
                  <a:gd name="T5" fmla="*/ 1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1135 h 272"/>
                  <a:gd name="T4" fmla="*/ 240 w 624"/>
                  <a:gd name="T5" fmla="*/ 1002 h 272"/>
                  <a:gd name="T6" fmla="*/ 624 w 624"/>
                  <a:gd name="T7" fmla="*/ 11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29"/>
                <a:ext cx="632" cy="315"/>
              </a:xfrm>
              <a:custGeom>
                <a:avLst/>
                <a:gdLst>
                  <a:gd name="T0" fmla="*/ 8 w 632"/>
                  <a:gd name="T1" fmla="*/ 23 h 362"/>
                  <a:gd name="T2" fmla="*/ 8 w 632"/>
                  <a:gd name="T3" fmla="*/ 158 h 362"/>
                  <a:gd name="T4" fmla="*/ 248 w 632"/>
                  <a:gd name="T5" fmla="*/ 158 h 362"/>
                  <a:gd name="T6" fmla="*/ 632 w 632"/>
                  <a:gd name="T7" fmla="*/ 158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209" y="1665"/>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50"/>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86 h 317"/>
                  <a:gd name="T4" fmla="*/ 624 w 624"/>
                  <a:gd name="T5" fmla="*/ 1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1120 h 272"/>
                  <a:gd name="T4" fmla="*/ 240 w 624"/>
                  <a:gd name="T5" fmla="*/ 989 h 272"/>
                  <a:gd name="T6" fmla="*/ 624 w 624"/>
                  <a:gd name="T7" fmla="*/ 112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5" y="1669"/>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1" y="1750"/>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1" y="1695"/>
                <a:ext cx="624" cy="361"/>
              </a:xfrm>
              <a:custGeom>
                <a:avLst/>
                <a:gdLst>
                  <a:gd name="T0" fmla="*/ 0 w 624"/>
                  <a:gd name="T1" fmla="*/ 0 h 272"/>
                  <a:gd name="T2" fmla="*/ 0 w 624"/>
                  <a:gd name="T3" fmla="*/ 1120 h 272"/>
                  <a:gd name="T4" fmla="*/ 240 w 624"/>
                  <a:gd name="T5" fmla="*/ 989 h 272"/>
                  <a:gd name="T6" fmla="*/ 624 w 624"/>
                  <a:gd name="T7" fmla="*/ 112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276 h 385"/>
                <a:gd name="T2" fmla="*/ 5762 w 5762"/>
                <a:gd name="T3" fmla="*/ 263 h 385"/>
                <a:gd name="T4" fmla="*/ 5762 w 5762"/>
                <a:gd name="T5" fmla="*/ 4 h 385"/>
                <a:gd name="T6" fmla="*/ 0 w 5762"/>
                <a:gd name="T7" fmla="*/ 0 h 385"/>
                <a:gd name="T8" fmla="*/ 0 w 5762"/>
                <a:gd name="T9" fmla="*/ 2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99353" name="Rectangle 25"/>
          <p:cNvSpPr>
            <a:spLocks noGrp="1" noChangeArrowheads="1"/>
          </p:cNvSpPr>
          <p:nvPr>
            <p:ph type="ctrTitle"/>
          </p:nvPr>
        </p:nvSpPr>
        <p:spPr>
          <a:xfrm>
            <a:off x="381000" y="762000"/>
            <a:ext cx="8564563" cy="1722438"/>
          </a:xfrm>
        </p:spPr>
        <p:txBody>
          <a:bodyPr/>
          <a:lstStyle>
            <a:lvl1pPr>
              <a:defRPr sz="6000"/>
            </a:lvl1pPr>
          </a:lstStyle>
          <a:p>
            <a:r>
              <a:rPr lang="en-US"/>
              <a:t>Click to edit Master title style</a:t>
            </a:r>
          </a:p>
        </p:txBody>
      </p:sp>
      <p:sp>
        <p:nvSpPr>
          <p:cNvPr id="99354"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r>
              <a:rPr lang="en-US"/>
              <a:t>Click to edit Master subtitle style</a:t>
            </a:r>
          </a:p>
        </p:txBody>
      </p:sp>
    </p:spTree>
    <p:extLst>
      <p:ext uri="{BB962C8B-B14F-4D97-AF65-F5344CB8AC3E}">
        <p14:creationId xmlns:p14="http://schemas.microsoft.com/office/powerpoint/2010/main" val="133197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480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47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5400" y="1219200"/>
            <a:ext cx="4038600" cy="5638800"/>
          </a:xfrm>
        </p:spPr>
        <p:txBody>
          <a:bodyPr/>
          <a:lstStyle/>
          <a:p>
            <a:pPr lvl="0"/>
            <a:endParaRPr lang="en-US" noProof="0" smtClean="0"/>
          </a:p>
        </p:txBody>
      </p:sp>
    </p:spTree>
    <p:extLst>
      <p:ext uri="{BB962C8B-B14F-4D97-AF65-F5344CB8AC3E}">
        <p14:creationId xmlns:p14="http://schemas.microsoft.com/office/powerpoint/2010/main" val="328292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368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342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907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980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462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6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352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276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4" y="-990"/>
                <a:ext cx="624" cy="5746"/>
              </a:xfrm>
              <a:custGeom>
                <a:avLst/>
                <a:gdLst>
                  <a:gd name="T0" fmla="*/ 0 w 1000"/>
                  <a:gd name="T1" fmla="*/ 0 h 720"/>
                  <a:gd name="T2" fmla="*/ 0 w 1000"/>
                  <a:gd name="T3" fmla="*/ 23307468 h 720"/>
                  <a:gd name="T4" fmla="*/ 95 w 1000"/>
                  <a:gd name="T5" fmla="*/ 23307468 h 720"/>
                  <a:gd name="T6" fmla="*/ 95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6"/>
              <p:cNvSpPr>
                <a:spLocks/>
              </p:cNvSpPr>
              <p:nvPr/>
            </p:nvSpPr>
            <p:spPr bwMode="ltGray">
              <a:xfrm rot="-5400000">
                <a:off x="974" y="1672"/>
                <a:ext cx="624" cy="423"/>
              </a:xfrm>
              <a:custGeom>
                <a:avLst/>
                <a:gdLst>
                  <a:gd name="T0" fmla="*/ 0 w 624"/>
                  <a:gd name="T1" fmla="*/ 0 h 317"/>
                  <a:gd name="T2" fmla="*/ 0 w 624"/>
                  <a:gd name="T3" fmla="*/ 1150 h 317"/>
                  <a:gd name="T4" fmla="*/ 624 w 624"/>
                  <a:gd name="T5" fmla="*/ 115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Freeform 7"/>
              <p:cNvSpPr>
                <a:spLocks/>
              </p:cNvSpPr>
              <p:nvPr/>
            </p:nvSpPr>
            <p:spPr bwMode="ltGray">
              <a:xfrm rot="-5400000">
                <a:off x="-65" y="1756"/>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8"/>
              <p:cNvSpPr>
                <a:spLocks/>
              </p:cNvSpPr>
              <p:nvPr/>
            </p:nvSpPr>
            <p:spPr bwMode="ltGray">
              <a:xfrm rot="-5400000">
                <a:off x="664" y="1733"/>
                <a:ext cx="624" cy="293"/>
              </a:xfrm>
              <a:custGeom>
                <a:avLst/>
                <a:gdLst>
                  <a:gd name="T0" fmla="*/ 0 w 624"/>
                  <a:gd name="T1" fmla="*/ 0 h 317"/>
                  <a:gd name="T2" fmla="*/ 0 w 624"/>
                  <a:gd name="T3" fmla="*/ 183 h 317"/>
                  <a:gd name="T4" fmla="*/ 624 w 624"/>
                  <a:gd name="T5" fmla="*/ 183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9"/>
              <p:cNvSpPr>
                <a:spLocks/>
              </p:cNvSpPr>
              <p:nvPr/>
            </p:nvSpPr>
            <p:spPr bwMode="ltGray">
              <a:xfrm rot="-5400000">
                <a:off x="438" y="1699"/>
                <a:ext cx="624" cy="364"/>
              </a:xfrm>
              <a:custGeom>
                <a:avLst/>
                <a:gdLst>
                  <a:gd name="T0" fmla="*/ 0 w 624"/>
                  <a:gd name="T1" fmla="*/ 0 h 272"/>
                  <a:gd name="T2" fmla="*/ 0 w 624"/>
                  <a:gd name="T3" fmla="*/ 1168 h 272"/>
                  <a:gd name="T4" fmla="*/ 240 w 624"/>
                  <a:gd name="T5" fmla="*/ 1029 h 272"/>
                  <a:gd name="T6" fmla="*/ 624 w 624"/>
                  <a:gd name="T7" fmla="*/ 1168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10"/>
              <p:cNvSpPr>
                <a:spLocks/>
              </p:cNvSpPr>
              <p:nvPr/>
            </p:nvSpPr>
            <p:spPr bwMode="ltGray">
              <a:xfrm rot="-5400000">
                <a:off x="151" y="1728"/>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11"/>
              <p:cNvSpPr>
                <a:spLocks/>
              </p:cNvSpPr>
              <p:nvPr/>
            </p:nvSpPr>
            <p:spPr bwMode="ltGray">
              <a:xfrm rot="-5400000">
                <a:off x="3200" y="1661"/>
                <a:ext cx="624" cy="420"/>
              </a:xfrm>
              <a:custGeom>
                <a:avLst/>
                <a:gdLst>
                  <a:gd name="T0" fmla="*/ 0 w 624"/>
                  <a:gd name="T1" fmla="*/ 0 h 317"/>
                  <a:gd name="T2" fmla="*/ 0 w 624"/>
                  <a:gd name="T3" fmla="*/ 1109 h 317"/>
                  <a:gd name="T4" fmla="*/ 624 w 624"/>
                  <a:gd name="T5" fmla="*/ 110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12"/>
              <p:cNvSpPr>
                <a:spLocks/>
              </p:cNvSpPr>
              <p:nvPr/>
            </p:nvSpPr>
            <p:spPr bwMode="ltGray">
              <a:xfrm rot="-5400000">
                <a:off x="2870" y="1664"/>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3"/>
              <p:cNvSpPr>
                <a:spLocks/>
              </p:cNvSpPr>
              <p:nvPr/>
            </p:nvSpPr>
            <p:spPr bwMode="ltGray">
              <a:xfrm rot="-5400000">
                <a:off x="1829" y="1747"/>
                <a:ext cx="624" cy="256"/>
              </a:xfrm>
              <a:custGeom>
                <a:avLst/>
                <a:gdLst>
                  <a:gd name="T0" fmla="*/ 0 w 624"/>
                  <a:gd name="T1" fmla="*/ 8 h 370"/>
                  <a:gd name="T2" fmla="*/ 0 w 624"/>
                  <a:gd name="T3" fmla="*/ 52 h 370"/>
                  <a:gd name="T4" fmla="*/ 624 w 624"/>
                  <a:gd name="T5" fmla="*/ 52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4"/>
              <p:cNvSpPr>
                <a:spLocks/>
              </p:cNvSpPr>
              <p:nvPr/>
            </p:nvSpPr>
            <p:spPr bwMode="ltGray">
              <a:xfrm rot="-5400000">
                <a:off x="2546" y="1729"/>
                <a:ext cx="624" cy="292"/>
              </a:xfrm>
              <a:custGeom>
                <a:avLst/>
                <a:gdLst>
                  <a:gd name="T0" fmla="*/ 0 w 624"/>
                  <a:gd name="T1" fmla="*/ 0 h 317"/>
                  <a:gd name="T2" fmla="*/ 0 w 624"/>
                  <a:gd name="T3" fmla="*/ 181 h 317"/>
                  <a:gd name="T4" fmla="*/ 624 w 624"/>
                  <a:gd name="T5" fmla="*/ 18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5"/>
              <p:cNvSpPr>
                <a:spLocks/>
              </p:cNvSpPr>
              <p:nvPr/>
            </p:nvSpPr>
            <p:spPr bwMode="ltGray">
              <a:xfrm rot="-5400000">
                <a:off x="2330" y="1695"/>
                <a:ext cx="624" cy="360"/>
              </a:xfrm>
              <a:custGeom>
                <a:avLst/>
                <a:gdLst>
                  <a:gd name="T0" fmla="*/ 0 w 624"/>
                  <a:gd name="T1" fmla="*/ 0 h 272"/>
                  <a:gd name="T2" fmla="*/ 0 w 624"/>
                  <a:gd name="T3" fmla="*/ 1104 h 272"/>
                  <a:gd name="T4" fmla="*/ 240 w 624"/>
                  <a:gd name="T5" fmla="*/ 975 h 272"/>
                  <a:gd name="T6" fmla="*/ 624 w 624"/>
                  <a:gd name="T7" fmla="*/ 110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6"/>
              <p:cNvSpPr>
                <a:spLocks/>
              </p:cNvSpPr>
              <p:nvPr/>
            </p:nvSpPr>
            <p:spPr bwMode="ltGray">
              <a:xfrm rot="-5400000">
                <a:off x="2038" y="1721"/>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7"/>
              <p:cNvSpPr>
                <a:spLocks/>
              </p:cNvSpPr>
              <p:nvPr/>
            </p:nvSpPr>
            <p:spPr bwMode="ltGray">
              <a:xfrm rot="-5400000">
                <a:off x="4068" y="1662"/>
                <a:ext cx="624" cy="420"/>
              </a:xfrm>
              <a:custGeom>
                <a:avLst/>
                <a:gdLst>
                  <a:gd name="T0" fmla="*/ 0 w 624"/>
                  <a:gd name="T1" fmla="*/ 0 h 317"/>
                  <a:gd name="T2" fmla="*/ 0 w 624"/>
                  <a:gd name="T3" fmla="*/ 1109 h 317"/>
                  <a:gd name="T4" fmla="*/ 624 w 624"/>
                  <a:gd name="T5" fmla="*/ 110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8"/>
              <p:cNvSpPr>
                <a:spLocks/>
              </p:cNvSpPr>
              <p:nvPr/>
            </p:nvSpPr>
            <p:spPr bwMode="ltGray">
              <a:xfrm rot="-5400000">
                <a:off x="3721" y="1664"/>
                <a:ext cx="624" cy="423"/>
              </a:xfrm>
              <a:custGeom>
                <a:avLst/>
                <a:gdLst>
                  <a:gd name="T0" fmla="*/ 0 w 624"/>
                  <a:gd name="T1" fmla="*/ 0 h 317"/>
                  <a:gd name="T2" fmla="*/ 0 w 624"/>
                  <a:gd name="T3" fmla="*/ 1150 h 317"/>
                  <a:gd name="T4" fmla="*/ 624 w 624"/>
                  <a:gd name="T5" fmla="*/ 115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9"/>
              <p:cNvSpPr>
                <a:spLocks/>
              </p:cNvSpPr>
              <p:nvPr/>
            </p:nvSpPr>
            <p:spPr bwMode="ltGray">
              <a:xfrm rot="-5400000">
                <a:off x="4568" y="1743"/>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20"/>
              <p:cNvSpPr>
                <a:spLocks/>
              </p:cNvSpPr>
              <p:nvPr/>
            </p:nvSpPr>
            <p:spPr bwMode="ltGray">
              <a:xfrm>
                <a:off x="5469" y="1558"/>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21"/>
              <p:cNvSpPr>
                <a:spLocks/>
              </p:cNvSpPr>
              <p:nvPr/>
            </p:nvSpPr>
            <p:spPr bwMode="ltGray">
              <a:xfrm rot="-5400000">
                <a:off x="5073" y="1687"/>
                <a:ext cx="624" cy="360"/>
              </a:xfrm>
              <a:custGeom>
                <a:avLst/>
                <a:gdLst>
                  <a:gd name="T0" fmla="*/ 0 w 624"/>
                  <a:gd name="T1" fmla="*/ 0 h 272"/>
                  <a:gd name="T2" fmla="*/ 0 w 624"/>
                  <a:gd name="T3" fmla="*/ 1104 h 272"/>
                  <a:gd name="T4" fmla="*/ 240 w 624"/>
                  <a:gd name="T5" fmla="*/ 975 h 272"/>
                  <a:gd name="T6" fmla="*/ 624 w 624"/>
                  <a:gd name="T7" fmla="*/ 1104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22"/>
              <p:cNvSpPr>
                <a:spLocks/>
              </p:cNvSpPr>
              <p:nvPr/>
            </p:nvSpPr>
            <p:spPr bwMode="ltGray">
              <a:xfrm rot="-5400000">
                <a:off x="4786" y="1713"/>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0" name="Freeform 23"/>
            <p:cNvSpPr>
              <a:spLocks/>
            </p:cNvSpPr>
            <p:nvPr/>
          </p:nvSpPr>
          <p:spPr bwMode="ltGray">
            <a:xfrm rot="16200000" flipH="1">
              <a:off x="-1954" y="1951"/>
              <a:ext cx="4320" cy="412"/>
            </a:xfrm>
            <a:custGeom>
              <a:avLst/>
              <a:gdLst>
                <a:gd name="T0" fmla="*/ 0 w 5762"/>
                <a:gd name="T1" fmla="*/ 276 h 385"/>
                <a:gd name="T2" fmla="*/ 1365 w 5762"/>
                <a:gd name="T3" fmla="*/ 263 h 385"/>
                <a:gd name="T4" fmla="*/ 1365 w 5762"/>
                <a:gd name="T5" fmla="*/ 4 h 385"/>
                <a:gd name="T6" fmla="*/ 0 w 5762"/>
                <a:gd name="T7" fmla="*/ 0 h 385"/>
                <a:gd name="T8" fmla="*/ 0 w 5762"/>
                <a:gd name="T9" fmla="*/ 2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1" name="Freeform 24"/>
            <p:cNvSpPr>
              <a:spLocks/>
            </p:cNvSpPr>
            <p:nvPr/>
          </p:nvSpPr>
          <p:spPr bwMode="ltGray">
            <a:xfrm rot="16200000" flipH="1">
              <a:off x="-1584" y="2062"/>
              <a:ext cx="4319" cy="189"/>
            </a:xfrm>
            <a:custGeom>
              <a:avLst/>
              <a:gdLst>
                <a:gd name="T0" fmla="*/ 0 w 5761"/>
                <a:gd name="T1" fmla="*/ 28 h 189"/>
                <a:gd name="T2" fmla="*/ 1364 w 5761"/>
                <a:gd name="T3" fmla="*/ 0 h 189"/>
                <a:gd name="T4" fmla="*/ 1364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0"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defRPr>
      </a:lvl2pPr>
      <a:lvl3pPr marL="1143000" indent="-228600" algn="l" rtl="0" eaLnBrk="0" fontAlgn="base" hangingPunct="0">
        <a:spcBef>
          <a:spcPct val="20000"/>
        </a:spcBef>
        <a:spcAft>
          <a:spcPct val="0"/>
        </a:spcAft>
        <a:buChar char="•"/>
        <a:defRPr kumimoji="1" sz="4000">
          <a:solidFill>
            <a:schemeClr val="tx1"/>
          </a:solidFill>
          <a:latin typeface="+mn-lt"/>
        </a:defRPr>
      </a:lvl3pPr>
      <a:lvl4pPr marL="1600200" indent="-228600" algn="l" rtl="0" eaLnBrk="0" fontAlgn="base" hangingPunct="0">
        <a:spcBef>
          <a:spcPct val="20000"/>
        </a:spcBef>
        <a:spcAft>
          <a:spcPct val="0"/>
        </a:spcAft>
        <a:buChar char="•"/>
        <a:defRPr kumimoji="1" sz="4000">
          <a:solidFill>
            <a:schemeClr val="tx1"/>
          </a:solidFill>
          <a:latin typeface="+mn-lt"/>
        </a:defRPr>
      </a:lvl4pPr>
      <a:lvl5pPr marL="2057400" indent="-228600" algn="l" rtl="0" eaLnBrk="0" fontAlgn="base" hangingPunct="0">
        <a:spcBef>
          <a:spcPct val="20000"/>
        </a:spcBef>
        <a:spcAft>
          <a:spcPct val="0"/>
        </a:spcAft>
        <a:buChar char="•"/>
        <a:defRPr kumimoji="1" sz="4000">
          <a:solidFill>
            <a:schemeClr val="tx1"/>
          </a:solidFill>
          <a:latin typeface="+mn-lt"/>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79400" y="0"/>
            <a:ext cx="8636000" cy="762000"/>
          </a:xfrm>
        </p:spPr>
        <p:txBody>
          <a:bodyPr/>
          <a:lstStyle/>
          <a:p>
            <a:r>
              <a:rPr lang="en-US" smtClean="0">
                <a:latin typeface="Calibri" pitchFamily="34" charset="0"/>
              </a:rPr>
              <a:t>America by 1980</a:t>
            </a:r>
          </a:p>
        </p:txBody>
      </p:sp>
      <p:sp>
        <p:nvSpPr>
          <p:cNvPr id="4099" name="Rectangle 3"/>
          <p:cNvSpPr>
            <a:spLocks noGrp="1" noChangeArrowheads="1"/>
          </p:cNvSpPr>
          <p:nvPr>
            <p:ph type="body" idx="1"/>
          </p:nvPr>
        </p:nvSpPr>
        <p:spPr>
          <a:xfrm>
            <a:off x="0" y="685800"/>
            <a:ext cx="9144000" cy="6172200"/>
          </a:xfrm>
        </p:spPr>
        <p:txBody>
          <a:bodyPr/>
          <a:lstStyle/>
          <a:p>
            <a:pPr>
              <a:lnSpc>
                <a:spcPct val="90000"/>
              </a:lnSpc>
              <a:spcBef>
                <a:spcPct val="10000"/>
              </a:spcBef>
            </a:pPr>
            <a:r>
              <a:rPr lang="en-US" sz="3900" smtClean="0">
                <a:latin typeface="Calibri" pitchFamily="34" charset="0"/>
              </a:rPr>
              <a:t>By 1980, Americans were ready for new leadership:</a:t>
            </a:r>
          </a:p>
          <a:p>
            <a:pPr lvl="1">
              <a:lnSpc>
                <a:spcPct val="90000"/>
              </a:lnSpc>
              <a:spcBef>
                <a:spcPct val="10000"/>
              </a:spcBef>
            </a:pPr>
            <a:r>
              <a:rPr lang="en-US" sz="3900" smtClean="0">
                <a:latin typeface="Calibri" pitchFamily="34" charset="0"/>
              </a:rPr>
              <a:t>The disaster in Vietnam, hostage crisis </a:t>
            </a:r>
            <a:br>
              <a:rPr lang="en-US" sz="3900" smtClean="0">
                <a:latin typeface="Calibri" pitchFamily="34" charset="0"/>
              </a:rPr>
            </a:br>
            <a:r>
              <a:rPr lang="en-US" sz="3900" smtClean="0">
                <a:latin typeface="Calibri" pitchFamily="34" charset="0"/>
              </a:rPr>
              <a:t>in Iran, &amp; new tensions with the USSR </a:t>
            </a:r>
            <a:br>
              <a:rPr lang="en-US" sz="3900" smtClean="0">
                <a:latin typeface="Calibri" pitchFamily="34" charset="0"/>
              </a:rPr>
            </a:br>
            <a:r>
              <a:rPr lang="en-US" sz="3900" smtClean="0">
                <a:latin typeface="Calibri" pitchFamily="34" charset="0"/>
              </a:rPr>
              <a:t>left many people feeling like the U.S. </a:t>
            </a:r>
            <a:br>
              <a:rPr lang="en-US" sz="3900" smtClean="0">
                <a:latin typeface="Calibri" pitchFamily="34" charset="0"/>
              </a:rPr>
            </a:br>
            <a:r>
              <a:rPr lang="en-US" sz="3900" smtClean="0">
                <a:latin typeface="Calibri" pitchFamily="34" charset="0"/>
              </a:rPr>
              <a:t>was losing its power in the world</a:t>
            </a:r>
          </a:p>
          <a:p>
            <a:pPr lvl="1">
              <a:lnSpc>
                <a:spcPct val="90000"/>
              </a:lnSpc>
              <a:spcBef>
                <a:spcPct val="10000"/>
              </a:spcBef>
            </a:pPr>
            <a:r>
              <a:rPr lang="en-US" sz="3900" smtClean="0">
                <a:latin typeface="Calibri" pitchFamily="34" charset="0"/>
              </a:rPr>
              <a:t>Stagflation was growing worse &amp; unemployment remained high </a:t>
            </a:r>
          </a:p>
          <a:p>
            <a:pPr lvl="1">
              <a:lnSpc>
                <a:spcPct val="90000"/>
              </a:lnSpc>
              <a:spcBef>
                <a:spcPct val="10000"/>
              </a:spcBef>
            </a:pPr>
            <a:r>
              <a:rPr lang="en-US" sz="3900" smtClean="0">
                <a:latin typeface="Calibri" pitchFamily="34" charset="0"/>
              </a:rPr>
              <a:t>Johnson &amp; Nixon made many people lose trust in gov’t, while Ford &amp; Carter provided poor leadership in the 1970s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7"/>
          <p:cNvSpPr>
            <a:spLocks noGrp="1" noChangeArrowheads="1"/>
          </p:cNvSpPr>
          <p:nvPr>
            <p:ph type="body" idx="1"/>
          </p:nvPr>
        </p:nvSpPr>
        <p:spPr>
          <a:xfrm>
            <a:off x="12032" y="-24606"/>
            <a:ext cx="9144000" cy="6172200"/>
          </a:xfrm>
        </p:spPr>
        <p:txBody>
          <a:bodyPr/>
          <a:lstStyle/>
          <a:p>
            <a:pPr marL="0" indent="0" algn="ctr">
              <a:lnSpc>
                <a:spcPct val="85000"/>
              </a:lnSpc>
              <a:spcBef>
                <a:spcPct val="10000"/>
              </a:spcBef>
              <a:buClrTx/>
              <a:buFontTx/>
              <a:buNone/>
            </a:pPr>
            <a:r>
              <a:rPr kumimoji="0" lang="en-US" sz="3600" dirty="0" smtClean="0">
                <a:latin typeface="Calibri" pitchFamily="34" charset="0"/>
              </a:rPr>
              <a:t>Reagan believed in a theory called </a:t>
            </a:r>
            <a:br>
              <a:rPr kumimoji="0" lang="en-US" sz="3600" dirty="0" smtClean="0">
                <a:latin typeface="Calibri" pitchFamily="34" charset="0"/>
              </a:rPr>
            </a:br>
            <a:r>
              <a:rPr kumimoji="0" lang="en-US" sz="3600" dirty="0" smtClean="0">
                <a:latin typeface="Calibri" pitchFamily="34" charset="0"/>
              </a:rPr>
              <a:t>“supply-side economics”</a:t>
            </a:r>
          </a:p>
        </p:txBody>
      </p:sp>
      <p:pic>
        <p:nvPicPr>
          <p:cNvPr id="12292" name="Picture 8" descr="chart%2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62" y="914400"/>
            <a:ext cx="8662737" cy="556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2293" name="Text Box 11"/>
          <p:cNvSpPr txBox="1">
            <a:spLocks noChangeArrowheads="1"/>
          </p:cNvSpPr>
          <p:nvPr/>
        </p:nvSpPr>
        <p:spPr bwMode="auto">
          <a:xfrm>
            <a:off x="533400" y="6351588"/>
            <a:ext cx="35052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solidFill>
                  <a:schemeClr val="folHlink"/>
                </a:solidFill>
              </a:rPr>
              <a:t>The “</a:t>
            </a:r>
            <a:r>
              <a:rPr lang="en-US" sz="3200" dirty="0" err="1">
                <a:solidFill>
                  <a:schemeClr val="folHlink"/>
                </a:solidFill>
              </a:rPr>
              <a:t>Laffer</a:t>
            </a:r>
            <a:r>
              <a:rPr lang="en-US" sz="3200" dirty="0">
                <a:solidFill>
                  <a:schemeClr val="folHlink"/>
                </a:solidFill>
              </a:rPr>
              <a:t> Curve”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308" name="AutoShape 12"/>
          <p:cNvSpPr>
            <a:spLocks noChangeArrowheads="1"/>
          </p:cNvSpPr>
          <p:nvPr/>
        </p:nvSpPr>
        <p:spPr bwMode="auto">
          <a:xfrm>
            <a:off x="76200" y="76200"/>
            <a:ext cx="4495800" cy="2590800"/>
          </a:xfrm>
          <a:prstGeom prst="wedgeRectCallout">
            <a:avLst>
              <a:gd name="adj1" fmla="val 16575"/>
              <a:gd name="adj2" fmla="val 15253"/>
            </a:avLst>
          </a:prstGeom>
          <a:solidFill>
            <a:srgbClr val="CCFFCC"/>
          </a:solidFill>
          <a:ln w="12700">
            <a:solidFill>
              <a:schemeClr val="tx1"/>
            </a:solidFill>
            <a:miter lim="800000"/>
            <a:headEnd/>
            <a:tailEnd/>
          </a:ln>
        </p:spPr>
        <p:txBody>
          <a:bodyPr/>
          <a:lstStyle/>
          <a:p>
            <a:pPr algn="ctr">
              <a:lnSpc>
                <a:spcPct val="85000"/>
              </a:lnSpc>
            </a:pPr>
            <a:r>
              <a:rPr lang="en-US" sz="3200" dirty="0"/>
              <a:t>He believed that the economy was suffering </a:t>
            </a:r>
            <a:r>
              <a:rPr lang="en-US" sz="3200" dirty="0" smtClean="0"/>
              <a:t>in </a:t>
            </a:r>
            <a:r>
              <a:rPr lang="en-US" sz="3200" dirty="0"/>
              <a:t>the 1970s because gov’t taxes were too high </a:t>
            </a:r>
            <a:r>
              <a:rPr lang="en-US" sz="3200" dirty="0" smtClean="0"/>
              <a:t>and </a:t>
            </a:r>
            <a:r>
              <a:rPr lang="en-US" sz="3200" dirty="0"/>
              <a:t>people did not have enough money to spend</a:t>
            </a:r>
          </a:p>
        </p:txBody>
      </p:sp>
      <p:sp>
        <p:nvSpPr>
          <p:cNvPr id="311312" name="AutoShape 16"/>
          <p:cNvSpPr>
            <a:spLocks noChangeArrowheads="1"/>
          </p:cNvSpPr>
          <p:nvPr/>
        </p:nvSpPr>
        <p:spPr bwMode="auto">
          <a:xfrm>
            <a:off x="4724400" y="76200"/>
            <a:ext cx="4267200" cy="2590800"/>
          </a:xfrm>
          <a:prstGeom prst="wedgeRectCallout">
            <a:avLst>
              <a:gd name="adj1" fmla="val -4302"/>
              <a:gd name="adj2" fmla="val -50507"/>
            </a:avLst>
          </a:prstGeom>
          <a:solidFill>
            <a:srgbClr val="CCECFF"/>
          </a:solidFill>
          <a:ln w="12700">
            <a:solidFill>
              <a:schemeClr val="tx1"/>
            </a:solidFill>
            <a:miter lim="800000"/>
            <a:headEnd/>
            <a:tailEnd/>
          </a:ln>
        </p:spPr>
        <p:txBody>
          <a:bodyPr/>
          <a:lstStyle/>
          <a:p>
            <a:pPr algn="ctr">
              <a:lnSpc>
                <a:spcPct val="85000"/>
              </a:lnSpc>
            </a:pPr>
            <a:r>
              <a:rPr lang="en-US" sz="3200" dirty="0"/>
              <a:t>In 1981, Reagan urged Congress to pass a </a:t>
            </a:r>
            <a:br>
              <a:rPr lang="en-US" sz="3200" dirty="0"/>
            </a:br>
            <a:r>
              <a:rPr lang="en-US" sz="3200" dirty="0"/>
              <a:t>25% tax cut over 3 years to stimulate spending, increase production, </a:t>
            </a:r>
            <a:r>
              <a:rPr lang="en-US" sz="3200" dirty="0" smtClean="0"/>
              <a:t>and </a:t>
            </a:r>
            <a:r>
              <a:rPr lang="en-US" sz="3200" dirty="0"/>
              <a:t>lower prices</a:t>
            </a:r>
          </a:p>
        </p:txBody>
      </p:sp>
      <p:pic>
        <p:nvPicPr>
          <p:cNvPr id="311314" name="Picture 18" descr="File:REAGANMONEYSPEE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9113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686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5" name="Picture 6" descr="chart%201"/>
          <p:cNvPicPr>
            <a:picLocks noChangeAspect="1" noChangeArrowheads="1"/>
          </p:cNvPicPr>
          <p:nvPr/>
        </p:nvPicPr>
        <p:blipFill>
          <a:blip r:embed="rId2">
            <a:extLst>
              <a:ext uri="{28A0092B-C50C-407E-A947-70E740481C1C}">
                <a14:useLocalDpi xmlns:a14="http://schemas.microsoft.com/office/drawing/2010/main" val="0"/>
              </a:ext>
            </a:extLst>
          </a:blip>
          <a:srcRect l="6427" t="6192" r="6357" b="65504"/>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316" name="Text Box 8"/>
          <p:cNvSpPr txBox="1">
            <a:spLocks noChangeArrowheads="1"/>
          </p:cNvSpPr>
          <p:nvPr/>
        </p:nvSpPr>
        <p:spPr bwMode="auto">
          <a:xfrm>
            <a:off x="990600" y="1135063"/>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50000"/>
              </a:spcBef>
            </a:pPr>
            <a:endParaRPr lang="en-US"/>
          </a:p>
        </p:txBody>
      </p:sp>
      <p:sp>
        <p:nvSpPr>
          <p:cNvPr id="13317" name="Text Box 9"/>
          <p:cNvSpPr txBox="1">
            <a:spLocks noChangeArrowheads="1"/>
          </p:cNvSpPr>
          <p:nvPr/>
        </p:nvSpPr>
        <p:spPr bwMode="auto">
          <a:xfrm>
            <a:off x="381000" y="95885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sz="3600"/>
              <a:t>Inflation, Unemployment, &amp; Interest Rates</a:t>
            </a:r>
          </a:p>
        </p:txBody>
      </p:sp>
      <p:sp>
        <p:nvSpPr>
          <p:cNvPr id="312330" name="AutoShape 10"/>
          <p:cNvSpPr>
            <a:spLocks noChangeArrowheads="1"/>
          </p:cNvSpPr>
          <p:nvPr/>
        </p:nvSpPr>
        <p:spPr bwMode="auto">
          <a:xfrm>
            <a:off x="4038600" y="152400"/>
            <a:ext cx="4953000" cy="1349375"/>
          </a:xfrm>
          <a:prstGeom prst="wedgeRectCallout">
            <a:avLst>
              <a:gd name="adj1" fmla="val 6208"/>
              <a:gd name="adj2" fmla="val 146074"/>
            </a:avLst>
          </a:prstGeom>
          <a:solidFill>
            <a:srgbClr val="CCCCFF"/>
          </a:solidFill>
          <a:ln w="38100">
            <a:solidFill>
              <a:schemeClr val="tx1"/>
            </a:solidFill>
            <a:miter lim="800000"/>
            <a:headEnd/>
            <a:tailEnd/>
          </a:ln>
        </p:spPr>
        <p:txBody>
          <a:bodyPr/>
          <a:lstStyle/>
          <a:p>
            <a:pPr algn="ctr">
              <a:lnSpc>
                <a:spcPct val="85000"/>
              </a:lnSpc>
              <a:spcBef>
                <a:spcPct val="10000"/>
              </a:spcBef>
            </a:pPr>
            <a:r>
              <a:rPr lang="en-US" sz="3200" dirty="0"/>
              <a:t>By 1983, “Reaganomics” worked, stagflation ended, &amp; the economy boomed</a:t>
            </a:r>
          </a:p>
        </p:txBody>
      </p:sp>
      <p:sp>
        <p:nvSpPr>
          <p:cNvPr id="312335" name="AutoShape 15"/>
          <p:cNvSpPr>
            <a:spLocks noChangeArrowheads="1"/>
          </p:cNvSpPr>
          <p:nvPr/>
        </p:nvSpPr>
        <p:spPr bwMode="auto">
          <a:xfrm>
            <a:off x="228600" y="4800600"/>
            <a:ext cx="5105400" cy="1905000"/>
          </a:xfrm>
          <a:prstGeom prst="wedgeRectCallout">
            <a:avLst>
              <a:gd name="adj1" fmla="val 78546"/>
              <a:gd name="adj2" fmla="val -64667"/>
            </a:avLst>
          </a:prstGeom>
          <a:solidFill>
            <a:srgbClr val="FFFF99"/>
          </a:solidFill>
          <a:ln w="38100">
            <a:solidFill>
              <a:schemeClr val="tx1"/>
            </a:solidFill>
            <a:miter lim="800000"/>
            <a:headEnd/>
            <a:tailEnd/>
          </a:ln>
        </p:spPr>
        <p:txBody>
          <a:bodyPr/>
          <a:lstStyle/>
          <a:p>
            <a:pPr algn="ctr">
              <a:lnSpc>
                <a:spcPct val="80000"/>
              </a:lnSpc>
            </a:pPr>
            <a:r>
              <a:rPr lang="en-US" sz="3600"/>
              <a:t>The U.S. gained 16 million new jobs, unemployment fell below 6%, &amp; inflation declined to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2330"/>
                                        </p:tgtEl>
                                        <p:attrNameLst>
                                          <p:attrName>style.visibility</p:attrName>
                                        </p:attrNameLst>
                                      </p:cBhvr>
                                      <p:to>
                                        <p:strVal val="visible"/>
                                      </p:to>
                                    </p:set>
                                    <p:animEffect transition="in" filter="fade">
                                      <p:cBhvr>
                                        <p:cTn id="7" dur="500"/>
                                        <p:tgtEl>
                                          <p:spTgt spid="312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2335"/>
                                        </p:tgtEl>
                                        <p:attrNameLst>
                                          <p:attrName>style.visibility</p:attrName>
                                        </p:attrNameLst>
                                      </p:cBhvr>
                                      <p:to>
                                        <p:strVal val="visible"/>
                                      </p:to>
                                    </p:set>
                                    <p:animEffect transition="in" filter="fade">
                                      <p:cBhvr>
                                        <p:cTn id="12" dur="500"/>
                                        <p:tgtEl>
                                          <p:spTgt spid="312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0" grpId="0" animBg="1"/>
      <p:bldP spid="31233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9400" y="0"/>
            <a:ext cx="8636000" cy="762000"/>
          </a:xfrm>
        </p:spPr>
        <p:txBody>
          <a:bodyPr/>
          <a:lstStyle/>
          <a:p>
            <a:r>
              <a:rPr lang="en-US" smtClean="0">
                <a:latin typeface="Calibri" pitchFamily="34" charset="0"/>
              </a:rPr>
              <a:t>Defense Spending </a:t>
            </a:r>
          </a:p>
        </p:txBody>
      </p:sp>
      <p:sp>
        <p:nvSpPr>
          <p:cNvPr id="14339" name="Text Box 6"/>
          <p:cNvSpPr txBox="1">
            <a:spLocks noChangeArrowheads="1"/>
          </p:cNvSpPr>
          <p:nvPr/>
        </p:nvSpPr>
        <p:spPr bwMode="auto">
          <a:xfrm>
            <a:off x="0" y="717550"/>
            <a:ext cx="9144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a:t>In addition to downsizing the gov’t &amp; creating tax cuts, Reagan increased defense spending in order to restore America’s place in the world</a:t>
            </a:r>
          </a:p>
        </p:txBody>
      </p:sp>
      <p:pic>
        <p:nvPicPr>
          <p:cNvPr id="291849" name="Picture 9" descr="fy10_topline_char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5364" name="Picture 5" descr="DIVI691"/>
          <p:cNvPicPr>
            <a:picLocks noChangeAspect="1" noChangeArrowheads="1"/>
          </p:cNvPicPr>
          <p:nvPr/>
        </p:nvPicPr>
        <p:blipFill>
          <a:blip r:embed="rId3">
            <a:lum bright="-6000"/>
            <a:extLst>
              <a:ext uri="{28A0092B-C50C-407E-A947-70E740481C1C}">
                <a14:useLocalDpi xmlns:a14="http://schemas.microsoft.com/office/drawing/2010/main" val="0"/>
              </a:ext>
            </a:extLst>
          </a:blip>
          <a:srcRect b="-4616"/>
          <a:stretch>
            <a:fillRect/>
          </a:stretch>
        </p:blipFill>
        <p:spPr bwMode="auto">
          <a:xfrm>
            <a:off x="0" y="1676400"/>
            <a:ext cx="9144000" cy="51816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Rectangle 10"/>
          <p:cNvSpPr>
            <a:spLocks noChangeArrowheads="1"/>
          </p:cNvSpPr>
          <p:nvPr/>
        </p:nvSpPr>
        <p:spPr bwMode="auto">
          <a:xfrm>
            <a:off x="0" y="76200"/>
            <a:ext cx="91440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lnSpc>
                <a:spcPct val="90000"/>
              </a:lnSpc>
              <a:spcBef>
                <a:spcPct val="15000"/>
              </a:spcBef>
              <a:buSzPct val="75000"/>
              <a:buFont typeface="Arial" charset="0"/>
              <a:buNone/>
            </a:pPr>
            <a:r>
              <a:rPr kumimoji="1" lang="en-US" sz="3600"/>
              <a:t>But, because military spending increased but tax revenue decreased, the gov’t experienced massive deficits due to “Reaganomics”</a:t>
            </a:r>
          </a:p>
        </p:txBody>
      </p:sp>
      <p:sp>
        <p:nvSpPr>
          <p:cNvPr id="15366" name="Rectangle 11"/>
          <p:cNvSpPr>
            <a:spLocks noChangeArrowheads="1"/>
          </p:cNvSpPr>
          <p:nvPr/>
        </p:nvSpPr>
        <p:spPr bwMode="auto">
          <a:xfrm>
            <a:off x="838200" y="2133600"/>
            <a:ext cx="4419600" cy="4648200"/>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67" name="Text Box 12"/>
          <p:cNvSpPr txBox="1">
            <a:spLocks noChangeArrowheads="1"/>
          </p:cNvSpPr>
          <p:nvPr/>
        </p:nvSpPr>
        <p:spPr bwMode="auto">
          <a:xfrm>
            <a:off x="838200" y="58674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sz="2400">
                <a:solidFill>
                  <a:schemeClr val="folHlink"/>
                </a:solidFill>
              </a:rPr>
              <a:t>The Reagan Years (1981-1989)</a:t>
            </a:r>
          </a:p>
        </p:txBody>
      </p:sp>
      <p:sp>
        <p:nvSpPr>
          <p:cNvPr id="15368" name="Text Box 13"/>
          <p:cNvSpPr txBox="1">
            <a:spLocks noChangeArrowheads="1"/>
          </p:cNvSpPr>
          <p:nvPr/>
        </p:nvSpPr>
        <p:spPr bwMode="auto">
          <a:xfrm>
            <a:off x="0" y="1676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sz="2400">
                <a:solidFill>
                  <a:srgbClr val="4D4D4D"/>
                </a:solidFill>
                <a:latin typeface="Arial" charset="0"/>
              </a:rPr>
              <a:t>Government Deficits Per Year, 1980-1997</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79400" y="0"/>
            <a:ext cx="8636000" cy="838200"/>
          </a:xfrm>
        </p:spPr>
        <p:txBody>
          <a:bodyPr/>
          <a:lstStyle/>
          <a:p>
            <a:r>
              <a:rPr lang="en-US" smtClean="0">
                <a:latin typeface="Calibri" pitchFamily="34" charset="0"/>
              </a:rPr>
              <a:t>Family Values &amp; Social Concerns </a:t>
            </a:r>
          </a:p>
        </p:txBody>
      </p:sp>
      <p:sp>
        <p:nvSpPr>
          <p:cNvPr id="16387" name="Text Box 3"/>
          <p:cNvSpPr txBox="1">
            <a:spLocks noChangeArrowheads="1"/>
          </p:cNvSpPr>
          <p:nvPr/>
        </p:nvSpPr>
        <p:spPr bwMode="auto">
          <a:xfrm>
            <a:off x="0" y="762000"/>
            <a:ext cx="9144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a:t>Reagan’s commitment to conservative values </a:t>
            </a:r>
            <a:br>
              <a:rPr lang="en-US" sz="3600"/>
            </a:br>
            <a:r>
              <a:rPr lang="en-US" sz="3600"/>
              <a:t>&amp; cuts to social programs contributed to growing problems in the 1980s: </a:t>
            </a:r>
          </a:p>
        </p:txBody>
      </p:sp>
      <p:sp>
        <p:nvSpPr>
          <p:cNvPr id="16388" name="Text Box 4"/>
          <p:cNvSpPr txBox="1">
            <a:spLocks noChangeArrowheads="1"/>
          </p:cNvSpPr>
          <p:nvPr/>
        </p:nvSpPr>
        <p:spPr bwMode="auto">
          <a:xfrm>
            <a:off x="0" y="2438400"/>
            <a:ext cx="3733800"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a:t>America saw increases in </a:t>
            </a:r>
            <a:r>
              <a:rPr lang="en-US" sz="3600">
                <a:solidFill>
                  <a:schemeClr val="folHlink"/>
                </a:solidFill>
              </a:rPr>
              <a:t>school dropout rates</a:t>
            </a:r>
            <a:r>
              <a:rPr lang="en-US" sz="3600"/>
              <a:t>, </a:t>
            </a:r>
            <a:r>
              <a:rPr lang="en-US" sz="3600">
                <a:solidFill>
                  <a:srgbClr val="0000FF"/>
                </a:solidFill>
              </a:rPr>
              <a:t>homelessness</a:t>
            </a:r>
            <a:r>
              <a:rPr lang="en-US" sz="3600"/>
              <a:t>, </a:t>
            </a:r>
            <a:r>
              <a:rPr lang="en-US" sz="3600">
                <a:solidFill>
                  <a:srgbClr val="006600"/>
                </a:solidFill>
              </a:rPr>
              <a:t>attacks on affirmative action</a:t>
            </a:r>
            <a:r>
              <a:rPr lang="en-US" sz="3600"/>
              <a:t>, &amp; </a:t>
            </a:r>
            <a:r>
              <a:rPr lang="en-US" sz="3600">
                <a:solidFill>
                  <a:srgbClr val="660066"/>
                </a:solidFill>
              </a:rPr>
              <a:t>urban</a:t>
            </a:r>
            <a:r>
              <a:rPr lang="en-US" sz="3000">
                <a:solidFill>
                  <a:srgbClr val="660066"/>
                </a:solidFill>
              </a:rPr>
              <a:t> </a:t>
            </a:r>
            <a:r>
              <a:rPr lang="en-US" sz="3600">
                <a:solidFill>
                  <a:srgbClr val="660066"/>
                </a:solidFill>
              </a:rPr>
              <a:t>&amp;</a:t>
            </a:r>
            <a:r>
              <a:rPr lang="en-US" sz="3000">
                <a:solidFill>
                  <a:srgbClr val="660066"/>
                </a:solidFill>
              </a:rPr>
              <a:t> </a:t>
            </a:r>
            <a:r>
              <a:rPr lang="en-US" sz="3600">
                <a:solidFill>
                  <a:srgbClr val="660066"/>
                </a:solidFill>
              </a:rPr>
              <a:t>minority</a:t>
            </a:r>
            <a:r>
              <a:rPr lang="en-US" sz="3000">
                <a:solidFill>
                  <a:srgbClr val="660066"/>
                </a:solidFill>
              </a:rPr>
              <a:t> </a:t>
            </a:r>
            <a:r>
              <a:rPr lang="en-US" sz="3600">
                <a:solidFill>
                  <a:srgbClr val="660066"/>
                </a:solidFill>
              </a:rPr>
              <a:t>poverty</a:t>
            </a:r>
            <a:r>
              <a:rPr lang="en-US" sz="3600"/>
              <a:t>  </a:t>
            </a:r>
          </a:p>
        </p:txBody>
      </p:sp>
      <p:pic>
        <p:nvPicPr>
          <p:cNvPr id="12" name="Picture 21" descr="newyork_460x2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222" y="3810000"/>
            <a:ext cx="384517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homel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100" y="2254249"/>
            <a:ext cx="2901693"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52400" y="76200"/>
            <a:ext cx="8915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90000"/>
              </a:lnSpc>
              <a:spcBef>
                <a:spcPct val="10000"/>
              </a:spcBef>
            </a:pPr>
            <a:r>
              <a:rPr lang="en-US" sz="3200" dirty="0">
                <a:solidFill>
                  <a:schemeClr val="folHlink"/>
                </a:solidFill>
              </a:rPr>
              <a:t>The 1</a:t>
            </a:r>
            <a:r>
              <a:rPr lang="en-US" sz="3200" baseline="30000" dirty="0">
                <a:solidFill>
                  <a:schemeClr val="folHlink"/>
                </a:solidFill>
              </a:rPr>
              <a:t>st</a:t>
            </a:r>
            <a:r>
              <a:rPr lang="en-US" sz="3200" dirty="0">
                <a:solidFill>
                  <a:schemeClr val="folHlink"/>
                </a:solidFill>
              </a:rPr>
              <a:t> documented cases of AIDS were reported, but the Reagan administration did not move swiftly because the disease was among gay men</a:t>
            </a:r>
          </a:p>
        </p:txBody>
      </p:sp>
      <p:pic>
        <p:nvPicPr>
          <p:cNvPr id="17413" name="Picture 13" descr="015_The__Kiss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169" y="2743200"/>
            <a:ext cx="299163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AIDS diagnoses and deaths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91416"/>
            <a:ext cx="5791200" cy="389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9400" y="0"/>
            <a:ext cx="8636000" cy="838200"/>
          </a:xfrm>
        </p:spPr>
        <p:txBody>
          <a:bodyPr/>
          <a:lstStyle/>
          <a:p>
            <a:r>
              <a:rPr lang="en-US" smtClean="0">
                <a:latin typeface="Calibri" pitchFamily="34" charset="0"/>
              </a:rPr>
              <a:t>Family Values &amp; Social Concerns </a:t>
            </a:r>
          </a:p>
        </p:txBody>
      </p:sp>
      <p:sp>
        <p:nvSpPr>
          <p:cNvPr id="20483" name="Text Box 3"/>
          <p:cNvSpPr txBox="1">
            <a:spLocks noChangeArrowheads="1"/>
          </p:cNvSpPr>
          <p:nvPr/>
        </p:nvSpPr>
        <p:spPr bwMode="auto">
          <a:xfrm>
            <a:off x="0" y="762000"/>
            <a:ext cx="9144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a:t>Reagan’s commitment to conservative values </a:t>
            </a:r>
            <a:br>
              <a:rPr lang="en-US" sz="3600"/>
            </a:br>
            <a:r>
              <a:rPr lang="en-US" sz="3600"/>
              <a:t>&amp; cuts to social programs contributed to growing problems in the 1980s: </a:t>
            </a:r>
          </a:p>
        </p:txBody>
      </p:sp>
      <p:sp>
        <p:nvSpPr>
          <p:cNvPr id="20484" name="Text Box 5"/>
          <p:cNvSpPr txBox="1">
            <a:spLocks noChangeArrowheads="1"/>
          </p:cNvSpPr>
          <p:nvPr/>
        </p:nvSpPr>
        <p:spPr bwMode="auto">
          <a:xfrm>
            <a:off x="76200" y="2590800"/>
            <a:ext cx="5181600"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90000"/>
              </a:lnSpc>
              <a:spcBef>
                <a:spcPct val="10000"/>
              </a:spcBef>
            </a:pPr>
            <a:r>
              <a:rPr lang="en-US" sz="3600">
                <a:solidFill>
                  <a:srgbClr val="CC0000"/>
                </a:solidFill>
              </a:rPr>
              <a:t>Crack cocaine was 1</a:t>
            </a:r>
            <a:r>
              <a:rPr lang="en-US" sz="3600" baseline="30000">
                <a:solidFill>
                  <a:srgbClr val="CC0000"/>
                </a:solidFill>
              </a:rPr>
              <a:t>st</a:t>
            </a:r>
            <a:r>
              <a:rPr lang="en-US" sz="3600">
                <a:solidFill>
                  <a:srgbClr val="CC0000"/>
                </a:solidFill>
              </a:rPr>
              <a:t> introduced in the 1980s</a:t>
            </a:r>
          </a:p>
          <a:p>
            <a:pPr algn="ctr">
              <a:lnSpc>
                <a:spcPct val="90000"/>
              </a:lnSpc>
              <a:spcBef>
                <a:spcPct val="10000"/>
              </a:spcBef>
            </a:pPr>
            <a:endParaRPr lang="en-US" sz="1200">
              <a:solidFill>
                <a:srgbClr val="CC0000"/>
              </a:solidFill>
            </a:endParaRPr>
          </a:p>
          <a:p>
            <a:pPr algn="ctr">
              <a:lnSpc>
                <a:spcPct val="90000"/>
              </a:lnSpc>
              <a:spcBef>
                <a:spcPct val="10000"/>
              </a:spcBef>
            </a:pPr>
            <a:r>
              <a:rPr lang="en-US" sz="3600">
                <a:solidFill>
                  <a:srgbClr val="0000CC"/>
                </a:solidFill>
              </a:rPr>
              <a:t>The “crack epidemic” </a:t>
            </a:r>
            <a:br>
              <a:rPr lang="en-US" sz="3600">
                <a:solidFill>
                  <a:srgbClr val="0000CC"/>
                </a:solidFill>
              </a:rPr>
            </a:br>
            <a:r>
              <a:rPr lang="en-US" sz="3600">
                <a:solidFill>
                  <a:srgbClr val="0000CC"/>
                </a:solidFill>
              </a:rPr>
              <a:t>led Reagan to begin a “War on Drugs” &amp; the “Just Say No” campaign </a:t>
            </a:r>
          </a:p>
        </p:txBody>
      </p:sp>
      <p:pic>
        <p:nvPicPr>
          <p:cNvPr id="20485" name="Picture 6" descr="c40747-14"/>
          <p:cNvPicPr>
            <a:picLocks noChangeAspect="1" noChangeArrowheads="1"/>
          </p:cNvPicPr>
          <p:nvPr/>
        </p:nvPicPr>
        <p:blipFill>
          <a:blip r:embed="rId3">
            <a:lum bright="-6000"/>
            <a:extLst>
              <a:ext uri="{28A0092B-C50C-407E-A947-70E740481C1C}">
                <a14:useLocalDpi xmlns:a14="http://schemas.microsoft.com/office/drawing/2010/main" val="0"/>
              </a:ext>
            </a:extLst>
          </a:blip>
          <a:srcRect t="5634"/>
          <a:stretch>
            <a:fillRect/>
          </a:stretch>
        </p:blipFill>
        <p:spPr bwMode="auto">
          <a:xfrm>
            <a:off x="5405438" y="2209800"/>
            <a:ext cx="3281362" cy="464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9400" y="0"/>
            <a:ext cx="8636000" cy="838200"/>
          </a:xfrm>
        </p:spPr>
        <p:txBody>
          <a:bodyPr/>
          <a:lstStyle/>
          <a:p>
            <a:r>
              <a:rPr lang="en-US" smtClean="0">
                <a:latin typeface="Calibri" pitchFamily="34" charset="0"/>
              </a:rPr>
              <a:t>The Election of 1984</a:t>
            </a:r>
          </a:p>
        </p:txBody>
      </p:sp>
      <p:sp>
        <p:nvSpPr>
          <p:cNvPr id="21507" name="Rectangle 3"/>
          <p:cNvSpPr>
            <a:spLocks noGrp="1" noChangeArrowheads="1"/>
          </p:cNvSpPr>
          <p:nvPr>
            <p:ph type="body" idx="1"/>
          </p:nvPr>
        </p:nvSpPr>
        <p:spPr>
          <a:xfrm>
            <a:off x="0" y="685800"/>
            <a:ext cx="9144000" cy="6019800"/>
          </a:xfrm>
        </p:spPr>
        <p:txBody>
          <a:bodyPr/>
          <a:lstStyle/>
          <a:p>
            <a:pPr marL="0" indent="0" algn="ctr">
              <a:lnSpc>
                <a:spcPct val="90000"/>
              </a:lnSpc>
              <a:buFont typeface="Arial" charset="0"/>
              <a:buNone/>
              <a:tabLst>
                <a:tab pos="4910138" algn="l"/>
              </a:tabLst>
            </a:pPr>
            <a:r>
              <a:rPr lang="en-US" sz="3600" smtClean="0">
                <a:latin typeface="Calibri" pitchFamily="34" charset="0"/>
              </a:rPr>
              <a:t>Despite the social problems, Reagan was popular among voters by the election of 1984 </a:t>
            </a:r>
          </a:p>
        </p:txBody>
      </p:sp>
      <p:pic>
        <p:nvPicPr>
          <p:cNvPr id="21508" name="Picture 5" descr="Image:Reagan Bush 19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5105400" cy="3543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6662" name="Picture 6" descr="Photo of Walter Mondale and Geraldine Ferraro, 19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714750"/>
            <a:ext cx="4648200" cy="3143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10" name="Text Box 7"/>
          <p:cNvSpPr txBox="1">
            <a:spLocks noChangeArrowheads="1"/>
          </p:cNvSpPr>
          <p:nvPr/>
        </p:nvSpPr>
        <p:spPr bwMode="auto">
          <a:xfrm>
            <a:off x="76200" y="5353050"/>
            <a:ext cx="4191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400"/>
              <a:t>Ronald Reagan &amp; </a:t>
            </a:r>
            <a:br>
              <a:rPr lang="en-US" sz="3400"/>
            </a:br>
            <a:r>
              <a:rPr lang="en-US" sz="3400"/>
              <a:t>VP George Bush </a:t>
            </a:r>
          </a:p>
        </p:txBody>
      </p:sp>
      <p:sp>
        <p:nvSpPr>
          <p:cNvPr id="21511" name="Text Box 8"/>
          <p:cNvSpPr txBox="1">
            <a:spLocks noChangeArrowheads="1"/>
          </p:cNvSpPr>
          <p:nvPr/>
        </p:nvSpPr>
        <p:spPr bwMode="auto">
          <a:xfrm>
            <a:off x="5181600" y="2686050"/>
            <a:ext cx="3962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400"/>
              <a:t>Walter Mondale &amp; </a:t>
            </a:r>
            <a:br>
              <a:rPr lang="en-US" sz="3400"/>
            </a:br>
            <a:r>
              <a:rPr lang="en-US" sz="3400"/>
              <a:t>VP Geraldine Ferraro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smtClean="0"/>
          </a:p>
        </p:txBody>
      </p:sp>
      <p:sp>
        <p:nvSpPr>
          <p:cNvPr id="22531" name="Rectangle 3"/>
          <p:cNvSpPr>
            <a:spLocks noGrp="1" noChangeArrowheads="1"/>
          </p:cNvSpPr>
          <p:nvPr>
            <p:ph type="body" idx="1"/>
          </p:nvPr>
        </p:nvSpPr>
        <p:spPr/>
        <p:txBody>
          <a:bodyPr/>
          <a:lstStyle/>
          <a:p>
            <a:endParaRPr lang="en-US" smtClean="0"/>
          </a:p>
        </p:txBody>
      </p:sp>
      <p:sp>
        <p:nvSpPr>
          <p:cNvPr id="22532" name="Text Box 5"/>
          <p:cNvSpPr txBox="1">
            <a:spLocks noChangeArrowheads="1"/>
          </p:cNvSpPr>
          <p:nvPr/>
        </p:nvSpPr>
        <p:spPr bwMode="auto">
          <a:xfrm>
            <a:off x="0" y="0"/>
            <a:ext cx="9144000" cy="19589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t>Reagan’s victory in 1984 was powered by a “conservative coalition” of voters, including many “</a:t>
            </a:r>
            <a:r>
              <a:rPr lang="en-US" sz="3600" u="sng"/>
              <a:t>Reagan Democrats</a:t>
            </a:r>
            <a:r>
              <a:rPr lang="en-US" sz="3600"/>
              <a:t>” (voted for Reagan for president but Democrats for other offices)</a:t>
            </a:r>
          </a:p>
        </p:txBody>
      </p:sp>
      <p:pic>
        <p:nvPicPr>
          <p:cNvPr id="22533" name="Picture 6" descr="ElectoralCollege1984-Large"/>
          <p:cNvPicPr>
            <a:picLocks noChangeAspect="1" noChangeArrowheads="1"/>
          </p:cNvPicPr>
          <p:nvPr/>
        </p:nvPicPr>
        <p:blipFill>
          <a:blip r:embed="rId2">
            <a:lum bright="6000"/>
            <a:extLst>
              <a:ext uri="{28A0092B-C50C-407E-A947-70E740481C1C}">
                <a14:useLocalDpi xmlns:a14="http://schemas.microsoft.com/office/drawing/2010/main" val="0"/>
              </a:ext>
            </a:extLst>
          </a:blip>
          <a:srcRect l="5666" t="1462" b="2924"/>
          <a:stretch>
            <a:fillRect/>
          </a:stretch>
        </p:blipFill>
        <p:spPr bwMode="auto">
          <a:xfrm>
            <a:off x="0" y="1874838"/>
            <a:ext cx="91440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79400" y="0"/>
            <a:ext cx="8636000" cy="914400"/>
          </a:xfrm>
        </p:spPr>
        <p:txBody>
          <a:bodyPr/>
          <a:lstStyle/>
          <a:p>
            <a:r>
              <a:rPr lang="en-US" smtClean="0">
                <a:latin typeface="Calibri" pitchFamily="34" charset="0"/>
              </a:rPr>
              <a:t>The Conservative Movement</a:t>
            </a:r>
          </a:p>
        </p:txBody>
      </p:sp>
      <p:sp>
        <p:nvSpPr>
          <p:cNvPr id="5123" name="Rectangle 3"/>
          <p:cNvSpPr>
            <a:spLocks noGrp="1" noChangeArrowheads="1"/>
          </p:cNvSpPr>
          <p:nvPr>
            <p:ph type="body" idx="1"/>
          </p:nvPr>
        </p:nvSpPr>
        <p:spPr>
          <a:xfrm>
            <a:off x="0" y="838200"/>
            <a:ext cx="9144000" cy="1219200"/>
          </a:xfrm>
        </p:spPr>
        <p:txBody>
          <a:bodyPr/>
          <a:lstStyle/>
          <a:p>
            <a:pPr marL="0" indent="0" algn="ctr">
              <a:lnSpc>
                <a:spcPct val="90000"/>
              </a:lnSpc>
              <a:buFont typeface="Arial" charset="0"/>
              <a:buNone/>
            </a:pPr>
            <a:r>
              <a:rPr lang="en-US" sz="3600" smtClean="0">
                <a:latin typeface="Calibri" pitchFamily="34" charset="0"/>
              </a:rPr>
              <a:t>The 1980s saw the rise of a new conservative movement known as the “</a:t>
            </a:r>
            <a:r>
              <a:rPr lang="en-US" sz="3600" u="sng" smtClean="0">
                <a:latin typeface="Calibri" pitchFamily="34" charset="0"/>
              </a:rPr>
              <a:t>New Right</a:t>
            </a:r>
            <a:r>
              <a:rPr lang="en-US" sz="3600" smtClean="0">
                <a:latin typeface="Calibri" pitchFamily="34" charset="0"/>
              </a:rPr>
              <a:t>”</a:t>
            </a:r>
          </a:p>
        </p:txBody>
      </p:sp>
      <p:pic>
        <p:nvPicPr>
          <p:cNvPr id="281605" name="Picture 5"/>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4286" t="3838" r="4286" b="4077"/>
          <a:stretch>
            <a:fillRect/>
          </a:stretch>
        </p:blipFill>
        <p:spPr bwMode="auto">
          <a:xfrm>
            <a:off x="0" y="19812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1606" name="Text Box 6"/>
          <p:cNvSpPr txBox="1">
            <a:spLocks noChangeArrowheads="1"/>
          </p:cNvSpPr>
          <p:nvPr/>
        </p:nvSpPr>
        <p:spPr bwMode="auto">
          <a:xfrm>
            <a:off x="4724400" y="2203450"/>
            <a:ext cx="44196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500" dirty="0">
                <a:solidFill>
                  <a:schemeClr val="folHlink"/>
                </a:solidFill>
              </a:rPr>
              <a:t>By 1980, government entitlement programs cost $300 billion yearly</a:t>
            </a:r>
          </a:p>
        </p:txBody>
      </p:sp>
      <p:sp>
        <p:nvSpPr>
          <p:cNvPr id="281607" name="Text Box 7"/>
          <p:cNvSpPr txBox="1">
            <a:spLocks noChangeArrowheads="1"/>
          </p:cNvSpPr>
          <p:nvPr/>
        </p:nvSpPr>
        <p:spPr bwMode="auto">
          <a:xfrm>
            <a:off x="4648200" y="3736975"/>
            <a:ext cx="44958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500">
                <a:solidFill>
                  <a:schemeClr val="folHlink"/>
                </a:solidFill>
              </a:rPr>
              <a:t>Conservatives believed civil rights had goon </a:t>
            </a:r>
            <a:br>
              <a:rPr lang="en-US" sz="3500">
                <a:solidFill>
                  <a:schemeClr val="folHlink"/>
                </a:solidFill>
              </a:rPr>
            </a:br>
            <a:r>
              <a:rPr lang="en-US" sz="3500">
                <a:solidFill>
                  <a:schemeClr val="folHlink"/>
                </a:solidFill>
              </a:rPr>
              <a:t>too far &amp; attacked affirmative action (reverse discrimination) &amp; school busing plans </a:t>
            </a:r>
          </a:p>
        </p:txBody>
      </p:sp>
      <p:sp>
        <p:nvSpPr>
          <p:cNvPr id="281609" name="Rectangle 9"/>
          <p:cNvSpPr>
            <a:spLocks noChangeArrowheads="1"/>
          </p:cNvSpPr>
          <p:nvPr/>
        </p:nvSpPr>
        <p:spPr bwMode="auto">
          <a:xfrm>
            <a:off x="0" y="2971800"/>
            <a:ext cx="4724400" cy="990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4" name="Rectangle 4"/>
          <p:cNvSpPr>
            <a:spLocks noGrp="1" noChangeArrowheads="1"/>
          </p:cNvSpPr>
          <p:nvPr>
            <p:ph type="title"/>
          </p:nvPr>
        </p:nvSpPr>
        <p:spPr>
          <a:xfrm>
            <a:off x="0" y="0"/>
            <a:ext cx="9144000" cy="762000"/>
          </a:xfrm>
          <a:noFill/>
        </p:spPr>
        <p:txBody>
          <a:bodyPr lIns="90488" tIns="44450" rIns="90488" bIns="44450"/>
          <a:lstStyle/>
          <a:p>
            <a:r>
              <a:rPr lang="en-US" smtClean="0">
                <a:latin typeface="Calibri" pitchFamily="34" charset="0"/>
              </a:rPr>
              <a:t>Reagan &amp; Foreign Policy</a:t>
            </a:r>
          </a:p>
        </p:txBody>
      </p:sp>
      <p:sp>
        <p:nvSpPr>
          <p:cNvPr id="25605" name="Rectangle 5"/>
          <p:cNvSpPr>
            <a:spLocks noGrp="1" noChangeArrowheads="1"/>
          </p:cNvSpPr>
          <p:nvPr>
            <p:ph type="body" idx="1"/>
          </p:nvPr>
        </p:nvSpPr>
        <p:spPr>
          <a:xfrm>
            <a:off x="0" y="685800"/>
            <a:ext cx="9144000" cy="6172200"/>
          </a:xfrm>
          <a:noFill/>
        </p:spPr>
        <p:txBody>
          <a:bodyPr lIns="90488" tIns="44450" rIns="90488" bIns="44450"/>
          <a:lstStyle/>
          <a:p>
            <a:pPr>
              <a:lnSpc>
                <a:spcPct val="90000"/>
              </a:lnSpc>
            </a:pPr>
            <a:r>
              <a:rPr lang="en-US" sz="3800" smtClean="0">
                <a:latin typeface="Calibri" pitchFamily="34" charset="0"/>
              </a:rPr>
              <a:t>Reagan</a:t>
            </a:r>
            <a:r>
              <a:rPr lang="en-US" sz="3000" smtClean="0">
                <a:latin typeface="Calibri" pitchFamily="34" charset="0"/>
              </a:rPr>
              <a:t> </a:t>
            </a:r>
            <a:r>
              <a:rPr lang="en-US" sz="3800" smtClean="0">
                <a:latin typeface="Calibri" pitchFamily="34" charset="0"/>
              </a:rPr>
              <a:t>wanted</a:t>
            </a:r>
            <a:r>
              <a:rPr lang="en-US" sz="3000" smtClean="0">
                <a:latin typeface="Calibri" pitchFamily="34" charset="0"/>
              </a:rPr>
              <a:t> </a:t>
            </a:r>
            <a:r>
              <a:rPr lang="en-US" sz="3800" smtClean="0">
                <a:latin typeface="Calibri" pitchFamily="34" charset="0"/>
              </a:rPr>
              <a:t>to</a:t>
            </a:r>
            <a:r>
              <a:rPr lang="en-US" sz="3000" smtClean="0">
                <a:latin typeface="Calibri" pitchFamily="34" charset="0"/>
              </a:rPr>
              <a:t> </a:t>
            </a:r>
            <a:r>
              <a:rPr lang="en-US" sz="3800" smtClean="0">
                <a:latin typeface="Calibri" pitchFamily="34" charset="0"/>
              </a:rPr>
              <a:t>restore</a:t>
            </a:r>
            <a:r>
              <a:rPr lang="en-US" sz="3000" smtClean="0">
                <a:latin typeface="Calibri" pitchFamily="34" charset="0"/>
              </a:rPr>
              <a:t> </a:t>
            </a:r>
            <a:r>
              <a:rPr lang="en-US" sz="3800" smtClean="0">
                <a:latin typeface="Calibri" pitchFamily="34" charset="0"/>
              </a:rPr>
              <a:t>U.S.</a:t>
            </a:r>
            <a:r>
              <a:rPr lang="en-US" sz="3000" smtClean="0">
                <a:latin typeface="Calibri" pitchFamily="34" charset="0"/>
              </a:rPr>
              <a:t> </a:t>
            </a:r>
            <a:r>
              <a:rPr lang="en-US" sz="3800" smtClean="0">
                <a:latin typeface="Calibri" pitchFamily="34" charset="0"/>
              </a:rPr>
              <a:t>foreign</a:t>
            </a:r>
            <a:r>
              <a:rPr lang="en-US" sz="3000" smtClean="0">
                <a:latin typeface="Calibri" pitchFamily="34" charset="0"/>
              </a:rPr>
              <a:t> </a:t>
            </a:r>
            <a:r>
              <a:rPr lang="en-US" sz="3800" smtClean="0">
                <a:latin typeface="Calibri" pitchFamily="34" charset="0"/>
              </a:rPr>
              <a:t>policy</a:t>
            </a:r>
          </a:p>
          <a:p>
            <a:pPr lvl="1">
              <a:lnSpc>
                <a:spcPct val="90000"/>
              </a:lnSpc>
            </a:pPr>
            <a:r>
              <a:rPr lang="en-US" sz="3800" smtClean="0">
                <a:latin typeface="Calibri" pitchFamily="34" charset="0"/>
              </a:rPr>
              <a:t>Blamed Carter for allowing America’s international prestige &amp; influence to fall</a:t>
            </a:r>
          </a:p>
          <a:p>
            <a:pPr lvl="1">
              <a:lnSpc>
                <a:spcPct val="90000"/>
              </a:lnSpc>
            </a:pPr>
            <a:r>
              <a:rPr lang="en-US" sz="3800" smtClean="0">
                <a:latin typeface="Calibri" pitchFamily="34" charset="0"/>
              </a:rPr>
              <a:t>Increased military </a:t>
            </a:r>
            <a:br>
              <a:rPr lang="en-US" sz="3800" smtClean="0">
                <a:latin typeface="Calibri" pitchFamily="34" charset="0"/>
              </a:rPr>
            </a:br>
            <a:r>
              <a:rPr lang="en-US" sz="3800" smtClean="0">
                <a:latin typeface="Calibri" pitchFamily="34" charset="0"/>
              </a:rPr>
              <a:t>spending </a:t>
            </a:r>
          </a:p>
          <a:p>
            <a:pPr lvl="1">
              <a:lnSpc>
                <a:spcPct val="90000"/>
              </a:lnSpc>
            </a:pPr>
            <a:r>
              <a:rPr lang="en-US" sz="3800" smtClean="0">
                <a:latin typeface="Calibri" pitchFamily="34" charset="0"/>
              </a:rPr>
              <a:t>Confronted challenges </a:t>
            </a:r>
            <a:br>
              <a:rPr lang="en-US" sz="3800" smtClean="0">
                <a:latin typeface="Calibri" pitchFamily="34" charset="0"/>
              </a:rPr>
            </a:br>
            <a:r>
              <a:rPr lang="en-US" sz="3800" smtClean="0">
                <a:latin typeface="Calibri" pitchFamily="34" charset="0"/>
              </a:rPr>
              <a:t>in the Middle East &amp; </a:t>
            </a:r>
            <a:br>
              <a:rPr lang="en-US" sz="3800" smtClean="0">
                <a:latin typeface="Calibri" pitchFamily="34" charset="0"/>
              </a:rPr>
            </a:br>
            <a:r>
              <a:rPr lang="en-US" sz="3800" smtClean="0">
                <a:latin typeface="Calibri" pitchFamily="34" charset="0"/>
              </a:rPr>
              <a:t>in Latin America</a:t>
            </a:r>
          </a:p>
          <a:p>
            <a:pPr lvl="1">
              <a:lnSpc>
                <a:spcPct val="90000"/>
              </a:lnSpc>
            </a:pPr>
            <a:r>
              <a:rPr lang="en-US" sz="3800" smtClean="0">
                <a:latin typeface="Calibri" pitchFamily="34" charset="0"/>
              </a:rPr>
              <a:t>And win the Cold War </a:t>
            </a:r>
            <a:br>
              <a:rPr lang="en-US" sz="3800" smtClean="0">
                <a:latin typeface="Calibri" pitchFamily="34" charset="0"/>
              </a:rPr>
            </a:br>
            <a:r>
              <a:rPr lang="en-US" sz="3800" smtClean="0">
                <a:latin typeface="Calibri" pitchFamily="34" charset="0"/>
              </a:rPr>
              <a:t>with the Soviet Union </a:t>
            </a:r>
          </a:p>
        </p:txBody>
      </p:sp>
      <p:pic>
        <p:nvPicPr>
          <p:cNvPr id="25606" name="Picture 6" descr="reagan"/>
          <p:cNvPicPr>
            <a:picLocks noChangeAspect="1" noChangeArrowheads="1"/>
          </p:cNvPicPr>
          <p:nvPr/>
        </p:nvPicPr>
        <p:blipFill>
          <a:blip r:embed="rId3">
            <a:extLst>
              <a:ext uri="{28A0092B-C50C-407E-A947-70E740481C1C}">
                <a14:useLocalDpi xmlns:a14="http://schemas.microsoft.com/office/drawing/2010/main" val="0"/>
              </a:ext>
            </a:extLst>
          </a:blip>
          <a:srcRect l="4054" t="-1173" r="25676" b="-5621"/>
          <a:stretch>
            <a:fillRect/>
          </a:stretch>
        </p:blipFill>
        <p:spPr bwMode="auto">
          <a:xfrm>
            <a:off x="5410200" y="2590800"/>
            <a:ext cx="36766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6627" name="Picture 12" descr="20433"/>
          <p:cNvPicPr>
            <a:picLocks noChangeAspect="1" noChangeArrowheads="1"/>
          </p:cNvPicPr>
          <p:nvPr/>
        </p:nvPicPr>
        <p:blipFill>
          <a:blip r:embed="rId3">
            <a:extLst>
              <a:ext uri="{28A0092B-C50C-407E-A947-70E740481C1C}">
                <a14:useLocalDpi xmlns:a14="http://schemas.microsoft.com/office/drawing/2010/main" val="0"/>
              </a:ext>
            </a:extLst>
          </a:blip>
          <a:srcRect l="21107" r="6215"/>
          <a:stretch>
            <a:fillRect/>
          </a:stretch>
        </p:blipFill>
        <p:spPr bwMode="auto">
          <a:xfrm>
            <a:off x="762000" y="1905000"/>
            <a:ext cx="7162800" cy="49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5" name="AutoShape 13"/>
          <p:cNvSpPr>
            <a:spLocks noChangeArrowheads="1"/>
          </p:cNvSpPr>
          <p:nvPr/>
        </p:nvSpPr>
        <p:spPr bwMode="auto">
          <a:xfrm>
            <a:off x="152400" y="84221"/>
            <a:ext cx="4188619" cy="1668380"/>
          </a:xfrm>
          <a:prstGeom prst="wedgeRectCallout">
            <a:avLst>
              <a:gd name="adj1" fmla="val -18625"/>
              <a:gd name="adj2" fmla="val -26663"/>
            </a:avLst>
          </a:prstGeom>
          <a:solidFill>
            <a:srgbClr val="CCFFCC"/>
          </a:solidFill>
          <a:ln w="38100">
            <a:solidFill>
              <a:schemeClr val="tx1"/>
            </a:solidFill>
            <a:miter lim="800000"/>
            <a:headEnd/>
            <a:tailEnd/>
          </a:ln>
        </p:spPr>
        <p:txBody>
          <a:bodyPr/>
          <a:lstStyle/>
          <a:p>
            <a:pPr algn="ctr">
              <a:lnSpc>
                <a:spcPct val="80000"/>
              </a:lnSpc>
            </a:pPr>
            <a:r>
              <a:rPr kumimoji="1" lang="en-US" sz="3200" dirty="0"/>
              <a:t>Reagan intervened in Lebanon when violence broke out between Israelis &amp; Arabs in 1982</a:t>
            </a:r>
          </a:p>
        </p:txBody>
      </p:sp>
      <p:sp>
        <p:nvSpPr>
          <p:cNvPr id="330766" name="AutoShape 14"/>
          <p:cNvSpPr>
            <a:spLocks noChangeArrowheads="1"/>
          </p:cNvSpPr>
          <p:nvPr/>
        </p:nvSpPr>
        <p:spPr bwMode="auto">
          <a:xfrm>
            <a:off x="4495800" y="108284"/>
            <a:ext cx="4495800" cy="1644318"/>
          </a:xfrm>
          <a:prstGeom prst="wedgeRectCallout">
            <a:avLst>
              <a:gd name="adj1" fmla="val -3944"/>
              <a:gd name="adj2" fmla="val 10285"/>
            </a:avLst>
          </a:prstGeom>
          <a:solidFill>
            <a:srgbClr val="FFFF99"/>
          </a:solidFill>
          <a:ln w="38100">
            <a:solidFill>
              <a:schemeClr val="tx1"/>
            </a:solidFill>
            <a:miter lim="800000"/>
            <a:headEnd/>
            <a:tailEnd/>
          </a:ln>
        </p:spPr>
        <p:txBody>
          <a:bodyPr/>
          <a:lstStyle/>
          <a:p>
            <a:pPr algn="ctr">
              <a:lnSpc>
                <a:spcPct val="80000"/>
              </a:lnSpc>
            </a:pPr>
            <a:r>
              <a:rPr kumimoji="1" lang="en-US" sz="3200" dirty="0"/>
              <a:t>But, anti-American hostility led a terrorist group to seize </a:t>
            </a:r>
            <a:r>
              <a:rPr kumimoji="1" lang="en-US" sz="3200" dirty="0" smtClean="0"/>
              <a:t>6 </a:t>
            </a:r>
            <a:r>
              <a:rPr kumimoji="1" lang="en-US" sz="3200" dirty="0"/>
              <a:t>U.S hostages in Iran in 1983</a:t>
            </a:r>
          </a:p>
        </p:txBody>
      </p:sp>
      <p:sp>
        <p:nvSpPr>
          <p:cNvPr id="330769" name="AutoShape 17"/>
          <p:cNvSpPr>
            <a:spLocks noChangeArrowheads="1"/>
          </p:cNvSpPr>
          <p:nvPr/>
        </p:nvSpPr>
        <p:spPr bwMode="auto">
          <a:xfrm>
            <a:off x="152400" y="5867400"/>
            <a:ext cx="5562600" cy="838200"/>
          </a:xfrm>
          <a:prstGeom prst="wedgeRectCallout">
            <a:avLst>
              <a:gd name="adj1" fmla="val -9481"/>
              <a:gd name="adj2" fmla="val -10215"/>
            </a:avLst>
          </a:prstGeom>
          <a:solidFill>
            <a:srgbClr val="CCCCFF"/>
          </a:solidFill>
          <a:ln w="38100">
            <a:solidFill>
              <a:schemeClr val="tx1"/>
            </a:solidFill>
            <a:miter lim="800000"/>
            <a:headEnd/>
            <a:tailEnd/>
          </a:ln>
        </p:spPr>
        <p:txBody>
          <a:bodyPr/>
          <a:lstStyle/>
          <a:p>
            <a:pPr algn="ctr">
              <a:lnSpc>
                <a:spcPct val="80000"/>
              </a:lnSpc>
            </a:pPr>
            <a:r>
              <a:rPr kumimoji="1" lang="en-US" sz="3200" dirty="0"/>
              <a:t>Reagan’s response was to </a:t>
            </a:r>
            <a:r>
              <a:rPr kumimoji="1" lang="en-US" sz="3200" dirty="0" smtClean="0"/>
              <a:t/>
            </a:r>
            <a:br>
              <a:rPr kumimoji="1" lang="en-US" sz="3200" dirty="0" smtClean="0"/>
            </a:br>
            <a:r>
              <a:rPr kumimoji="1" lang="en-US" sz="3200" dirty="0" smtClean="0"/>
              <a:t>“</a:t>
            </a:r>
            <a:r>
              <a:rPr kumimoji="1" lang="en-US" sz="3200" i="1" dirty="0"/>
              <a:t>not negotiate with terrorists</a:t>
            </a:r>
            <a:r>
              <a:rPr kumimoji="1" lang="en-US" sz="3200" dirty="0"/>
              <a:t>”</a:t>
            </a:r>
          </a:p>
        </p:txBody>
      </p:sp>
      <p:sp>
        <p:nvSpPr>
          <p:cNvPr id="330770" name="Text Box 18"/>
          <p:cNvSpPr txBox="1">
            <a:spLocks noChangeArrowheads="1"/>
          </p:cNvSpPr>
          <p:nvPr/>
        </p:nvSpPr>
        <p:spPr bwMode="auto">
          <a:xfrm>
            <a:off x="5943600" y="5994112"/>
            <a:ext cx="2514600" cy="584775"/>
          </a:xfrm>
          <a:prstGeom prst="rect">
            <a:avLst/>
          </a:prstGeom>
          <a:solidFill>
            <a:srgbClr val="FF99CC"/>
          </a:solidFill>
          <a:ln w="381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spcBef>
                <a:spcPct val="50000"/>
              </a:spcBef>
            </a:pPr>
            <a:r>
              <a:rPr lang="en-US" sz="3200" dirty="0"/>
              <a:t>Meanwhile…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0769"/>
                                        </p:tgtEl>
                                        <p:attrNameLst>
                                          <p:attrName>style.visibility</p:attrName>
                                        </p:attrNameLst>
                                      </p:cBhvr>
                                      <p:to>
                                        <p:strVal val="visible"/>
                                      </p:to>
                                    </p:set>
                                    <p:animEffect transition="in" filter="fade">
                                      <p:cBhvr>
                                        <p:cTn id="7" dur="500"/>
                                        <p:tgtEl>
                                          <p:spTgt spid="3307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0770"/>
                                        </p:tgtEl>
                                        <p:attrNameLst>
                                          <p:attrName>style.visibility</p:attrName>
                                        </p:attrNameLst>
                                      </p:cBhvr>
                                      <p:to>
                                        <p:strVal val="visible"/>
                                      </p:to>
                                    </p:set>
                                    <p:animEffect transition="in" filter="fade">
                                      <p:cBhvr>
                                        <p:cTn id="10" dur="500"/>
                                        <p:tgtEl>
                                          <p:spTgt spid="330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9" grpId="0" animBg="1"/>
      <p:bldP spid="33077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1" name="Picture 5" descr="20431"/>
          <p:cNvPicPr>
            <a:picLocks noChangeAspect="1" noChangeArrowheads="1"/>
          </p:cNvPicPr>
          <p:nvPr/>
        </p:nvPicPr>
        <p:blipFill>
          <a:blip r:embed="rId3">
            <a:extLst>
              <a:ext uri="{28A0092B-C50C-407E-A947-70E740481C1C}">
                <a14:useLocalDpi xmlns:a14="http://schemas.microsoft.com/office/drawing/2010/main" val="0"/>
              </a:ext>
            </a:extLst>
          </a:blip>
          <a:srcRect t="1515" r="12801" b="6715"/>
          <a:stretch>
            <a:fillRect/>
          </a:stretch>
        </p:blipFill>
        <p:spPr bwMode="auto">
          <a:xfrm>
            <a:off x="507331" y="2057400"/>
            <a:ext cx="5360069" cy="366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7" name="Text Box 7"/>
          <p:cNvSpPr txBox="1">
            <a:spLocks noChangeArrowheads="1"/>
          </p:cNvSpPr>
          <p:nvPr/>
        </p:nvSpPr>
        <p:spPr bwMode="auto">
          <a:xfrm>
            <a:off x="176462" y="5852315"/>
            <a:ext cx="8586538" cy="929485"/>
          </a:xfrm>
          <a:prstGeom prst="rect">
            <a:avLst/>
          </a:prstGeom>
          <a:solidFill>
            <a:srgbClr val="FF99CC"/>
          </a:solidFill>
          <a:ln w="28575">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t>…Reagan committed to fighting communism &amp; maintaining order in Latin America</a:t>
            </a:r>
          </a:p>
        </p:txBody>
      </p:sp>
      <p:sp>
        <p:nvSpPr>
          <p:cNvPr id="332808" name="AutoShape 8"/>
          <p:cNvSpPr>
            <a:spLocks noChangeArrowheads="1"/>
          </p:cNvSpPr>
          <p:nvPr/>
        </p:nvSpPr>
        <p:spPr bwMode="auto">
          <a:xfrm>
            <a:off x="176463" y="152400"/>
            <a:ext cx="3938337" cy="1752600"/>
          </a:xfrm>
          <a:prstGeom prst="wedgeRectCallout">
            <a:avLst>
              <a:gd name="adj1" fmla="val 9924"/>
              <a:gd name="adj2" fmla="val 3295"/>
            </a:avLst>
          </a:prstGeom>
          <a:solidFill>
            <a:srgbClr val="CCCCFF"/>
          </a:solidFill>
          <a:ln w="12700">
            <a:solidFill>
              <a:schemeClr val="tx1"/>
            </a:solidFill>
            <a:miter lim="800000"/>
            <a:headEnd/>
            <a:tailEnd/>
          </a:ln>
        </p:spPr>
        <p:txBody>
          <a:bodyPr/>
          <a:lstStyle/>
          <a:p>
            <a:pPr algn="ctr">
              <a:lnSpc>
                <a:spcPct val="80000"/>
              </a:lnSpc>
            </a:pPr>
            <a:r>
              <a:rPr lang="en-US" sz="3200" dirty="0"/>
              <a:t>In 1979, a communist group called the Sandinistas came to power in Nicaragua</a:t>
            </a:r>
          </a:p>
        </p:txBody>
      </p:sp>
      <p:sp>
        <p:nvSpPr>
          <p:cNvPr id="332810" name="AutoShape 10"/>
          <p:cNvSpPr>
            <a:spLocks noChangeArrowheads="1"/>
          </p:cNvSpPr>
          <p:nvPr/>
        </p:nvSpPr>
        <p:spPr bwMode="auto">
          <a:xfrm>
            <a:off x="4267200" y="152400"/>
            <a:ext cx="4784642" cy="1752600"/>
          </a:xfrm>
          <a:prstGeom prst="wedgeRectCallout">
            <a:avLst>
              <a:gd name="adj1" fmla="val 15010"/>
              <a:gd name="adj2" fmla="val -8807"/>
            </a:avLst>
          </a:prstGeom>
          <a:solidFill>
            <a:srgbClr val="CCFFCC"/>
          </a:solidFill>
          <a:ln w="12700">
            <a:solidFill>
              <a:schemeClr val="tx1"/>
            </a:solidFill>
            <a:miter lim="800000"/>
            <a:headEnd/>
            <a:tailEnd/>
          </a:ln>
        </p:spPr>
        <p:txBody>
          <a:bodyPr/>
          <a:lstStyle/>
          <a:p>
            <a:pPr algn="ctr">
              <a:lnSpc>
                <a:spcPct val="80000"/>
              </a:lnSpc>
            </a:pPr>
            <a:r>
              <a:rPr lang="en-US" sz="3200" dirty="0"/>
              <a:t>Congress denied Reagan’s plea to help Nicaraguan counter-revolutionaries (Contras) take back power</a:t>
            </a:r>
          </a:p>
        </p:txBody>
      </p:sp>
      <p:pic>
        <p:nvPicPr>
          <p:cNvPr id="332812" name="Picture 12" descr="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027" y="2057399"/>
            <a:ext cx="2610573" cy="3639859"/>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4" descr="20433"/>
          <p:cNvPicPr>
            <a:picLocks noChangeAspect="1" noChangeArrowheads="1"/>
          </p:cNvPicPr>
          <p:nvPr/>
        </p:nvPicPr>
        <p:blipFill>
          <a:blip r:embed="rId2">
            <a:extLst>
              <a:ext uri="{28A0092B-C50C-407E-A947-70E740481C1C}">
                <a14:useLocalDpi xmlns:a14="http://schemas.microsoft.com/office/drawing/2010/main" val="0"/>
              </a:ext>
            </a:extLst>
          </a:blip>
          <a:srcRect l="26361" r="6215"/>
          <a:stretch>
            <a:fillRect/>
          </a:stretch>
        </p:blipFill>
        <p:spPr bwMode="auto">
          <a:xfrm>
            <a:off x="114855" y="3429000"/>
            <a:ext cx="4533345" cy="336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20431"/>
          <p:cNvPicPr>
            <a:picLocks noChangeAspect="1" noChangeArrowheads="1"/>
          </p:cNvPicPr>
          <p:nvPr/>
        </p:nvPicPr>
        <p:blipFill rotWithShape="1">
          <a:blip r:embed="rId3">
            <a:extLst>
              <a:ext uri="{28A0092B-C50C-407E-A947-70E740481C1C}">
                <a14:useLocalDpi xmlns:a14="http://schemas.microsoft.com/office/drawing/2010/main" val="0"/>
              </a:ext>
            </a:extLst>
          </a:blip>
          <a:srcRect t="1515" r="29544" b="12752"/>
          <a:stretch/>
        </p:blipFill>
        <p:spPr bwMode="auto">
          <a:xfrm>
            <a:off x="4724400" y="3429000"/>
            <a:ext cx="4250164" cy="33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68" name="Text Box 20"/>
          <p:cNvSpPr txBox="1">
            <a:spLocks noChangeArrowheads="1"/>
          </p:cNvSpPr>
          <p:nvPr/>
        </p:nvSpPr>
        <p:spPr bwMode="auto">
          <a:xfrm>
            <a:off x="304800" y="76200"/>
            <a:ext cx="8534400" cy="933204"/>
          </a:xfrm>
          <a:prstGeom prst="rect">
            <a:avLst/>
          </a:prstGeom>
          <a:solidFill>
            <a:srgbClr val="FF99CC"/>
          </a:solidFill>
          <a:ln w="381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t>The Reagan administration developed a plan to solve both the problem in Iran &amp; in Nicaragua </a:t>
            </a:r>
          </a:p>
        </p:txBody>
      </p:sp>
      <p:sp>
        <p:nvSpPr>
          <p:cNvPr id="334874" name="AutoShape 26"/>
          <p:cNvSpPr>
            <a:spLocks noChangeArrowheads="1"/>
          </p:cNvSpPr>
          <p:nvPr/>
        </p:nvSpPr>
        <p:spPr bwMode="auto">
          <a:xfrm>
            <a:off x="4648200" y="1219200"/>
            <a:ext cx="4343400" cy="2133600"/>
          </a:xfrm>
          <a:prstGeom prst="wedgeRectCallout">
            <a:avLst>
              <a:gd name="adj1" fmla="val 7296"/>
              <a:gd name="adj2" fmla="val -5288"/>
            </a:avLst>
          </a:prstGeom>
          <a:solidFill>
            <a:srgbClr val="FFCC99"/>
          </a:solidFill>
          <a:ln w="28575">
            <a:solidFill>
              <a:schemeClr val="tx1"/>
            </a:solidFill>
            <a:miter lim="800000"/>
            <a:headEnd/>
            <a:tailEnd/>
          </a:ln>
        </p:spPr>
        <p:txBody>
          <a:bodyPr/>
          <a:lstStyle/>
          <a:p>
            <a:pPr algn="ctr">
              <a:lnSpc>
                <a:spcPct val="85000"/>
              </a:lnSpc>
            </a:pPr>
            <a:r>
              <a:rPr lang="en-US" sz="3200" dirty="0"/>
              <a:t>The gov’t then gave money from the profits of the arms sales to Iran to anti-communist Contras in Nicaragua </a:t>
            </a:r>
          </a:p>
        </p:txBody>
      </p:sp>
      <p:sp>
        <p:nvSpPr>
          <p:cNvPr id="334879" name="AutoShape 31"/>
          <p:cNvSpPr>
            <a:spLocks noChangeArrowheads="1"/>
          </p:cNvSpPr>
          <p:nvPr/>
        </p:nvSpPr>
        <p:spPr bwMode="auto">
          <a:xfrm>
            <a:off x="222584" y="1219200"/>
            <a:ext cx="4273216" cy="2133600"/>
          </a:xfrm>
          <a:prstGeom prst="wedgeRectCallout">
            <a:avLst>
              <a:gd name="adj1" fmla="val -3404"/>
              <a:gd name="adj2" fmla="val -603"/>
            </a:avLst>
          </a:prstGeom>
          <a:solidFill>
            <a:srgbClr val="CCFFCC"/>
          </a:solidFill>
          <a:ln w="28575">
            <a:solidFill>
              <a:schemeClr val="tx1"/>
            </a:solidFill>
            <a:miter lim="800000"/>
            <a:headEnd/>
            <a:tailEnd/>
          </a:ln>
        </p:spPr>
        <p:txBody>
          <a:bodyPr/>
          <a:lstStyle/>
          <a:p>
            <a:pPr algn="ctr">
              <a:lnSpc>
                <a:spcPct val="85000"/>
              </a:lnSpc>
            </a:pPr>
            <a:r>
              <a:rPr lang="en-US" sz="3200" dirty="0"/>
              <a:t>The gov’t illegally </a:t>
            </a:r>
            <a:r>
              <a:rPr lang="en-US" sz="3200" dirty="0" smtClean="0"/>
              <a:t/>
            </a:r>
            <a:br>
              <a:rPr lang="en-US" sz="3200" dirty="0" smtClean="0"/>
            </a:br>
            <a:r>
              <a:rPr lang="en-US" sz="3200" dirty="0" smtClean="0"/>
              <a:t>sold </a:t>
            </a:r>
            <a:r>
              <a:rPr lang="en-US" sz="3200" dirty="0"/>
              <a:t>Iran weapons in exchange for the </a:t>
            </a:r>
            <a:r>
              <a:rPr lang="en-US" sz="3200" dirty="0" smtClean="0"/>
              <a:t>release </a:t>
            </a:r>
            <a:r>
              <a:rPr lang="en-US" sz="3200" dirty="0"/>
              <a:t>of the 6 hostages </a:t>
            </a:r>
            <a:r>
              <a:rPr lang="en-US" sz="3200" dirty="0" smtClean="0"/>
              <a:t/>
            </a:r>
            <a:br>
              <a:rPr lang="en-US" sz="3200" dirty="0" smtClean="0"/>
            </a:br>
            <a:r>
              <a:rPr lang="en-US" sz="3200" dirty="0" smtClean="0"/>
              <a:t>(</a:t>
            </a:r>
            <a:r>
              <a:rPr lang="en-US" sz="3200" dirty="0"/>
              <a:t>arms for hostages deal)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6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0" name="Rectangle 4"/>
          <p:cNvSpPr>
            <a:spLocks noGrp="1" noChangeArrowheads="1"/>
          </p:cNvSpPr>
          <p:nvPr>
            <p:ph type="title"/>
          </p:nvPr>
        </p:nvSpPr>
        <p:spPr>
          <a:xfrm>
            <a:off x="0" y="0"/>
            <a:ext cx="8915400" cy="762000"/>
          </a:xfrm>
          <a:noFill/>
        </p:spPr>
        <p:txBody>
          <a:bodyPr lIns="90488" tIns="44450" rIns="90488" bIns="44450"/>
          <a:lstStyle/>
          <a:p>
            <a:r>
              <a:rPr lang="en-US" smtClean="0">
                <a:latin typeface="Calibri" pitchFamily="34" charset="0"/>
              </a:rPr>
              <a:t>The Iran-Contra Affair</a:t>
            </a:r>
          </a:p>
        </p:txBody>
      </p:sp>
      <p:sp>
        <p:nvSpPr>
          <p:cNvPr id="36869" name="Rectangle 5"/>
          <p:cNvSpPr>
            <a:spLocks noGrp="1" noChangeArrowheads="1"/>
          </p:cNvSpPr>
          <p:nvPr>
            <p:ph type="body" idx="1"/>
          </p:nvPr>
        </p:nvSpPr>
        <p:spPr>
          <a:xfrm>
            <a:off x="0" y="685800"/>
            <a:ext cx="5105400" cy="2514600"/>
          </a:xfrm>
        </p:spPr>
        <p:txBody>
          <a:bodyPr lIns="90488" tIns="44450" rIns="90488" bIns="44450"/>
          <a:lstStyle/>
          <a:p>
            <a:pPr marL="0" indent="0" algn="ctr">
              <a:lnSpc>
                <a:spcPct val="90000"/>
              </a:lnSpc>
              <a:buFont typeface="Arial" charset="0"/>
              <a:buNone/>
              <a:defRPr/>
            </a:pPr>
            <a:r>
              <a:rPr lang="en-US" sz="3600" smtClean="0">
                <a:latin typeface="Calibri" pitchFamily="34" charset="0"/>
              </a:rPr>
              <a:t>In 1987, these illegal activities were discovered &amp; the </a:t>
            </a:r>
            <a:r>
              <a:rPr lang="en-US" sz="3600" u="sng" smtClean="0">
                <a:effectLst>
                  <a:outerShdw blurRad="38100" dist="38100" dir="2700000" algn="tl">
                    <a:srgbClr val="C0C0C0"/>
                  </a:outerShdw>
                </a:effectLst>
                <a:latin typeface="Calibri" pitchFamily="34" charset="0"/>
              </a:rPr>
              <a:t>Iran-Contra Affair</a:t>
            </a:r>
            <a:r>
              <a:rPr lang="en-US" sz="3600" smtClean="0">
                <a:latin typeface="Calibri" pitchFamily="34" charset="0"/>
              </a:rPr>
              <a:t> rocked the Reagan administration</a:t>
            </a:r>
          </a:p>
        </p:txBody>
      </p:sp>
      <p:sp>
        <p:nvSpPr>
          <p:cNvPr id="29702" name="Text Box 17"/>
          <p:cNvSpPr txBox="1">
            <a:spLocks noChangeArrowheads="1"/>
          </p:cNvSpPr>
          <p:nvPr/>
        </p:nvSpPr>
        <p:spPr bwMode="auto">
          <a:xfrm>
            <a:off x="0" y="3200400"/>
            <a:ext cx="5334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solidFill>
                  <a:schemeClr val="folHlink"/>
                </a:solidFill>
              </a:rPr>
              <a:t>Reagan said he had no knowledge of the scandal </a:t>
            </a:r>
            <a:br>
              <a:rPr lang="en-US" sz="3600">
                <a:solidFill>
                  <a:schemeClr val="folHlink"/>
                </a:solidFill>
              </a:rPr>
            </a:br>
            <a:r>
              <a:rPr lang="en-US" sz="3600">
                <a:solidFill>
                  <a:schemeClr val="folHlink"/>
                </a:solidFill>
              </a:rPr>
              <a:t>&amp; Oliver North admitted </a:t>
            </a:r>
            <a:br>
              <a:rPr lang="en-US" sz="3600">
                <a:solidFill>
                  <a:schemeClr val="folHlink"/>
                </a:solidFill>
              </a:rPr>
            </a:br>
            <a:r>
              <a:rPr lang="en-US" sz="3600">
                <a:solidFill>
                  <a:schemeClr val="folHlink"/>
                </a:solidFill>
              </a:rPr>
              <a:t>to running the operation behind the president’s back </a:t>
            </a:r>
          </a:p>
        </p:txBody>
      </p:sp>
      <p:sp>
        <p:nvSpPr>
          <p:cNvPr id="29703" name="Text Box 18"/>
          <p:cNvSpPr txBox="1">
            <a:spLocks noChangeArrowheads="1"/>
          </p:cNvSpPr>
          <p:nvPr/>
        </p:nvSpPr>
        <p:spPr bwMode="auto">
          <a:xfrm>
            <a:off x="0" y="5715000"/>
            <a:ext cx="54102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solidFill>
                  <a:srgbClr val="0000CC"/>
                </a:solidFill>
              </a:rPr>
              <a:t>Reagan escaped from the scandal (“Teflon president”)</a:t>
            </a:r>
          </a:p>
        </p:txBody>
      </p:sp>
      <p:pic>
        <p:nvPicPr>
          <p:cNvPr id="29704" name="Picture 19" descr="Photograph:Lieutenant Colonel Oliver North played a prominent role in the U.S. political scandal known as the Iran-contra affair. During Ronald Reagan's presidency, North and other staff members of the National Security Council became involved in a plan to sell weapons to Iran and to use some of the proceeds to fund rebels fighting the government in Nicarag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513" y="1143000"/>
            <a:ext cx="3773487" cy="5238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0" y="0"/>
            <a:ext cx="9067800" cy="904875"/>
          </a:xfrm>
        </p:spPr>
        <p:txBody>
          <a:bodyPr/>
          <a:lstStyle/>
          <a:p>
            <a:pPr marL="0" indent="0" algn="ctr">
              <a:lnSpc>
                <a:spcPct val="85000"/>
              </a:lnSpc>
              <a:buFont typeface="Arial" charset="0"/>
              <a:buNone/>
            </a:pPr>
            <a:r>
              <a:rPr lang="en-US" sz="3200" dirty="0" smtClean="0">
                <a:latin typeface="Calibri" pitchFamily="34" charset="0"/>
              </a:rPr>
              <a:t>Reagan took a strong stand against </a:t>
            </a:r>
            <a:br>
              <a:rPr lang="en-US" sz="3200" dirty="0" smtClean="0">
                <a:latin typeface="Calibri" pitchFamily="34" charset="0"/>
              </a:rPr>
            </a:br>
            <a:r>
              <a:rPr lang="en-US" sz="3200" dirty="0" smtClean="0">
                <a:latin typeface="Calibri" pitchFamily="34" charset="0"/>
              </a:rPr>
              <a:t>communism and the Soviet Union</a:t>
            </a:r>
          </a:p>
        </p:txBody>
      </p:sp>
      <p:sp>
        <p:nvSpPr>
          <p:cNvPr id="31748" name="Rectangle 8"/>
          <p:cNvSpPr>
            <a:spLocks noChangeArrowheads="1"/>
          </p:cNvSpPr>
          <p:nvPr/>
        </p:nvSpPr>
        <p:spPr bwMode="auto">
          <a:xfrm>
            <a:off x="4191000" y="904875"/>
            <a:ext cx="495300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lnSpc>
                <a:spcPct val="90000"/>
              </a:lnSpc>
            </a:pPr>
            <a:r>
              <a:rPr kumimoji="1" lang="en-US" sz="3200" dirty="0">
                <a:solidFill>
                  <a:srgbClr val="0000CC"/>
                </a:solidFill>
              </a:rPr>
              <a:t>Reagan viewed the USSR </a:t>
            </a:r>
            <a:r>
              <a:rPr kumimoji="1" lang="en-US" sz="3200" dirty="0" smtClean="0">
                <a:solidFill>
                  <a:srgbClr val="0000CC"/>
                </a:solidFill>
              </a:rPr>
              <a:t/>
            </a:r>
            <a:br>
              <a:rPr kumimoji="1" lang="en-US" sz="3200" dirty="0" smtClean="0">
                <a:solidFill>
                  <a:srgbClr val="0000CC"/>
                </a:solidFill>
              </a:rPr>
            </a:br>
            <a:r>
              <a:rPr kumimoji="1" lang="en-US" sz="3200" dirty="0" smtClean="0">
                <a:solidFill>
                  <a:srgbClr val="0000CC"/>
                </a:solidFill>
              </a:rPr>
              <a:t>as </a:t>
            </a:r>
            <a:r>
              <a:rPr kumimoji="1" lang="en-US" sz="3200" dirty="0">
                <a:solidFill>
                  <a:srgbClr val="0000CC"/>
                </a:solidFill>
              </a:rPr>
              <a:t>the "</a:t>
            </a:r>
            <a:r>
              <a:rPr kumimoji="1" lang="en-US" sz="3200" i="1" dirty="0">
                <a:solidFill>
                  <a:srgbClr val="0000CC"/>
                </a:solidFill>
              </a:rPr>
              <a:t>focus of evil in the modern world</a:t>
            </a:r>
            <a:r>
              <a:rPr kumimoji="1" lang="en-US" sz="3200" dirty="0">
                <a:solidFill>
                  <a:srgbClr val="0000CC"/>
                </a:solidFill>
              </a:rPr>
              <a:t>” </a:t>
            </a:r>
            <a:r>
              <a:rPr kumimoji="1" lang="en-US" sz="3200" dirty="0" smtClean="0">
                <a:solidFill>
                  <a:srgbClr val="0000CC"/>
                </a:solidFill>
              </a:rPr>
              <a:t>and </a:t>
            </a:r>
            <a:r>
              <a:rPr kumimoji="1" lang="en-US" sz="3200" dirty="0">
                <a:solidFill>
                  <a:srgbClr val="0000CC"/>
                </a:solidFill>
              </a:rPr>
              <a:t>as a threat to U.S. security</a:t>
            </a:r>
          </a:p>
        </p:txBody>
      </p:sp>
      <p:sp>
        <p:nvSpPr>
          <p:cNvPr id="342025" name="Rectangle 9"/>
          <p:cNvSpPr>
            <a:spLocks noChangeArrowheads="1"/>
          </p:cNvSpPr>
          <p:nvPr/>
        </p:nvSpPr>
        <p:spPr bwMode="auto">
          <a:xfrm>
            <a:off x="4259847" y="2817746"/>
            <a:ext cx="488415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lnSpc>
                <a:spcPct val="90000"/>
              </a:lnSpc>
            </a:pPr>
            <a:r>
              <a:rPr kumimoji="1" lang="en-US" sz="3200" dirty="0">
                <a:solidFill>
                  <a:schemeClr val="folHlink"/>
                </a:solidFill>
              </a:rPr>
              <a:t>He used “zero option” </a:t>
            </a:r>
            <a:r>
              <a:rPr kumimoji="1" lang="en-US" sz="3200" dirty="0" smtClean="0">
                <a:solidFill>
                  <a:schemeClr val="folHlink"/>
                </a:solidFill>
              </a:rPr>
              <a:t>and </a:t>
            </a:r>
            <a:r>
              <a:rPr kumimoji="1" lang="en-US" sz="3200" dirty="0">
                <a:solidFill>
                  <a:schemeClr val="folHlink"/>
                </a:solidFill>
              </a:rPr>
              <a:t>sent 572 nuclear missiles within range </a:t>
            </a:r>
            <a:r>
              <a:rPr kumimoji="1" lang="en-US" sz="3200" dirty="0" smtClean="0">
                <a:solidFill>
                  <a:schemeClr val="folHlink"/>
                </a:solidFill>
              </a:rPr>
              <a:t>of </a:t>
            </a:r>
            <a:r>
              <a:rPr kumimoji="1" lang="en-US" sz="3200" dirty="0">
                <a:solidFill>
                  <a:schemeClr val="folHlink"/>
                </a:solidFill>
              </a:rPr>
              <a:t>Moscow to match </a:t>
            </a:r>
            <a:r>
              <a:rPr kumimoji="1" lang="en-US" sz="3200" dirty="0" smtClean="0">
                <a:solidFill>
                  <a:schemeClr val="folHlink"/>
                </a:solidFill>
              </a:rPr>
              <a:t>USSR </a:t>
            </a:r>
            <a:r>
              <a:rPr kumimoji="1" lang="en-US" sz="3200" dirty="0">
                <a:solidFill>
                  <a:schemeClr val="folHlink"/>
                </a:solidFill>
              </a:rPr>
              <a:t>ICBMs aimed </a:t>
            </a:r>
            <a:r>
              <a:rPr kumimoji="1" lang="en-US" sz="3200" dirty="0" smtClean="0">
                <a:solidFill>
                  <a:schemeClr val="folHlink"/>
                </a:solidFill>
              </a:rPr>
              <a:t/>
            </a:r>
            <a:br>
              <a:rPr kumimoji="1" lang="en-US" sz="3200" dirty="0" smtClean="0">
                <a:solidFill>
                  <a:schemeClr val="folHlink"/>
                </a:solidFill>
              </a:rPr>
            </a:br>
            <a:r>
              <a:rPr kumimoji="1" lang="en-US" sz="3200" dirty="0" smtClean="0">
                <a:solidFill>
                  <a:schemeClr val="folHlink"/>
                </a:solidFill>
              </a:rPr>
              <a:t>at </a:t>
            </a:r>
            <a:r>
              <a:rPr kumimoji="1" lang="en-US" sz="3200" dirty="0">
                <a:solidFill>
                  <a:schemeClr val="folHlink"/>
                </a:solidFill>
              </a:rPr>
              <a:t>NATO nations</a:t>
            </a:r>
          </a:p>
        </p:txBody>
      </p:sp>
      <p:sp>
        <p:nvSpPr>
          <p:cNvPr id="342026" name="Rectangle 10"/>
          <p:cNvSpPr>
            <a:spLocks noChangeArrowheads="1"/>
          </p:cNvSpPr>
          <p:nvPr/>
        </p:nvSpPr>
        <p:spPr bwMode="auto">
          <a:xfrm>
            <a:off x="68178" y="5171995"/>
            <a:ext cx="899962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lnSpc>
                <a:spcPct val="90000"/>
              </a:lnSpc>
            </a:pPr>
            <a:r>
              <a:rPr kumimoji="1" lang="en-US" sz="3200" dirty="0">
                <a:solidFill>
                  <a:srgbClr val="660066"/>
                </a:solidFill>
              </a:rPr>
              <a:t>His most ambitious plan was a massive defensive system of satellites called the Strategic Defense Initiative </a:t>
            </a:r>
            <a:r>
              <a:rPr kumimoji="1" lang="en-US" sz="3200" dirty="0" smtClean="0">
                <a:solidFill>
                  <a:srgbClr val="660066"/>
                </a:solidFill>
              </a:rPr>
              <a:t>(“</a:t>
            </a:r>
            <a:r>
              <a:rPr kumimoji="1" lang="en-US" sz="3200" dirty="0">
                <a:solidFill>
                  <a:srgbClr val="660066"/>
                </a:solidFill>
              </a:rPr>
              <a:t>star wars” program)</a:t>
            </a:r>
          </a:p>
        </p:txBody>
      </p:sp>
      <p:pic>
        <p:nvPicPr>
          <p:cNvPr id="11" name="Picture 7" descr="reagan-at-durenberger-rally"/>
          <p:cNvPicPr>
            <a:picLocks noChangeAspect="1" noChangeArrowheads="1"/>
          </p:cNvPicPr>
          <p:nvPr/>
        </p:nvPicPr>
        <p:blipFill rotWithShape="1">
          <a:blip r:embed="rId3">
            <a:extLst>
              <a:ext uri="{28A0092B-C50C-407E-A947-70E740481C1C}">
                <a14:useLocalDpi xmlns:a14="http://schemas.microsoft.com/office/drawing/2010/main" val="0"/>
              </a:ext>
            </a:extLst>
          </a:blip>
          <a:srcRect l="6693" r="9506"/>
          <a:stretch/>
        </p:blipFill>
        <p:spPr bwMode="auto">
          <a:xfrm>
            <a:off x="0" y="1014685"/>
            <a:ext cx="4316148" cy="401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2" name="Picture 7" descr="chemical_laser_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937"/>
          <a:stretch/>
        </p:blipFill>
        <p:spPr bwMode="auto">
          <a:xfrm>
            <a:off x="76200" y="4191000"/>
            <a:ext cx="3581400" cy="249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7" name="Picture 13" descr="sdi-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8901"/>
            <a:ext cx="5257800" cy="393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8" name="Picture 14" descr="fc7bc0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811" y="126190"/>
            <a:ext cx="2918178" cy="391241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Text Box 15"/>
          <p:cNvSpPr txBox="1">
            <a:spLocks noChangeArrowheads="1"/>
          </p:cNvSpPr>
          <p:nvPr/>
        </p:nvSpPr>
        <p:spPr bwMode="auto">
          <a:xfrm>
            <a:off x="3951109" y="4307213"/>
            <a:ext cx="4964289" cy="2188933"/>
          </a:xfrm>
          <a:prstGeom prst="rect">
            <a:avLst/>
          </a:prstGeom>
          <a:solidFill>
            <a:srgbClr val="FFFF99"/>
          </a:solidFill>
          <a:ln w="381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t>SDI would have </a:t>
            </a:r>
            <a:r>
              <a:rPr lang="en-US" sz="3200" dirty="0" smtClean="0"/>
              <a:t>cost </a:t>
            </a:r>
            <a:r>
              <a:rPr lang="en-US" sz="3200" dirty="0"/>
              <a:t>the </a:t>
            </a:r>
            <a:r>
              <a:rPr lang="en-US" sz="3200" dirty="0" smtClean="0"/>
              <a:t>U.S</a:t>
            </a:r>
            <a:r>
              <a:rPr lang="en-US" sz="3200" dirty="0"/>
              <a:t>. gov’t trillions of dollars </a:t>
            </a:r>
            <a:r>
              <a:rPr lang="en-US" sz="3200" dirty="0" smtClean="0"/>
              <a:t>at </a:t>
            </a:r>
            <a:r>
              <a:rPr lang="en-US" sz="3200" dirty="0"/>
              <a:t>a time when “Reaganomics” involved slashing budgets for social programs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7" name="Text Box 11"/>
          <p:cNvSpPr txBox="1">
            <a:spLocks noChangeArrowheads="1"/>
          </p:cNvSpPr>
          <p:nvPr/>
        </p:nvSpPr>
        <p:spPr bwMode="auto">
          <a:xfrm>
            <a:off x="0" y="0"/>
            <a:ext cx="89154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90000"/>
              </a:lnSpc>
              <a:spcBef>
                <a:spcPct val="50000"/>
              </a:spcBef>
            </a:pPr>
            <a:r>
              <a:rPr lang="en-US" sz="3200" dirty="0"/>
              <a:t>As Reagan he was coming </a:t>
            </a:r>
            <a:r>
              <a:rPr lang="en-US" sz="3200" dirty="0" smtClean="0"/>
              <a:t>to power</a:t>
            </a:r>
            <a:r>
              <a:rPr lang="en-US" sz="3200" dirty="0"/>
              <a:t>, </a:t>
            </a:r>
            <a:r>
              <a:rPr lang="en-US" sz="3200" dirty="0" smtClean="0"/>
              <a:t/>
            </a:r>
            <a:br>
              <a:rPr lang="en-US" sz="3200" dirty="0" smtClean="0"/>
            </a:br>
            <a:r>
              <a:rPr lang="en-US" sz="3200" dirty="0" smtClean="0"/>
              <a:t>communist </a:t>
            </a:r>
            <a:r>
              <a:rPr lang="en-US" sz="3200" dirty="0"/>
              <a:t>nations (including the USSR) </a:t>
            </a:r>
            <a:r>
              <a:rPr lang="en-US" sz="3200" dirty="0" smtClean="0"/>
              <a:t/>
            </a:r>
            <a:br>
              <a:rPr lang="en-US" sz="3200" dirty="0" smtClean="0"/>
            </a:br>
            <a:r>
              <a:rPr lang="en-US" sz="3200" dirty="0" smtClean="0"/>
              <a:t>were </a:t>
            </a:r>
            <a:r>
              <a:rPr lang="en-US" sz="3200" dirty="0"/>
              <a:t>beginning to face economic failure</a:t>
            </a:r>
          </a:p>
        </p:txBody>
      </p:sp>
      <p:sp>
        <p:nvSpPr>
          <p:cNvPr id="33798" name="Text Box 12"/>
          <p:cNvSpPr txBox="1">
            <a:spLocks noChangeArrowheads="1"/>
          </p:cNvSpPr>
          <p:nvPr/>
        </p:nvSpPr>
        <p:spPr bwMode="auto">
          <a:xfrm>
            <a:off x="76200" y="1421928"/>
            <a:ext cx="5486400" cy="177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ts val="0"/>
              </a:spcBef>
            </a:pPr>
            <a:r>
              <a:rPr lang="en-US" sz="3200" dirty="0">
                <a:solidFill>
                  <a:schemeClr val="folHlink"/>
                </a:solidFill>
              </a:rPr>
              <a:t>In 1985 Mikhail Gorbachev </a:t>
            </a:r>
            <a:r>
              <a:rPr lang="en-US" sz="3200" dirty="0" smtClean="0">
                <a:solidFill>
                  <a:schemeClr val="folHlink"/>
                </a:solidFill>
              </a:rPr>
              <a:t/>
            </a:r>
            <a:br>
              <a:rPr lang="en-US" sz="3200" dirty="0" smtClean="0">
                <a:solidFill>
                  <a:schemeClr val="folHlink"/>
                </a:solidFill>
              </a:rPr>
            </a:br>
            <a:r>
              <a:rPr lang="en-US" sz="3200" dirty="0" smtClean="0">
                <a:solidFill>
                  <a:schemeClr val="folHlink"/>
                </a:solidFill>
              </a:rPr>
              <a:t>took </a:t>
            </a:r>
            <a:r>
              <a:rPr lang="en-US" sz="3200" dirty="0">
                <a:solidFill>
                  <a:schemeClr val="folHlink"/>
                </a:solidFill>
              </a:rPr>
              <a:t>charge of the USSR </a:t>
            </a:r>
            <a:r>
              <a:rPr lang="en-US" sz="3200" dirty="0" smtClean="0">
                <a:solidFill>
                  <a:schemeClr val="folHlink"/>
                </a:solidFill>
              </a:rPr>
              <a:t>and </a:t>
            </a:r>
            <a:r>
              <a:rPr lang="en-US" sz="3200" dirty="0">
                <a:solidFill>
                  <a:schemeClr val="folHlink"/>
                </a:solidFill>
              </a:rPr>
              <a:t>began creating moderate reforms to save Russia</a:t>
            </a:r>
          </a:p>
        </p:txBody>
      </p:sp>
      <p:pic>
        <p:nvPicPr>
          <p:cNvPr id="33799" name="Picture 14" descr="gorbachev"/>
          <p:cNvPicPr>
            <a:picLocks noChangeAspect="1" noChangeArrowheads="1"/>
          </p:cNvPicPr>
          <p:nvPr/>
        </p:nvPicPr>
        <p:blipFill rotWithShape="1">
          <a:blip r:embed="rId3">
            <a:extLst>
              <a:ext uri="{28A0092B-C50C-407E-A947-70E740481C1C}">
                <a14:useLocalDpi xmlns:a14="http://schemas.microsoft.com/office/drawing/2010/main" val="0"/>
              </a:ext>
            </a:extLst>
          </a:blip>
          <a:srcRect t="5273" b="8385"/>
          <a:stretch/>
        </p:blipFill>
        <p:spPr bwMode="auto">
          <a:xfrm>
            <a:off x="5705852" y="1492249"/>
            <a:ext cx="3412748" cy="429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AutoShape 15"/>
          <p:cNvSpPr>
            <a:spLocks noChangeArrowheads="1"/>
          </p:cNvSpPr>
          <p:nvPr/>
        </p:nvSpPr>
        <p:spPr bwMode="auto">
          <a:xfrm>
            <a:off x="192505" y="3225564"/>
            <a:ext cx="5370095" cy="1575036"/>
          </a:xfrm>
          <a:prstGeom prst="wedgeRectCallout">
            <a:avLst>
              <a:gd name="adj1" fmla="val 31295"/>
              <a:gd name="adj2" fmla="val -14047"/>
            </a:avLst>
          </a:prstGeom>
          <a:solidFill>
            <a:srgbClr val="FFCCCC"/>
          </a:solidFill>
          <a:ln w="38100">
            <a:solidFill>
              <a:schemeClr val="tx1"/>
            </a:solidFill>
            <a:miter lim="800000"/>
            <a:headEnd/>
            <a:tailEnd/>
          </a:ln>
        </p:spPr>
        <p:txBody>
          <a:bodyPr/>
          <a:lstStyle/>
          <a:p>
            <a:pPr algn="ctr">
              <a:lnSpc>
                <a:spcPct val="80000"/>
              </a:lnSpc>
            </a:pPr>
            <a:r>
              <a:rPr kumimoji="1" lang="en-US" sz="3200" u="sng" dirty="0"/>
              <a:t>Perestroika</a:t>
            </a:r>
            <a:r>
              <a:rPr kumimoji="1" lang="en-US" sz="3200" dirty="0"/>
              <a:t>: </a:t>
            </a:r>
            <a:r>
              <a:rPr lang="en-US" sz="3200" dirty="0"/>
              <a:t>Introducing moderate capitalism &amp; allowing some business &amp; property ownership</a:t>
            </a:r>
          </a:p>
        </p:txBody>
      </p:sp>
      <p:sp>
        <p:nvSpPr>
          <p:cNvPr id="30736" name="AutoShape 16"/>
          <p:cNvSpPr>
            <a:spLocks noChangeArrowheads="1"/>
          </p:cNvSpPr>
          <p:nvPr/>
        </p:nvSpPr>
        <p:spPr bwMode="auto">
          <a:xfrm>
            <a:off x="192505" y="4953000"/>
            <a:ext cx="5370095" cy="914400"/>
          </a:xfrm>
          <a:prstGeom prst="wedgeRectCallout">
            <a:avLst>
              <a:gd name="adj1" fmla="val 35732"/>
              <a:gd name="adj2" fmla="val -11294"/>
            </a:avLst>
          </a:prstGeom>
          <a:solidFill>
            <a:srgbClr val="CCFFFF"/>
          </a:solidFill>
          <a:ln w="38100">
            <a:solidFill>
              <a:schemeClr val="tx1"/>
            </a:solidFill>
            <a:miter lim="800000"/>
            <a:headEnd/>
            <a:tailEnd/>
          </a:ln>
        </p:spPr>
        <p:txBody>
          <a:bodyPr/>
          <a:lstStyle/>
          <a:p>
            <a:pPr algn="ctr">
              <a:lnSpc>
                <a:spcPct val="80000"/>
              </a:lnSpc>
            </a:pPr>
            <a:r>
              <a:rPr kumimoji="1" lang="en-US" sz="3200" u="sng" dirty="0"/>
              <a:t>Glasnost</a:t>
            </a:r>
            <a:r>
              <a:rPr kumimoji="1" lang="en-US" sz="3200" dirty="0"/>
              <a:t>: F</a:t>
            </a:r>
            <a:r>
              <a:rPr lang="en-US" sz="3200" dirty="0"/>
              <a:t>reedom of speech </a:t>
            </a:r>
            <a:r>
              <a:rPr lang="en-US" sz="3200" dirty="0" smtClean="0"/>
              <a:t/>
            </a:r>
            <a:br>
              <a:rPr lang="en-US" sz="3200" dirty="0" smtClean="0"/>
            </a:br>
            <a:r>
              <a:rPr lang="en-US" sz="3200" dirty="0" smtClean="0"/>
              <a:t>&amp; </a:t>
            </a:r>
            <a:r>
              <a:rPr lang="en-US" sz="3200" dirty="0"/>
              <a:t>competitive elections </a:t>
            </a:r>
          </a:p>
        </p:txBody>
      </p:sp>
      <p:sp>
        <p:nvSpPr>
          <p:cNvPr id="30737" name="Text Box 17"/>
          <p:cNvSpPr txBox="1">
            <a:spLocks noChangeArrowheads="1"/>
          </p:cNvSpPr>
          <p:nvPr/>
        </p:nvSpPr>
        <p:spPr bwMode="auto">
          <a:xfrm>
            <a:off x="104274" y="5943600"/>
            <a:ext cx="8811126" cy="9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solidFill>
                  <a:srgbClr val="0000CC"/>
                </a:solidFill>
              </a:rPr>
              <a:t>Reagan was able to work with Gorbachev </a:t>
            </a:r>
            <a:r>
              <a:rPr lang="en-US" sz="3200" dirty="0" smtClean="0">
                <a:solidFill>
                  <a:srgbClr val="0000CC"/>
                </a:solidFill>
              </a:rPr>
              <a:t/>
            </a:r>
            <a:br>
              <a:rPr lang="en-US" sz="3200" dirty="0" smtClean="0">
                <a:solidFill>
                  <a:srgbClr val="0000CC"/>
                </a:solidFill>
              </a:rPr>
            </a:br>
            <a:r>
              <a:rPr lang="en-US" sz="3200" dirty="0" smtClean="0">
                <a:solidFill>
                  <a:srgbClr val="0000CC"/>
                </a:solidFill>
              </a:rPr>
              <a:t>to </a:t>
            </a:r>
            <a:r>
              <a:rPr lang="en-US" sz="3200" dirty="0">
                <a:solidFill>
                  <a:srgbClr val="0000CC"/>
                </a:solidFill>
              </a:rPr>
              <a:t>reduce Cold War tensions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35"/>
                                        </p:tgtEl>
                                        <p:attrNameLst>
                                          <p:attrName>style.visibility</p:attrName>
                                        </p:attrNameLst>
                                      </p:cBhvr>
                                      <p:to>
                                        <p:strVal val="visible"/>
                                      </p:to>
                                    </p:set>
                                    <p:animEffect transition="in" filter="fade">
                                      <p:cBhvr>
                                        <p:cTn id="7" dur="500"/>
                                        <p:tgtEl>
                                          <p:spTgt spid="307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36"/>
                                        </p:tgtEl>
                                        <p:attrNameLst>
                                          <p:attrName>style.visibility</p:attrName>
                                        </p:attrNameLst>
                                      </p:cBhvr>
                                      <p:to>
                                        <p:strVal val="visible"/>
                                      </p:to>
                                    </p:set>
                                    <p:animEffect transition="in" filter="fade">
                                      <p:cBhvr>
                                        <p:cTn id="12" dur="500"/>
                                        <p:tgtEl>
                                          <p:spTgt spid="307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37"/>
                                        </p:tgtEl>
                                        <p:attrNameLst>
                                          <p:attrName>style.visibility</p:attrName>
                                        </p:attrNameLst>
                                      </p:cBhvr>
                                      <p:to>
                                        <p:strVal val="visible"/>
                                      </p:to>
                                    </p:set>
                                    <p:animEffect transition="in" filter="fade">
                                      <p:cBhvr>
                                        <p:cTn id="17" dur="500"/>
                                        <p:tgtEl>
                                          <p:spTgt spid="30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animBg="1"/>
      <p:bldP spid="30736" grpId="0" animBg="1"/>
      <p:bldP spid="30737"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5572"/>
            <a:ext cx="3733800" cy="569562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1863" name="Picture 7" descr="Reagan_and_Gorbachev_hold_discussions"/>
          <p:cNvPicPr>
            <a:picLocks noChangeAspect="1" noChangeArrowheads="1"/>
          </p:cNvPicPr>
          <p:nvPr/>
        </p:nvPicPr>
        <p:blipFill rotWithShape="1">
          <a:blip r:embed="rId4">
            <a:extLst>
              <a:ext uri="{28A0092B-C50C-407E-A947-70E740481C1C}">
                <a14:useLocalDpi xmlns:a14="http://schemas.microsoft.com/office/drawing/2010/main" val="0"/>
              </a:ext>
            </a:extLst>
          </a:blip>
          <a:srcRect t="10633"/>
          <a:stretch/>
        </p:blipFill>
        <p:spPr bwMode="auto">
          <a:xfrm>
            <a:off x="4038600" y="76200"/>
            <a:ext cx="4633552" cy="278791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1865" name="Picture 9" descr="ReaganGorbachevtreaty"/>
          <p:cNvPicPr>
            <a:picLocks noChangeAspect="1" noChangeArrowheads="1"/>
          </p:cNvPicPr>
          <p:nvPr/>
        </p:nvPicPr>
        <p:blipFill rotWithShape="1">
          <a:blip r:embed="rId5">
            <a:extLst>
              <a:ext uri="{28A0092B-C50C-407E-A947-70E740481C1C}">
                <a14:useLocalDpi xmlns:a14="http://schemas.microsoft.com/office/drawing/2010/main" val="0"/>
              </a:ext>
            </a:extLst>
          </a:blip>
          <a:srcRect b="9920"/>
          <a:stretch/>
        </p:blipFill>
        <p:spPr bwMode="auto">
          <a:xfrm>
            <a:off x="4419600" y="3048000"/>
            <a:ext cx="4554904" cy="2667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868" name="Rectangle 12"/>
          <p:cNvSpPr>
            <a:spLocks noChangeArrowheads="1"/>
          </p:cNvSpPr>
          <p:nvPr/>
        </p:nvSpPr>
        <p:spPr bwMode="auto">
          <a:xfrm>
            <a:off x="838200" y="5891685"/>
            <a:ext cx="7924800" cy="890115"/>
          </a:xfrm>
          <a:prstGeom prst="rect">
            <a:avLst/>
          </a:prstGeom>
          <a:solidFill>
            <a:srgbClr val="FFFF99"/>
          </a:solidFill>
          <a:ln w="38100">
            <a:solidFill>
              <a:schemeClr val="tx1"/>
            </a:solidFill>
            <a:miter lim="800000"/>
            <a:headEnd/>
            <a:tailEnd/>
          </a:ln>
        </p:spPr>
        <p:txBody>
          <a:bodyPr wrap="square">
            <a:spAutoFit/>
          </a:bodyPr>
          <a:lstStyle/>
          <a:p>
            <a:pPr algn="ctr" eaLnBrk="1" hangingPunct="1">
              <a:lnSpc>
                <a:spcPct val="80000"/>
              </a:lnSpc>
            </a:pPr>
            <a:r>
              <a:rPr lang="en-US" sz="3200" dirty="0"/>
              <a:t>In 1987, Reagan &amp; Gorbachev signed the      </a:t>
            </a:r>
            <a:br>
              <a:rPr lang="en-US" sz="3200" dirty="0"/>
            </a:br>
            <a:r>
              <a:rPr lang="en-US" sz="3200" dirty="0"/>
              <a:t>INF Treaty eliminating ICBMs in Europe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5843" name="Picture 3" descr="DIVI7233721"/>
          <p:cNvPicPr>
            <a:picLocks noGrp="1" noChangeAspect="1" noChangeArrowheads="1"/>
          </p:cNvPicPr>
          <p:nvPr>
            <p:ph idx="1"/>
          </p:nvPr>
        </p:nvPicPr>
        <p:blipFill>
          <a:blip r:embed="rId3">
            <a:lum bright="-6000" contrast="12000"/>
            <a:extLst>
              <a:ext uri="{28A0092B-C50C-407E-A947-70E740481C1C}">
                <a14:useLocalDpi xmlns:a14="http://schemas.microsoft.com/office/drawing/2010/main" val="0"/>
              </a:ext>
            </a:extLst>
          </a:blip>
          <a:srcRect/>
          <a:stretch>
            <a:fillRect/>
          </a:stretch>
        </p:blipFill>
        <p:spPr>
          <a:xfrm>
            <a:off x="457200" y="1143000"/>
            <a:ext cx="8305800" cy="5641023"/>
          </a:xfrm>
          <a:noFill/>
        </p:spPr>
      </p:pic>
      <p:sp>
        <p:nvSpPr>
          <p:cNvPr id="35844" name="Text Box 17"/>
          <p:cNvSpPr txBox="1">
            <a:spLocks noChangeArrowheads="1"/>
          </p:cNvSpPr>
          <p:nvPr/>
        </p:nvSpPr>
        <p:spPr bwMode="auto">
          <a:xfrm>
            <a:off x="1066800" y="127334"/>
            <a:ext cx="6858000" cy="933204"/>
          </a:xfrm>
          <a:prstGeom prst="rect">
            <a:avLst/>
          </a:prstGeom>
          <a:solidFill>
            <a:srgbClr val="FFFF99"/>
          </a:solidFill>
          <a:ln w="127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t>By the late 1980s, communism </a:t>
            </a:r>
            <a:r>
              <a:rPr lang="en-US" sz="3200" dirty="0" smtClean="0"/>
              <a:t/>
            </a:r>
            <a:br>
              <a:rPr lang="en-US" sz="3200" dirty="0" smtClean="0"/>
            </a:br>
            <a:r>
              <a:rPr lang="en-US" sz="3200" dirty="0" smtClean="0"/>
              <a:t>was </a:t>
            </a:r>
            <a:r>
              <a:rPr lang="en-US" sz="3200" dirty="0"/>
              <a:t>failing across Eastern Europe</a:t>
            </a:r>
          </a:p>
        </p:txBody>
      </p:sp>
      <p:sp>
        <p:nvSpPr>
          <p:cNvPr id="35845" name="Text Box 18"/>
          <p:cNvSpPr txBox="1">
            <a:spLocks noChangeArrowheads="1"/>
          </p:cNvSpPr>
          <p:nvPr/>
        </p:nvSpPr>
        <p:spPr bwMode="auto">
          <a:xfrm>
            <a:off x="152400" y="5257800"/>
            <a:ext cx="563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endParaRPr lang="en-US" sz="36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9400" y="0"/>
            <a:ext cx="8636000" cy="914400"/>
          </a:xfrm>
        </p:spPr>
        <p:txBody>
          <a:bodyPr/>
          <a:lstStyle/>
          <a:p>
            <a:r>
              <a:rPr lang="en-US" smtClean="0">
                <a:latin typeface="Calibri" pitchFamily="34" charset="0"/>
              </a:rPr>
              <a:t>The Conservative Movement</a:t>
            </a:r>
          </a:p>
        </p:txBody>
      </p:sp>
      <p:sp>
        <p:nvSpPr>
          <p:cNvPr id="6147" name="Rectangle 3"/>
          <p:cNvSpPr>
            <a:spLocks noGrp="1" noChangeArrowheads="1"/>
          </p:cNvSpPr>
          <p:nvPr>
            <p:ph type="body" idx="1"/>
          </p:nvPr>
        </p:nvSpPr>
        <p:spPr>
          <a:xfrm>
            <a:off x="0" y="838200"/>
            <a:ext cx="9144000" cy="1219200"/>
          </a:xfrm>
        </p:spPr>
        <p:txBody>
          <a:bodyPr/>
          <a:lstStyle/>
          <a:p>
            <a:pPr marL="0" indent="0" algn="ctr">
              <a:lnSpc>
                <a:spcPct val="90000"/>
              </a:lnSpc>
              <a:buFont typeface="Arial" charset="0"/>
              <a:buNone/>
            </a:pPr>
            <a:r>
              <a:rPr lang="en-US" sz="3600" smtClean="0">
                <a:latin typeface="Calibri" pitchFamily="34" charset="0"/>
              </a:rPr>
              <a:t>The 1980s saw the rise of a new conservative movement known as the “</a:t>
            </a:r>
            <a:r>
              <a:rPr lang="en-US" sz="3600" u="sng" smtClean="0">
                <a:latin typeface="Calibri" pitchFamily="34" charset="0"/>
              </a:rPr>
              <a:t>New Right</a:t>
            </a:r>
            <a:r>
              <a:rPr lang="en-US" sz="3600" smtClean="0">
                <a:latin typeface="Calibri" pitchFamily="34" charset="0"/>
              </a:rPr>
              <a:t>”</a:t>
            </a:r>
          </a:p>
        </p:txBody>
      </p:sp>
      <p:pic>
        <p:nvPicPr>
          <p:cNvPr id="6148" name="Picture 5"/>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l="4286" t="3838" r="4286" b="4077"/>
          <a:stretch>
            <a:fillRect/>
          </a:stretch>
        </p:blipFill>
        <p:spPr bwMode="auto">
          <a:xfrm>
            <a:off x="0" y="19812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3894" name="Text Box 6"/>
          <p:cNvSpPr txBox="1">
            <a:spLocks noChangeArrowheads="1"/>
          </p:cNvSpPr>
          <p:nvPr/>
        </p:nvSpPr>
        <p:spPr bwMode="auto">
          <a:xfrm>
            <a:off x="4724400" y="1981200"/>
            <a:ext cx="441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500">
                <a:solidFill>
                  <a:srgbClr val="0000FF"/>
                </a:solidFill>
              </a:rPr>
              <a:t>Devout Christians  were disturbed by    the decline in morality of the 1970s (hippies, sexual revolution, etc)</a:t>
            </a:r>
          </a:p>
        </p:txBody>
      </p:sp>
      <p:sp>
        <p:nvSpPr>
          <p:cNvPr id="293895" name="Text Box 7"/>
          <p:cNvSpPr txBox="1">
            <a:spLocks noChangeArrowheads="1"/>
          </p:cNvSpPr>
          <p:nvPr/>
        </p:nvSpPr>
        <p:spPr bwMode="auto">
          <a:xfrm>
            <a:off x="4648200" y="4419600"/>
            <a:ext cx="4495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500">
                <a:solidFill>
                  <a:srgbClr val="0000FF"/>
                </a:solidFill>
              </a:rPr>
              <a:t>New Right promoted school prayer &amp; tough punishment for crimes; Attacked abortion, the ERA, &amp; homosexuality</a:t>
            </a:r>
            <a:endParaRPr lang="en-US" sz="3500"/>
          </a:p>
        </p:txBody>
      </p:sp>
      <p:sp>
        <p:nvSpPr>
          <p:cNvPr id="293896" name="Rectangle 8"/>
          <p:cNvSpPr>
            <a:spLocks noChangeArrowheads="1"/>
          </p:cNvSpPr>
          <p:nvPr/>
        </p:nvSpPr>
        <p:spPr bwMode="auto">
          <a:xfrm>
            <a:off x="0" y="3962400"/>
            <a:ext cx="4724400" cy="609600"/>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4" name="Text Box 17"/>
          <p:cNvSpPr txBox="1">
            <a:spLocks noChangeArrowheads="1"/>
          </p:cNvSpPr>
          <p:nvPr/>
        </p:nvSpPr>
        <p:spPr bwMode="auto">
          <a:xfrm>
            <a:off x="1066800" y="127334"/>
            <a:ext cx="6858000" cy="933204"/>
          </a:xfrm>
          <a:prstGeom prst="rect">
            <a:avLst/>
          </a:prstGeom>
          <a:solidFill>
            <a:srgbClr val="FFFF99"/>
          </a:solidFill>
          <a:ln w="12700">
            <a:solidFill>
              <a:schemeClr val="tx1"/>
            </a:solidFill>
            <a:miter lim="800000"/>
            <a:headEnd/>
            <a:tailEnd/>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200" dirty="0"/>
              <a:t>By the late 1980s, communism </a:t>
            </a:r>
            <a:r>
              <a:rPr lang="en-US" sz="3200" dirty="0" smtClean="0"/>
              <a:t/>
            </a:r>
            <a:br>
              <a:rPr lang="en-US" sz="3200" dirty="0" smtClean="0"/>
            </a:br>
            <a:r>
              <a:rPr lang="en-US" sz="3200" dirty="0" smtClean="0"/>
              <a:t>was </a:t>
            </a:r>
            <a:r>
              <a:rPr lang="en-US" sz="3200" dirty="0"/>
              <a:t>failing across Eastern Europe</a:t>
            </a:r>
          </a:p>
        </p:txBody>
      </p:sp>
      <p:sp>
        <p:nvSpPr>
          <p:cNvPr id="35845" name="Text Box 18"/>
          <p:cNvSpPr txBox="1">
            <a:spLocks noChangeArrowheads="1"/>
          </p:cNvSpPr>
          <p:nvPr/>
        </p:nvSpPr>
        <p:spPr bwMode="auto">
          <a:xfrm>
            <a:off x="152400" y="5257800"/>
            <a:ext cx="563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endParaRPr lang="en-US" sz="3600"/>
          </a:p>
        </p:txBody>
      </p:sp>
      <p:sp>
        <p:nvSpPr>
          <p:cNvPr id="171027" name="AutoShape 19"/>
          <p:cNvSpPr>
            <a:spLocks noChangeArrowheads="1"/>
          </p:cNvSpPr>
          <p:nvPr/>
        </p:nvSpPr>
        <p:spPr bwMode="auto">
          <a:xfrm>
            <a:off x="152400" y="4876800"/>
            <a:ext cx="4247147" cy="1676400"/>
          </a:xfrm>
          <a:prstGeom prst="wedgeRectCallout">
            <a:avLst>
              <a:gd name="adj1" fmla="val 17609"/>
              <a:gd name="adj2" fmla="val -17017"/>
            </a:avLst>
          </a:prstGeom>
          <a:solidFill>
            <a:srgbClr val="CCFFCC"/>
          </a:solidFill>
          <a:ln w="28575">
            <a:solidFill>
              <a:schemeClr val="tx1"/>
            </a:solidFill>
            <a:miter lim="800000"/>
            <a:headEnd/>
            <a:tailEnd/>
          </a:ln>
        </p:spPr>
        <p:txBody>
          <a:bodyPr/>
          <a:lstStyle/>
          <a:p>
            <a:pPr algn="ctr">
              <a:lnSpc>
                <a:spcPct val="85000"/>
              </a:lnSpc>
              <a:spcBef>
                <a:spcPct val="50000"/>
              </a:spcBef>
            </a:pPr>
            <a:r>
              <a:rPr lang="en-US" sz="3200" dirty="0"/>
              <a:t>In 1989, East Germans denounced communism </a:t>
            </a:r>
            <a:r>
              <a:rPr lang="en-US" sz="3200" dirty="0" smtClean="0"/>
              <a:t>and </a:t>
            </a:r>
            <a:r>
              <a:rPr lang="en-US" sz="3200" dirty="0"/>
              <a:t>the Berlin Wall came down </a:t>
            </a:r>
          </a:p>
        </p:txBody>
      </p:sp>
      <p:pic>
        <p:nvPicPr>
          <p:cNvPr id="171035" name="Picture 27" descr="1989-Berlin-Wall-F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9" y="1272595"/>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36" name="AutoShape 28"/>
          <p:cNvSpPr>
            <a:spLocks noChangeArrowheads="1"/>
          </p:cNvSpPr>
          <p:nvPr/>
        </p:nvSpPr>
        <p:spPr bwMode="auto">
          <a:xfrm>
            <a:off x="4724400" y="4876800"/>
            <a:ext cx="4038600" cy="1676400"/>
          </a:xfrm>
          <a:prstGeom prst="wedgeRectCallout">
            <a:avLst>
              <a:gd name="adj1" fmla="val 28528"/>
              <a:gd name="adj2" fmla="val -7379"/>
            </a:avLst>
          </a:prstGeom>
          <a:solidFill>
            <a:srgbClr val="CCFFCC"/>
          </a:solidFill>
          <a:ln w="28575">
            <a:solidFill>
              <a:schemeClr val="tx1"/>
            </a:solidFill>
            <a:miter lim="800000"/>
            <a:headEnd/>
            <a:tailEnd/>
          </a:ln>
        </p:spPr>
        <p:txBody>
          <a:bodyPr/>
          <a:lstStyle/>
          <a:p>
            <a:pPr algn="ctr">
              <a:lnSpc>
                <a:spcPct val="85000"/>
              </a:lnSpc>
              <a:spcBef>
                <a:spcPct val="50000"/>
              </a:spcBef>
            </a:pPr>
            <a:r>
              <a:rPr lang="en-US" sz="3200" dirty="0"/>
              <a:t>In 1989 &amp; 1990, Eastern European nations embraced democracy</a:t>
            </a:r>
          </a:p>
        </p:txBody>
      </p:sp>
      <p:pic>
        <p:nvPicPr>
          <p:cNvPr id="171038" name="Picture 30" descr="history_of_poland"/>
          <p:cNvPicPr>
            <a:picLocks noChangeAspect="1" noChangeArrowheads="1"/>
          </p:cNvPicPr>
          <p:nvPr/>
        </p:nvPicPr>
        <p:blipFill rotWithShape="1">
          <a:blip r:embed="rId4">
            <a:extLst>
              <a:ext uri="{28A0092B-C50C-407E-A947-70E740481C1C}">
                <a14:useLocalDpi xmlns:a14="http://schemas.microsoft.com/office/drawing/2010/main" val="0"/>
              </a:ext>
            </a:extLst>
          </a:blip>
          <a:srcRect r="15417"/>
          <a:stretch/>
        </p:blipFill>
        <p:spPr bwMode="auto">
          <a:xfrm>
            <a:off x="4630152" y="1272595"/>
            <a:ext cx="434139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3853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027"/>
                                        </p:tgtEl>
                                        <p:attrNameLst>
                                          <p:attrName>style.visibility</p:attrName>
                                        </p:attrNameLst>
                                      </p:cBhvr>
                                      <p:to>
                                        <p:strVal val="visible"/>
                                      </p:to>
                                    </p:set>
                                    <p:animEffect transition="in" filter="fade">
                                      <p:cBhvr>
                                        <p:cTn id="7" dur="500"/>
                                        <p:tgtEl>
                                          <p:spTgt spid="171027"/>
                                        </p:tgtEl>
                                      </p:cBhvr>
                                    </p:animEffect>
                                  </p:childTnLst>
                                </p:cTn>
                              </p:par>
                              <p:par>
                                <p:cTn id="8" presetID="10" presetClass="entr" presetSubtype="0" fill="hold" nodeType="withEffect">
                                  <p:stCondLst>
                                    <p:cond delay="0"/>
                                  </p:stCondLst>
                                  <p:childTnLst>
                                    <p:set>
                                      <p:cBhvr>
                                        <p:cTn id="9" dur="1" fill="hold">
                                          <p:stCondLst>
                                            <p:cond delay="0"/>
                                          </p:stCondLst>
                                        </p:cTn>
                                        <p:tgtEl>
                                          <p:spTgt spid="171035"/>
                                        </p:tgtEl>
                                        <p:attrNameLst>
                                          <p:attrName>style.visibility</p:attrName>
                                        </p:attrNameLst>
                                      </p:cBhvr>
                                      <p:to>
                                        <p:strVal val="visible"/>
                                      </p:to>
                                    </p:set>
                                    <p:animEffect transition="in" filter="fade">
                                      <p:cBhvr>
                                        <p:cTn id="10" dur="500"/>
                                        <p:tgtEl>
                                          <p:spTgt spid="1710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171027"/>
                                        </p:tgtEl>
                                      </p:cBhvr>
                                    </p:animEffect>
                                    <p:set>
                                      <p:cBhvr>
                                        <p:cTn id="15" dur="1" fill="hold">
                                          <p:stCondLst>
                                            <p:cond delay="499"/>
                                          </p:stCondLst>
                                        </p:cTn>
                                        <p:tgtEl>
                                          <p:spTgt spid="17102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71035"/>
                                        </p:tgtEl>
                                      </p:cBhvr>
                                    </p:animEffect>
                                    <p:set>
                                      <p:cBhvr>
                                        <p:cTn id="18" dur="1" fill="hold">
                                          <p:stCondLst>
                                            <p:cond delay="499"/>
                                          </p:stCondLst>
                                        </p:cTn>
                                        <p:tgtEl>
                                          <p:spTgt spid="17103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71036"/>
                                        </p:tgtEl>
                                        <p:attrNameLst>
                                          <p:attrName>style.visibility</p:attrName>
                                        </p:attrNameLst>
                                      </p:cBhvr>
                                      <p:to>
                                        <p:strVal val="visible"/>
                                      </p:to>
                                    </p:set>
                                    <p:animEffect transition="in" filter="fade">
                                      <p:cBhvr>
                                        <p:cTn id="21" dur="500"/>
                                        <p:tgtEl>
                                          <p:spTgt spid="171036"/>
                                        </p:tgtEl>
                                      </p:cBhvr>
                                    </p:animEffect>
                                  </p:childTnLst>
                                </p:cTn>
                              </p:par>
                              <p:par>
                                <p:cTn id="22" presetID="10" presetClass="entr" presetSubtype="0" fill="hold" nodeType="withEffect">
                                  <p:stCondLst>
                                    <p:cond delay="0"/>
                                  </p:stCondLst>
                                  <p:childTnLst>
                                    <p:set>
                                      <p:cBhvr>
                                        <p:cTn id="23" dur="1" fill="hold">
                                          <p:stCondLst>
                                            <p:cond delay="0"/>
                                          </p:stCondLst>
                                        </p:cTn>
                                        <p:tgtEl>
                                          <p:spTgt spid="171038"/>
                                        </p:tgtEl>
                                        <p:attrNameLst>
                                          <p:attrName>style.visibility</p:attrName>
                                        </p:attrNameLst>
                                      </p:cBhvr>
                                      <p:to>
                                        <p:strVal val="visible"/>
                                      </p:to>
                                    </p:set>
                                    <p:animEffect transition="in" filter="fade">
                                      <p:cBhvr>
                                        <p:cTn id="24" dur="500"/>
                                        <p:tgtEl>
                                          <p:spTgt spid="17103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171036"/>
                                        </p:tgtEl>
                                      </p:cBhvr>
                                    </p:animEffect>
                                    <p:set>
                                      <p:cBhvr>
                                        <p:cTn id="29" dur="1" fill="hold">
                                          <p:stCondLst>
                                            <p:cond delay="499"/>
                                          </p:stCondLst>
                                        </p:cTn>
                                        <p:tgtEl>
                                          <p:spTgt spid="17103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71038"/>
                                        </p:tgtEl>
                                      </p:cBhvr>
                                    </p:animEffect>
                                    <p:set>
                                      <p:cBhvr>
                                        <p:cTn id="32" dur="1" fill="hold">
                                          <p:stCondLst>
                                            <p:cond delay="499"/>
                                          </p:stCondLst>
                                        </p:cTn>
                                        <p:tgtEl>
                                          <p:spTgt spid="1710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7" grpId="0" animBg="1"/>
      <p:bldP spid="171027" grpId="1" animBg="1"/>
      <p:bldP spid="171036" grpId="0" animBg="1"/>
      <p:bldP spid="171036"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6866"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9377" t="11730" r="5345" b="21878"/>
          <a:stretch/>
        </p:blipFill>
        <p:spPr bwMode="auto">
          <a:xfrm>
            <a:off x="0" y="1519543"/>
            <a:ext cx="9144000" cy="533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 name="AutoShape 31"/>
          <p:cNvSpPr>
            <a:spLocks noChangeArrowheads="1"/>
          </p:cNvSpPr>
          <p:nvPr/>
        </p:nvSpPr>
        <p:spPr bwMode="auto">
          <a:xfrm>
            <a:off x="304800" y="76200"/>
            <a:ext cx="8534400" cy="1333500"/>
          </a:xfrm>
          <a:prstGeom prst="wedgeRectCallout">
            <a:avLst>
              <a:gd name="adj1" fmla="val 21791"/>
              <a:gd name="adj2" fmla="val -2022"/>
            </a:avLst>
          </a:prstGeom>
          <a:solidFill>
            <a:srgbClr val="CCCCFF"/>
          </a:solidFill>
          <a:ln w="28575">
            <a:solidFill>
              <a:schemeClr val="tx1"/>
            </a:solidFill>
            <a:miter lim="800000"/>
            <a:headEnd/>
            <a:tailEnd/>
          </a:ln>
        </p:spPr>
        <p:txBody>
          <a:bodyPr/>
          <a:lstStyle/>
          <a:p>
            <a:pPr algn="ctr">
              <a:lnSpc>
                <a:spcPct val="85000"/>
              </a:lnSpc>
              <a:spcBef>
                <a:spcPct val="50000"/>
              </a:spcBef>
            </a:pPr>
            <a:r>
              <a:rPr lang="en-US" sz="3200" dirty="0"/>
              <a:t>In 1990, states within the Soviet Union broke off </a:t>
            </a:r>
            <a:r>
              <a:rPr lang="en-US" sz="3200" dirty="0" smtClean="0"/>
              <a:t>and </a:t>
            </a:r>
            <a:r>
              <a:rPr lang="en-US" sz="3200" dirty="0"/>
              <a:t>formed new democratic nations; </a:t>
            </a:r>
            <a:r>
              <a:rPr lang="en-US" sz="3200" dirty="0" smtClean="0"/>
              <a:t>In </a:t>
            </a:r>
            <a:r>
              <a:rPr lang="en-US" sz="3200" dirty="0"/>
              <a:t>1991, the USSR dissolved </a:t>
            </a:r>
            <a:r>
              <a:rPr lang="en-US" sz="3200" dirty="0" smtClean="0"/>
              <a:t>and </a:t>
            </a:r>
            <a:r>
              <a:rPr lang="en-US" sz="3200" dirty="0"/>
              <a:t>the </a:t>
            </a:r>
            <a:r>
              <a:rPr lang="en-US" sz="3200" dirty="0" smtClean="0"/>
              <a:t>Cold </a:t>
            </a:r>
            <a:r>
              <a:rPr lang="en-US" sz="3200" dirty="0"/>
              <a:t>War ended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0" y="228600"/>
            <a:ext cx="37719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90000"/>
              </a:lnSpc>
              <a:spcBef>
                <a:spcPct val="50000"/>
              </a:spcBef>
            </a:pPr>
            <a:r>
              <a:rPr lang="en-US" sz="3200" dirty="0"/>
              <a:t>VP George Bush </a:t>
            </a:r>
            <a:r>
              <a:rPr lang="en-US" sz="3200" dirty="0" smtClean="0"/>
              <a:t/>
            </a:r>
            <a:br>
              <a:rPr lang="en-US" sz="3200" dirty="0" smtClean="0"/>
            </a:br>
            <a:r>
              <a:rPr lang="en-US" sz="3200" dirty="0" smtClean="0"/>
              <a:t>won </a:t>
            </a:r>
            <a:r>
              <a:rPr lang="en-US" sz="3200" dirty="0"/>
              <a:t>the presidential election of 1988 </a:t>
            </a:r>
            <a:r>
              <a:rPr lang="en-US" sz="3200" dirty="0" smtClean="0"/>
              <a:t/>
            </a:r>
            <a:br>
              <a:rPr lang="en-US" sz="3200" dirty="0" smtClean="0"/>
            </a:br>
            <a:r>
              <a:rPr lang="en-US" sz="3200" dirty="0" smtClean="0"/>
              <a:t>by </a:t>
            </a:r>
            <a:r>
              <a:rPr lang="en-US" sz="3200" dirty="0"/>
              <a:t>promising to maintain Reagan’s conservative policies </a:t>
            </a:r>
          </a:p>
        </p:txBody>
      </p:sp>
      <p:pic>
        <p:nvPicPr>
          <p:cNvPr id="37892" name="Picture 6" descr="George_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5257800" cy="562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descr="bushquayle19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586344"/>
            <a:ext cx="3276600" cy="226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289" name="Picture 9" descr="ElectoralCollege1988-Large"/>
          <p:cNvPicPr>
            <a:picLocks noChangeAspect="1" noChangeArrowheads="1"/>
          </p:cNvPicPr>
          <p:nvPr/>
        </p:nvPicPr>
        <p:blipFill>
          <a:blip r:embed="rId4">
            <a:lum bright="6000"/>
            <a:extLst>
              <a:ext uri="{28A0092B-C50C-407E-A947-70E740481C1C}">
                <a14:useLocalDpi xmlns:a14="http://schemas.microsoft.com/office/drawing/2010/main" val="0"/>
              </a:ext>
            </a:extLst>
          </a:blip>
          <a:srcRect l="6519"/>
          <a:stretch>
            <a:fillRect/>
          </a:stretch>
        </p:blipFill>
        <p:spPr bwMode="auto">
          <a:xfrm>
            <a:off x="0" y="3475038"/>
            <a:ext cx="5882392" cy="3382962"/>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21094" t="10417" r="7813" b="6250"/>
          <a:stretch>
            <a:fillRect/>
          </a:stretch>
        </p:blipFill>
        <p:spPr>
          <a:xfrm>
            <a:off x="0" y="0"/>
            <a:ext cx="9144000" cy="6858000"/>
          </a:xfrm>
          <a:noFill/>
        </p:spPr>
      </p:pic>
      <p:sp>
        <p:nvSpPr>
          <p:cNvPr id="38915" name="Text Box 6"/>
          <p:cNvSpPr txBox="1">
            <a:spLocks noChangeArrowheads="1"/>
          </p:cNvSpPr>
          <p:nvPr/>
        </p:nvSpPr>
        <p:spPr bwMode="auto">
          <a:xfrm>
            <a:off x="457200" y="0"/>
            <a:ext cx="8001000" cy="1520825"/>
          </a:xfrm>
          <a:prstGeom prst="rect">
            <a:avLst/>
          </a:prstGeom>
          <a:solidFill>
            <a:srgbClr val="FFFFFF"/>
          </a:solidFill>
          <a:ln w="28575">
            <a:solidFill>
              <a:schemeClr val="tx1"/>
            </a:solidFill>
            <a:miter lim="800000"/>
            <a:headEnd/>
            <a:tailEnd/>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t>The defining event of the Bush years </a:t>
            </a:r>
            <a:br>
              <a:rPr lang="en-US" sz="3600"/>
            </a:br>
            <a:r>
              <a:rPr lang="en-US" sz="3600"/>
              <a:t>was the Persian Gulf War against </a:t>
            </a:r>
            <a:br>
              <a:rPr lang="en-US" sz="3600"/>
            </a:br>
            <a:r>
              <a:rPr lang="en-US" sz="3600"/>
              <a:t>Saddam Hussein &amp; Iraq from 1990-1991</a:t>
            </a:r>
          </a:p>
        </p:txBody>
      </p:sp>
      <p:sp>
        <p:nvSpPr>
          <p:cNvPr id="354311" name="AutoShape 7"/>
          <p:cNvSpPr>
            <a:spLocks noChangeArrowheads="1"/>
          </p:cNvSpPr>
          <p:nvPr/>
        </p:nvSpPr>
        <p:spPr bwMode="auto">
          <a:xfrm>
            <a:off x="5181600" y="5715000"/>
            <a:ext cx="3124200" cy="1066800"/>
          </a:xfrm>
          <a:prstGeom prst="wedgeRectCallout">
            <a:avLst>
              <a:gd name="adj1" fmla="val 2338"/>
              <a:gd name="adj2" fmla="val -122472"/>
            </a:avLst>
          </a:prstGeom>
          <a:solidFill>
            <a:srgbClr val="CCFFCC"/>
          </a:solidFill>
          <a:ln w="38100">
            <a:solidFill>
              <a:schemeClr val="tx1"/>
            </a:solidFill>
            <a:miter lim="800000"/>
            <a:headEnd/>
            <a:tailEnd/>
          </a:ln>
        </p:spPr>
        <p:txBody>
          <a:bodyPr/>
          <a:lstStyle/>
          <a:p>
            <a:pPr algn="ctr">
              <a:lnSpc>
                <a:spcPct val="85000"/>
              </a:lnSpc>
            </a:pPr>
            <a:r>
              <a:rPr lang="en-US" sz="3600"/>
              <a:t>Operation </a:t>
            </a:r>
            <a:br>
              <a:rPr lang="en-US" sz="3600"/>
            </a:br>
            <a:r>
              <a:rPr lang="en-US" sz="3600"/>
              <a:t>Desert Storm</a:t>
            </a:r>
          </a:p>
        </p:txBody>
      </p:sp>
      <p:sp>
        <p:nvSpPr>
          <p:cNvPr id="354312" name="AutoShape 8"/>
          <p:cNvSpPr>
            <a:spLocks noChangeArrowheads="1"/>
          </p:cNvSpPr>
          <p:nvPr/>
        </p:nvSpPr>
        <p:spPr bwMode="auto">
          <a:xfrm>
            <a:off x="228600" y="5486400"/>
            <a:ext cx="3124200" cy="1066800"/>
          </a:xfrm>
          <a:prstGeom prst="wedgeRectCallout">
            <a:avLst>
              <a:gd name="adj1" fmla="val 69565"/>
              <a:gd name="adj2" fmla="val -23958"/>
            </a:avLst>
          </a:prstGeom>
          <a:solidFill>
            <a:srgbClr val="CCCCFF"/>
          </a:solidFill>
          <a:ln w="38100">
            <a:solidFill>
              <a:schemeClr val="tx1"/>
            </a:solidFill>
            <a:miter lim="800000"/>
            <a:headEnd/>
            <a:tailEnd/>
          </a:ln>
        </p:spPr>
        <p:txBody>
          <a:bodyPr/>
          <a:lstStyle/>
          <a:p>
            <a:pPr algn="ctr">
              <a:lnSpc>
                <a:spcPct val="85000"/>
              </a:lnSpc>
            </a:pPr>
            <a:r>
              <a:rPr lang="en-US" sz="3600"/>
              <a:t>Operation </a:t>
            </a:r>
            <a:br>
              <a:rPr lang="en-US" sz="3600"/>
            </a:br>
            <a:r>
              <a:rPr lang="en-US" sz="3600"/>
              <a:t>Desert Shield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4311"/>
                                        </p:tgtEl>
                                        <p:attrNameLst>
                                          <p:attrName>style.visibility</p:attrName>
                                        </p:attrNameLst>
                                      </p:cBhvr>
                                      <p:to>
                                        <p:strVal val="visible"/>
                                      </p:to>
                                    </p:set>
                                    <p:animEffect transition="in" filter="fade">
                                      <p:cBhvr>
                                        <p:cTn id="7" dur="500"/>
                                        <p:tgtEl>
                                          <p:spTgt spid="35431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4312"/>
                                        </p:tgtEl>
                                        <p:attrNameLst>
                                          <p:attrName>style.visibility</p:attrName>
                                        </p:attrNameLst>
                                      </p:cBhvr>
                                      <p:to>
                                        <p:strVal val="visible"/>
                                      </p:to>
                                    </p:set>
                                    <p:animEffect transition="in" filter="fade">
                                      <p:cBhvr>
                                        <p:cTn id="11" dur="500"/>
                                        <p:tgtEl>
                                          <p:spTgt spid="354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1" grpId="0" animBg="1"/>
      <p:bldP spid="35431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915400" cy="762000"/>
          </a:xfrm>
        </p:spPr>
        <p:txBody>
          <a:bodyPr/>
          <a:lstStyle/>
          <a:p>
            <a:r>
              <a:rPr lang="en-US" smtClean="0">
                <a:latin typeface="Calibri" pitchFamily="34" charset="0"/>
              </a:rPr>
              <a:t>Conclusions</a:t>
            </a:r>
          </a:p>
        </p:txBody>
      </p:sp>
      <p:sp>
        <p:nvSpPr>
          <p:cNvPr id="39939" name="Rectangle 3"/>
          <p:cNvSpPr>
            <a:spLocks noGrp="1" noChangeArrowheads="1"/>
          </p:cNvSpPr>
          <p:nvPr>
            <p:ph type="body" idx="1"/>
          </p:nvPr>
        </p:nvSpPr>
        <p:spPr>
          <a:xfrm>
            <a:off x="0" y="685800"/>
            <a:ext cx="9144000" cy="6172200"/>
          </a:xfrm>
        </p:spPr>
        <p:txBody>
          <a:bodyPr/>
          <a:lstStyle/>
          <a:p>
            <a:pPr>
              <a:lnSpc>
                <a:spcPct val="90000"/>
              </a:lnSpc>
            </a:pPr>
            <a:r>
              <a:rPr lang="en-US" sz="3800" smtClean="0">
                <a:latin typeface="Calibri" pitchFamily="34" charset="0"/>
              </a:rPr>
              <a:t>Reagan’s conservative policies &amp; strong foreign policy changed America: </a:t>
            </a:r>
          </a:p>
          <a:p>
            <a:pPr lvl="1">
              <a:lnSpc>
                <a:spcPct val="90000"/>
              </a:lnSpc>
            </a:pPr>
            <a:r>
              <a:rPr lang="en-US" sz="3800" smtClean="0">
                <a:latin typeface="Calibri" pitchFamily="34" charset="0"/>
              </a:rPr>
              <a:t>Reagan ended stagflation, restored the military, renewed </a:t>
            </a:r>
            <a:br>
              <a:rPr lang="en-US" sz="3800" smtClean="0">
                <a:latin typeface="Calibri" pitchFamily="34" charset="0"/>
              </a:rPr>
            </a:br>
            <a:r>
              <a:rPr lang="en-US" sz="3800" smtClean="0">
                <a:latin typeface="Calibri" pitchFamily="34" charset="0"/>
              </a:rPr>
              <a:t>family values, &amp; </a:t>
            </a:r>
            <a:br>
              <a:rPr lang="en-US" sz="3800" smtClean="0">
                <a:latin typeface="Calibri" pitchFamily="34" charset="0"/>
              </a:rPr>
            </a:br>
            <a:r>
              <a:rPr lang="en-US" sz="3800" smtClean="0">
                <a:latin typeface="Calibri" pitchFamily="34" charset="0"/>
              </a:rPr>
              <a:t>won the Cold War</a:t>
            </a:r>
          </a:p>
          <a:p>
            <a:pPr lvl="1">
              <a:lnSpc>
                <a:spcPct val="90000"/>
              </a:lnSpc>
            </a:pPr>
            <a:r>
              <a:rPr lang="en-US" sz="3800" smtClean="0">
                <a:latin typeface="Calibri" pitchFamily="34" charset="0"/>
              </a:rPr>
              <a:t>But, Reagan’s policies </a:t>
            </a:r>
            <a:br>
              <a:rPr lang="en-US" sz="3800" smtClean="0">
                <a:latin typeface="Calibri" pitchFamily="34" charset="0"/>
              </a:rPr>
            </a:br>
            <a:r>
              <a:rPr lang="en-US" sz="3800" smtClean="0">
                <a:latin typeface="Calibri" pitchFamily="34" charset="0"/>
              </a:rPr>
              <a:t>reduced assistance </a:t>
            </a:r>
            <a:br>
              <a:rPr lang="en-US" sz="3800" smtClean="0">
                <a:latin typeface="Calibri" pitchFamily="34" charset="0"/>
              </a:rPr>
            </a:br>
            <a:r>
              <a:rPr lang="en-US" sz="3800" smtClean="0">
                <a:latin typeface="Calibri" pitchFamily="34" charset="0"/>
              </a:rPr>
              <a:t>programs, ignored </a:t>
            </a:r>
            <a:br>
              <a:rPr lang="en-US" sz="3800" smtClean="0">
                <a:latin typeface="Calibri" pitchFamily="34" charset="0"/>
              </a:rPr>
            </a:br>
            <a:r>
              <a:rPr lang="en-US" sz="3800" smtClean="0">
                <a:latin typeface="Calibri" pitchFamily="34" charset="0"/>
              </a:rPr>
              <a:t>social problems, &amp; </a:t>
            </a:r>
            <a:br>
              <a:rPr lang="en-US" sz="3800" smtClean="0">
                <a:latin typeface="Calibri" pitchFamily="34" charset="0"/>
              </a:rPr>
            </a:br>
            <a:r>
              <a:rPr lang="en-US" sz="3800" smtClean="0">
                <a:latin typeface="Calibri" pitchFamily="34" charset="0"/>
              </a:rPr>
              <a:t>tripled the national debt</a:t>
            </a:r>
          </a:p>
        </p:txBody>
      </p:sp>
      <p:pic>
        <p:nvPicPr>
          <p:cNvPr id="39940" name="Picture 5" descr="ronald-reagan-on-phone10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47938"/>
            <a:ext cx="3962400"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9400" y="0"/>
            <a:ext cx="8636000" cy="914400"/>
          </a:xfrm>
        </p:spPr>
        <p:txBody>
          <a:bodyPr/>
          <a:lstStyle/>
          <a:p>
            <a:r>
              <a:rPr lang="en-US" smtClean="0">
                <a:latin typeface="Calibri" pitchFamily="34" charset="0"/>
              </a:rPr>
              <a:t>The Conservative Movement</a:t>
            </a:r>
          </a:p>
        </p:txBody>
      </p:sp>
      <p:sp>
        <p:nvSpPr>
          <p:cNvPr id="6147" name="Rectangle 3"/>
          <p:cNvSpPr>
            <a:spLocks noGrp="1" noChangeArrowheads="1"/>
          </p:cNvSpPr>
          <p:nvPr>
            <p:ph type="body" idx="1"/>
          </p:nvPr>
        </p:nvSpPr>
        <p:spPr>
          <a:xfrm>
            <a:off x="0" y="838200"/>
            <a:ext cx="9144000" cy="1219200"/>
          </a:xfrm>
        </p:spPr>
        <p:txBody>
          <a:bodyPr/>
          <a:lstStyle/>
          <a:p>
            <a:pPr marL="0" indent="0" algn="ctr">
              <a:lnSpc>
                <a:spcPct val="90000"/>
              </a:lnSpc>
              <a:buFont typeface="Arial" charset="0"/>
              <a:buNone/>
            </a:pPr>
            <a:r>
              <a:rPr lang="en-US" sz="3600" smtClean="0">
                <a:latin typeface="Calibri" pitchFamily="34" charset="0"/>
              </a:rPr>
              <a:t>The 1980s saw the rise of a new conservative movement known as the “</a:t>
            </a:r>
            <a:r>
              <a:rPr lang="en-US" sz="3600" u="sng" smtClean="0">
                <a:latin typeface="Calibri" pitchFamily="34" charset="0"/>
              </a:rPr>
              <a:t>New Right</a:t>
            </a:r>
            <a:r>
              <a:rPr lang="en-US" sz="3600" smtClean="0">
                <a:latin typeface="Calibri" pitchFamily="34" charset="0"/>
              </a:rPr>
              <a:t>”</a:t>
            </a:r>
          </a:p>
        </p:txBody>
      </p:sp>
      <p:sp>
        <p:nvSpPr>
          <p:cNvPr id="293897" name="Text Box 9"/>
          <p:cNvSpPr txBox="1">
            <a:spLocks noChangeArrowheads="1"/>
          </p:cNvSpPr>
          <p:nvPr/>
        </p:nvSpPr>
        <p:spPr bwMode="auto">
          <a:xfrm>
            <a:off x="3810000" y="2994025"/>
            <a:ext cx="5334000" cy="287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dirty="0">
                <a:solidFill>
                  <a:srgbClr val="0000FF"/>
                </a:solidFill>
              </a:rPr>
              <a:t>Evangelist Jerry Falwell formed the religious group, the </a:t>
            </a:r>
            <a:r>
              <a:rPr lang="en-US" sz="3500" u="sng" dirty="0">
                <a:solidFill>
                  <a:srgbClr val="0000FF"/>
                </a:solidFill>
              </a:rPr>
              <a:t>Moral Majority</a:t>
            </a:r>
            <a:r>
              <a:rPr lang="en-US" sz="3500" dirty="0">
                <a:solidFill>
                  <a:srgbClr val="0000FF"/>
                </a:solidFill>
              </a:rPr>
              <a:t>, </a:t>
            </a:r>
            <a:r>
              <a:rPr lang="en-US" sz="3500" dirty="0" smtClean="0">
                <a:solidFill>
                  <a:srgbClr val="0000FF"/>
                </a:solidFill>
              </a:rPr>
              <a:t/>
            </a:r>
            <a:br>
              <a:rPr lang="en-US" sz="3500" dirty="0" smtClean="0">
                <a:solidFill>
                  <a:srgbClr val="0000FF"/>
                </a:solidFill>
              </a:rPr>
            </a:br>
            <a:r>
              <a:rPr lang="en-US" sz="3500" dirty="0" smtClean="0">
                <a:solidFill>
                  <a:srgbClr val="0000FF"/>
                </a:solidFill>
              </a:rPr>
              <a:t>to </a:t>
            </a:r>
            <a:r>
              <a:rPr lang="en-US" sz="3500" dirty="0">
                <a:solidFill>
                  <a:srgbClr val="0000FF"/>
                </a:solidFill>
              </a:rPr>
              <a:t>promote family values </a:t>
            </a:r>
            <a:r>
              <a:rPr lang="en-US" sz="3500" dirty="0" smtClean="0">
                <a:solidFill>
                  <a:srgbClr val="0000FF"/>
                </a:solidFill>
              </a:rPr>
              <a:t>and </a:t>
            </a:r>
            <a:r>
              <a:rPr lang="en-US" sz="3500" dirty="0">
                <a:solidFill>
                  <a:srgbClr val="0000FF"/>
                </a:solidFill>
              </a:rPr>
              <a:t>to raise money for conservative politicians   </a:t>
            </a:r>
          </a:p>
        </p:txBody>
      </p:sp>
      <p:pic>
        <p:nvPicPr>
          <p:cNvPr id="293902" name="Picture 14" descr="falwell_ht_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79598"/>
            <a:ext cx="3657600" cy="48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365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9400" y="0"/>
            <a:ext cx="8636000" cy="914400"/>
          </a:xfrm>
        </p:spPr>
        <p:txBody>
          <a:bodyPr/>
          <a:lstStyle/>
          <a:p>
            <a:r>
              <a:rPr lang="en-US" smtClean="0">
                <a:latin typeface="Calibri" pitchFamily="34" charset="0"/>
              </a:rPr>
              <a:t>The Conservative Movement</a:t>
            </a:r>
          </a:p>
        </p:txBody>
      </p:sp>
      <p:sp>
        <p:nvSpPr>
          <p:cNvPr id="7171" name="Rectangle 3"/>
          <p:cNvSpPr>
            <a:spLocks noGrp="1" noChangeArrowheads="1"/>
          </p:cNvSpPr>
          <p:nvPr>
            <p:ph type="body" idx="1"/>
          </p:nvPr>
        </p:nvSpPr>
        <p:spPr>
          <a:xfrm>
            <a:off x="0" y="838200"/>
            <a:ext cx="9144000" cy="1219200"/>
          </a:xfrm>
        </p:spPr>
        <p:txBody>
          <a:bodyPr/>
          <a:lstStyle/>
          <a:p>
            <a:pPr marL="0" indent="0" algn="ctr">
              <a:lnSpc>
                <a:spcPct val="90000"/>
              </a:lnSpc>
              <a:buFont typeface="Arial" charset="0"/>
              <a:buNone/>
            </a:pPr>
            <a:r>
              <a:rPr lang="en-US" sz="3600" smtClean="0">
                <a:latin typeface="Calibri" pitchFamily="34" charset="0"/>
              </a:rPr>
              <a:t>The 1980s saw the rise of a new conservative movement known as the “</a:t>
            </a:r>
            <a:r>
              <a:rPr lang="en-US" sz="3600" u="sng" smtClean="0">
                <a:latin typeface="Calibri" pitchFamily="34" charset="0"/>
              </a:rPr>
              <a:t>New Right</a:t>
            </a:r>
            <a:r>
              <a:rPr lang="en-US" sz="3600" smtClean="0">
                <a:latin typeface="Calibri" pitchFamily="34" charset="0"/>
              </a:rPr>
              <a:t>”</a:t>
            </a:r>
          </a:p>
        </p:txBody>
      </p:sp>
      <p:pic>
        <p:nvPicPr>
          <p:cNvPr id="7172" name="Picture 4"/>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4286" t="3838" r="4286" b="4077"/>
          <a:stretch>
            <a:fillRect/>
          </a:stretch>
        </p:blipFill>
        <p:spPr bwMode="auto">
          <a:xfrm>
            <a:off x="0" y="1981200"/>
            <a:ext cx="472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3" name="Text Box 5"/>
          <p:cNvSpPr txBox="1">
            <a:spLocks noChangeArrowheads="1"/>
          </p:cNvSpPr>
          <p:nvPr/>
        </p:nvSpPr>
        <p:spPr bwMode="auto">
          <a:xfrm>
            <a:off x="4724400" y="1927225"/>
            <a:ext cx="44196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500">
                <a:solidFill>
                  <a:srgbClr val="660066"/>
                </a:solidFill>
              </a:rPr>
              <a:t>Conservatives wanted business growth, lower taxes,</a:t>
            </a:r>
            <a:r>
              <a:rPr lang="en-US" sz="3000"/>
              <a:t> </a:t>
            </a:r>
            <a:r>
              <a:rPr lang="en-US" sz="3500">
                <a:solidFill>
                  <a:srgbClr val="660066"/>
                </a:solidFill>
              </a:rPr>
              <a:t>&amp;</a:t>
            </a:r>
            <a:r>
              <a:rPr lang="en-US" sz="3100"/>
              <a:t> </a:t>
            </a:r>
            <a:r>
              <a:rPr lang="en-US" sz="3500">
                <a:solidFill>
                  <a:srgbClr val="660066"/>
                </a:solidFill>
              </a:rPr>
              <a:t>free</a:t>
            </a:r>
            <a:r>
              <a:rPr lang="en-US"/>
              <a:t> </a:t>
            </a:r>
            <a:r>
              <a:rPr lang="en-US" sz="3500">
                <a:solidFill>
                  <a:srgbClr val="660066"/>
                </a:solidFill>
              </a:rPr>
              <a:t>enterprise (freedom from gov’t interference in the economy) </a:t>
            </a:r>
            <a:br>
              <a:rPr lang="en-US" sz="3500">
                <a:solidFill>
                  <a:srgbClr val="660066"/>
                </a:solidFill>
              </a:rPr>
            </a:br>
            <a:r>
              <a:rPr lang="en-US" sz="1900">
                <a:solidFill>
                  <a:srgbClr val="660066"/>
                </a:solidFill>
              </a:rPr>
              <a:t/>
            </a:r>
            <a:br>
              <a:rPr lang="en-US" sz="1900">
                <a:solidFill>
                  <a:srgbClr val="660066"/>
                </a:solidFill>
              </a:rPr>
            </a:br>
            <a:r>
              <a:rPr lang="en-US" sz="3500">
                <a:solidFill>
                  <a:srgbClr val="660066"/>
                </a:solidFill>
              </a:rPr>
              <a:t>The New Right </a:t>
            </a:r>
            <a:br>
              <a:rPr lang="en-US" sz="3500">
                <a:solidFill>
                  <a:srgbClr val="660066"/>
                </a:solidFill>
              </a:rPr>
            </a:br>
            <a:r>
              <a:rPr lang="en-US" sz="3500">
                <a:solidFill>
                  <a:srgbClr val="660066"/>
                </a:solidFill>
              </a:rPr>
              <a:t>hoped to restore the superpower status of the United States</a:t>
            </a:r>
          </a:p>
        </p:txBody>
      </p:sp>
      <p:sp>
        <p:nvSpPr>
          <p:cNvPr id="296967" name="Rectangle 7"/>
          <p:cNvSpPr>
            <a:spLocks noChangeArrowheads="1"/>
          </p:cNvSpPr>
          <p:nvPr/>
        </p:nvSpPr>
        <p:spPr bwMode="auto">
          <a:xfrm>
            <a:off x="0" y="4572000"/>
            <a:ext cx="4724400" cy="1600200"/>
          </a:xfrm>
          <a:prstGeom prst="rect">
            <a:avLst/>
          </a:prstGeom>
          <a:noFill/>
          <a:ln w="57150">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smtClean="0">
                <a:latin typeface="Calibri" pitchFamily="34" charset="0"/>
              </a:rPr>
              <a:t>The Election of 1980</a:t>
            </a:r>
          </a:p>
        </p:txBody>
      </p:sp>
      <p:sp>
        <p:nvSpPr>
          <p:cNvPr id="8195" name="Rectangle 5"/>
          <p:cNvSpPr>
            <a:spLocks noChangeArrowheads="1"/>
          </p:cNvSpPr>
          <p:nvPr/>
        </p:nvSpPr>
        <p:spPr bwMode="auto">
          <a:xfrm>
            <a:off x="0" y="762000"/>
            <a:ext cx="49530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5000"/>
              </a:lnSpc>
              <a:spcBef>
                <a:spcPct val="10000"/>
              </a:spcBef>
              <a:buClr>
                <a:schemeClr val="accent1"/>
              </a:buClr>
              <a:buFont typeface="Arial" charset="0"/>
              <a:buNone/>
            </a:pPr>
            <a:r>
              <a:rPr kumimoji="1" lang="en-US" sz="3600"/>
              <a:t>In 1980, conservative Republican Ronald Reagan ran for president</a:t>
            </a:r>
          </a:p>
        </p:txBody>
      </p:sp>
      <p:pic>
        <p:nvPicPr>
          <p:cNvPr id="288777" name="Picture 9" descr="1980_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838200"/>
            <a:ext cx="40878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82" name="Text Box 14"/>
          <p:cNvSpPr txBox="1">
            <a:spLocks noChangeArrowheads="1"/>
          </p:cNvSpPr>
          <p:nvPr/>
        </p:nvSpPr>
        <p:spPr bwMode="auto">
          <a:xfrm>
            <a:off x="0" y="3810000"/>
            <a:ext cx="4953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solidFill>
                  <a:schemeClr val="folHlink"/>
                </a:solidFill>
              </a:rPr>
              <a:t>Reagan took advantage </a:t>
            </a:r>
            <a:br>
              <a:rPr lang="en-US" sz="3600">
                <a:solidFill>
                  <a:schemeClr val="folHlink"/>
                </a:solidFill>
              </a:rPr>
            </a:br>
            <a:r>
              <a:rPr lang="en-US" sz="3600">
                <a:solidFill>
                  <a:schemeClr val="folHlink"/>
                </a:solidFill>
              </a:rPr>
              <a:t>of Carter’s failures with the economy &amp; in foreign policy by asking “</a:t>
            </a:r>
            <a:r>
              <a:rPr lang="en-US" sz="3600" i="1">
                <a:solidFill>
                  <a:schemeClr val="folHlink"/>
                </a:solidFill>
              </a:rPr>
              <a:t>Are you better off than you were four years ago?</a:t>
            </a:r>
            <a:r>
              <a:rPr lang="en-US" sz="3600">
                <a:solidFill>
                  <a:schemeClr val="folHlink"/>
                </a:solidFill>
              </a:rPr>
              <a:t>”</a:t>
            </a:r>
          </a:p>
        </p:txBody>
      </p:sp>
      <p:sp>
        <p:nvSpPr>
          <p:cNvPr id="8199" name="Text Box 18"/>
          <p:cNvSpPr txBox="1">
            <a:spLocks noChangeArrowheads="1"/>
          </p:cNvSpPr>
          <p:nvPr/>
        </p:nvSpPr>
        <p:spPr bwMode="auto">
          <a:xfrm>
            <a:off x="0" y="2362200"/>
            <a:ext cx="4953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50000"/>
              </a:spcBef>
            </a:pPr>
            <a:r>
              <a:rPr lang="en-US" sz="3600">
                <a:solidFill>
                  <a:srgbClr val="0000FF"/>
                </a:solidFill>
              </a:rPr>
              <a:t>Reagan ran on a platform of lower taxes, less gov’t, &amp; family values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143000"/>
          </a:xfrm>
        </p:spPr>
        <p:txBody>
          <a:bodyPr/>
          <a:lstStyle/>
          <a:p>
            <a:r>
              <a:rPr lang="en-US" smtClean="0">
                <a:latin typeface="Calibri" pitchFamily="34" charset="0"/>
              </a:rPr>
              <a:t>Reagan beat Carter in 1980  </a:t>
            </a:r>
          </a:p>
        </p:txBody>
      </p:sp>
      <p:pic>
        <p:nvPicPr>
          <p:cNvPr id="9219" name="Picture 4" descr="ElectoralCollege1980-Large"/>
          <p:cNvPicPr>
            <a:picLocks noChangeAspect="1" noChangeArrowheads="1"/>
          </p:cNvPicPr>
          <p:nvPr/>
        </p:nvPicPr>
        <p:blipFill>
          <a:blip r:embed="rId2">
            <a:extLst>
              <a:ext uri="{28A0092B-C50C-407E-A947-70E740481C1C}">
                <a14:useLocalDpi xmlns:a14="http://schemas.microsoft.com/office/drawing/2010/main" val="0"/>
              </a:ext>
            </a:extLst>
          </a:blip>
          <a:srcRect l="7256" t="1338"/>
          <a:stretch>
            <a:fillRect/>
          </a:stretch>
        </p:blipFill>
        <p:spPr bwMode="auto">
          <a:xfrm>
            <a:off x="0" y="1143000"/>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685800"/>
          </a:xfrm>
        </p:spPr>
        <p:txBody>
          <a:bodyPr/>
          <a:lstStyle/>
          <a:p>
            <a:r>
              <a:rPr lang="en-US" sz="4000" smtClean="0">
                <a:latin typeface="Calibri" pitchFamily="34" charset="0"/>
              </a:rPr>
              <a:t>Less Government </a:t>
            </a:r>
          </a:p>
        </p:txBody>
      </p:sp>
      <p:sp>
        <p:nvSpPr>
          <p:cNvPr id="10243" name="Rectangle 6"/>
          <p:cNvSpPr>
            <a:spLocks noGrp="1" noChangeArrowheads="1"/>
          </p:cNvSpPr>
          <p:nvPr>
            <p:ph type="body" idx="1"/>
          </p:nvPr>
        </p:nvSpPr>
        <p:spPr>
          <a:xfrm>
            <a:off x="0" y="533400"/>
            <a:ext cx="9144000" cy="6324600"/>
          </a:xfrm>
        </p:spPr>
        <p:txBody>
          <a:bodyPr/>
          <a:lstStyle/>
          <a:p>
            <a:pPr>
              <a:lnSpc>
                <a:spcPct val="90000"/>
              </a:lnSpc>
            </a:pPr>
            <a:r>
              <a:rPr kumimoji="0" lang="en-US" sz="3600" smtClean="0">
                <a:latin typeface="Calibri" pitchFamily="34" charset="0"/>
              </a:rPr>
              <a:t>Reagan believed that the national gov’t had grown too large &amp; needed to be downsized</a:t>
            </a:r>
          </a:p>
          <a:p>
            <a:pPr lvl="1">
              <a:lnSpc>
                <a:spcPct val="90000"/>
              </a:lnSpc>
            </a:pPr>
            <a:r>
              <a:rPr kumimoji="0" lang="en-US" sz="3600" smtClean="0">
                <a:latin typeface="Calibri" pitchFamily="34" charset="0"/>
              </a:rPr>
              <a:t>His budget cuts included reducing Medicaid as well as welfare &amp; job training programs</a:t>
            </a:r>
          </a:p>
          <a:p>
            <a:pPr lvl="1">
              <a:lnSpc>
                <a:spcPct val="90000"/>
              </a:lnSpc>
            </a:pPr>
            <a:r>
              <a:rPr kumimoji="0" lang="en-US" sz="3600" smtClean="0">
                <a:latin typeface="Calibri" pitchFamily="34" charset="0"/>
              </a:rPr>
              <a:t>Reagan believed in </a:t>
            </a:r>
            <a:br>
              <a:rPr kumimoji="0" lang="en-US" sz="3600" smtClean="0">
                <a:latin typeface="Calibri" pitchFamily="34" charset="0"/>
              </a:rPr>
            </a:br>
            <a:r>
              <a:rPr kumimoji="0" lang="en-US" sz="3600" smtClean="0">
                <a:latin typeface="Calibri" pitchFamily="34" charset="0"/>
              </a:rPr>
              <a:t>deregulation &amp; helped </a:t>
            </a:r>
            <a:br>
              <a:rPr kumimoji="0" lang="en-US" sz="3600" smtClean="0">
                <a:latin typeface="Calibri" pitchFamily="34" charset="0"/>
              </a:rPr>
            </a:br>
            <a:r>
              <a:rPr kumimoji="0" lang="en-US" sz="3600" smtClean="0">
                <a:latin typeface="Calibri" pitchFamily="34" charset="0"/>
              </a:rPr>
              <a:t>stimulate businesses </a:t>
            </a:r>
            <a:br>
              <a:rPr kumimoji="0" lang="en-US" sz="3600" smtClean="0">
                <a:latin typeface="Calibri" pitchFamily="34" charset="0"/>
              </a:rPr>
            </a:br>
            <a:r>
              <a:rPr kumimoji="0" lang="en-US" sz="3600" smtClean="0">
                <a:latin typeface="Calibri" pitchFamily="34" charset="0"/>
              </a:rPr>
              <a:t>by reducing the power </a:t>
            </a:r>
            <a:br>
              <a:rPr kumimoji="0" lang="en-US" sz="3600" smtClean="0">
                <a:latin typeface="Calibri" pitchFamily="34" charset="0"/>
              </a:rPr>
            </a:br>
            <a:r>
              <a:rPr kumimoji="0" lang="en-US" sz="3600" smtClean="0">
                <a:latin typeface="Calibri" pitchFamily="34" charset="0"/>
              </a:rPr>
              <a:t>of gov’t agencies </a:t>
            </a:r>
          </a:p>
          <a:p>
            <a:pPr lvl="1">
              <a:lnSpc>
                <a:spcPct val="90000"/>
              </a:lnSpc>
            </a:pPr>
            <a:r>
              <a:rPr kumimoji="0" lang="en-US" sz="3600" smtClean="0">
                <a:latin typeface="Calibri" pitchFamily="34" charset="0"/>
              </a:rPr>
              <a:t>He appointed four </a:t>
            </a:r>
            <a:br>
              <a:rPr kumimoji="0" lang="en-US" sz="3600" smtClean="0">
                <a:latin typeface="Calibri" pitchFamily="34" charset="0"/>
              </a:rPr>
            </a:br>
            <a:r>
              <a:rPr kumimoji="0" lang="en-US" sz="3600" smtClean="0">
                <a:latin typeface="Calibri" pitchFamily="34" charset="0"/>
              </a:rPr>
              <a:t>conservatives to the Supreme Court, like Sandra Day O’Conner, the 1</a:t>
            </a:r>
            <a:r>
              <a:rPr kumimoji="0" lang="en-US" sz="3600" baseline="30000" smtClean="0">
                <a:latin typeface="Calibri" pitchFamily="34" charset="0"/>
              </a:rPr>
              <a:t>st</a:t>
            </a:r>
            <a:r>
              <a:rPr kumimoji="0" lang="en-US" sz="3600" smtClean="0">
                <a:latin typeface="Calibri" pitchFamily="34" charset="0"/>
              </a:rPr>
              <a:t> female justice </a:t>
            </a:r>
          </a:p>
        </p:txBody>
      </p:sp>
      <p:pic>
        <p:nvPicPr>
          <p:cNvPr id="307209" name="Picture 9" descr="1981__720__sandra_day_oconno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743200"/>
            <a:ext cx="2294799" cy="301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9400" y="0"/>
            <a:ext cx="8636000" cy="838200"/>
          </a:xfrm>
        </p:spPr>
        <p:txBody>
          <a:bodyPr/>
          <a:lstStyle/>
          <a:p>
            <a:r>
              <a:rPr lang="en-US" smtClean="0">
                <a:latin typeface="Calibri" pitchFamily="34" charset="0"/>
              </a:rPr>
              <a:t>Reaganomics</a:t>
            </a:r>
          </a:p>
        </p:txBody>
      </p:sp>
      <p:sp>
        <p:nvSpPr>
          <p:cNvPr id="11267" name="Text Box 3"/>
          <p:cNvSpPr txBox="1">
            <a:spLocks noChangeArrowheads="1"/>
          </p:cNvSpPr>
          <p:nvPr/>
        </p:nvSpPr>
        <p:spPr bwMode="auto">
          <a:xfrm>
            <a:off x="0" y="812800"/>
            <a:ext cx="9144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lnSpc>
                <a:spcPct val="85000"/>
              </a:lnSpc>
              <a:spcBef>
                <a:spcPct val="10000"/>
              </a:spcBef>
            </a:pPr>
            <a:r>
              <a:rPr lang="en-US" sz="3600"/>
              <a:t>When Reagan entered office, the biggest crisis facing America was stagflation in the economy</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ad's tie design template">
  <a:themeElements>
    <a:clrScheme name="Dad's tie design template 9">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FF0000"/>
        </a:folHlink>
      </a:clrScheme>
      <a:clrMap bg1="lt1" tx1="dk1" bg2="lt2" tx2="dk2" accent1="accent1" accent2="accent2" accent3="accent3" accent4="accent4" accent5="accent5" accent6="accent6" hlink="hlink" folHlink="folHlink"/>
    </a:extraClrScheme>
    <a:extraClrScheme>
      <a:clrScheme name="Dad's tie design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000099"/>
        </a:hlink>
        <a:folHlink>
          <a:srgbClr val="FF0000"/>
        </a:folHlink>
      </a:clrScheme>
      <a:clrMap bg1="lt1" tx1="dk1" bg2="lt2" tx2="dk2" accent1="accent1" accent2="accent2" accent3="accent3" accent4="accent4" accent5="accent5" accent6="accent6" hlink="hlink" folHlink="folHlink"/>
    </a:extraClrScheme>
    <a:extraClrScheme>
      <a:clrScheme name="Dad's tie design template 9">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PPT Template</Template>
  <TotalTime>9048</TotalTime>
  <Pages>7829880</Pages>
  <Words>2691</Words>
  <Application>Microsoft Office PowerPoint</Application>
  <PresentationFormat>On-screen Show (4:3)</PresentationFormat>
  <Paragraphs>140</Paragraphs>
  <Slides>34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Dad's tie design template</vt:lpstr>
      <vt:lpstr>America by 1980</vt:lpstr>
      <vt:lpstr>The Conservative Movement</vt:lpstr>
      <vt:lpstr>The Conservative Movement</vt:lpstr>
      <vt:lpstr>The Conservative Movement</vt:lpstr>
      <vt:lpstr>The Conservative Movement</vt:lpstr>
      <vt:lpstr>The Election of 1980</vt:lpstr>
      <vt:lpstr>Reagan beat Carter in 1980  </vt:lpstr>
      <vt:lpstr>Less Government </vt:lpstr>
      <vt:lpstr>Reaganomics</vt:lpstr>
      <vt:lpstr>PowerPoint Presentation</vt:lpstr>
      <vt:lpstr>PowerPoint Presentation</vt:lpstr>
      <vt:lpstr>PowerPoint Presentation</vt:lpstr>
      <vt:lpstr>Defense Spending </vt:lpstr>
      <vt:lpstr>PowerPoint Presentation</vt:lpstr>
      <vt:lpstr>Family Values &amp; Social Concerns </vt:lpstr>
      <vt:lpstr>PowerPoint Presentation</vt:lpstr>
      <vt:lpstr>Family Values &amp; Social Concerns </vt:lpstr>
      <vt:lpstr>The Election of 1984</vt:lpstr>
      <vt:lpstr>PowerPoint Presentation</vt:lpstr>
      <vt:lpstr>Reagan &amp; Foreign Policy</vt:lpstr>
      <vt:lpstr>PowerPoint Presentation</vt:lpstr>
      <vt:lpstr>PowerPoint Presentation</vt:lpstr>
      <vt:lpstr>PowerPoint Presentation</vt:lpstr>
      <vt:lpstr>The Iran-Contra Affair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Baggett, Brooks</dc:creator>
  <cp:lastModifiedBy>Kate Gaskins</cp:lastModifiedBy>
  <cp:revision>368</cp:revision>
  <dcterms:created xsi:type="dcterms:W3CDTF">1998-06-26T20:25:43Z</dcterms:created>
  <dcterms:modified xsi:type="dcterms:W3CDTF">2017-05-01T12:29:51Z</dcterms:modified>
</cp:coreProperties>
</file>