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53" r:id="rId2"/>
    <p:sldMasterId id="2147483651" r:id="rId3"/>
    <p:sldMasterId id="2147483663" r:id="rId4"/>
    <p:sldMasterId id="2147483665" r:id="rId5"/>
    <p:sldMasterId id="2147483678" r:id="rId6"/>
  </p:sldMasterIdLst>
  <p:notesMasterIdLst>
    <p:notesMasterId r:id="rId16"/>
  </p:notesMasterIdLst>
  <p:handoutMasterIdLst>
    <p:handoutMasterId r:id="rId17"/>
  </p:handoutMasterIdLst>
  <p:sldIdLst>
    <p:sldId id="257" r:id="rId7"/>
    <p:sldId id="266" r:id="rId8"/>
    <p:sldId id="274" r:id="rId9"/>
    <p:sldId id="276" r:id="rId10"/>
    <p:sldId id="267" r:id="rId11"/>
    <p:sldId id="277" r:id="rId12"/>
    <p:sldId id="271" r:id="rId13"/>
    <p:sldId id="260" r:id="rId14"/>
    <p:sldId id="259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01A"/>
    <a:srgbClr val="7C0423"/>
    <a:srgbClr val="65051A"/>
    <a:srgbClr val="5B0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44E71E9-F639-4C5B-AF88-481EF9DED065}" type="datetimeFigureOut">
              <a:rPr lang="en-US" altLang="en-US"/>
              <a:pPr>
                <a:defRPr/>
              </a:pPr>
              <a:t>3/1/2020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6A70A1E-50E8-4ED6-B957-F23D2F6CA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8654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E63370-E59B-44FC-80CE-8C3717A2730A}" type="datetimeFigureOut">
              <a:rPr lang="en-US" altLang="en-US"/>
              <a:pPr>
                <a:defRPr/>
              </a:pPr>
              <a:t>3/1/2020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C70FC3F-41D4-4DCD-B5A5-2F7DA9957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4618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1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2E6B409-3073-4BCE-A201-DDD23A2CB765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8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DFF43C7-8290-42BB-B736-DF161AFEB71B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98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1" smtClean="0">
              <a:latin typeface="Helvetica" pitchFamily="2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71130CB-A3C2-4B17-8F8A-9AEF1064A807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0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9FFCA3F-CFB5-486A-87FB-4247C296EE3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7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60BD7FB-748B-476A-ABE1-CB9EFFE62075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4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altLang="en-US" i="1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325A5C8-8BDB-496D-92C5-3698AC088FF0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01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B3391B0-3D53-4FD6-A5EF-2DFDCD340D5C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56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04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45B3-B44E-4A3B-AEAC-280F1EB28E06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E19A-73D1-4850-86E8-D7166F0E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352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07B1C9-18A1-4F4D-ADDB-E27F971E1DC2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E8AF87-23B6-42EE-9EA5-F8338B25E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930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5740-C884-4970-816F-D0AC8167E5EC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0D59A-8331-4583-8D6E-5E6A7A9EE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631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47D0-782C-4014-AC8F-3CDC8525D4E9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E4EF-7EDD-465E-9480-3A797688E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4538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A31E-E691-49B1-B6ED-417A63D70DEF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CA9E-D7F9-4880-9EE9-BFFB03985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4294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48C7-18F1-4564-B711-77D5E2C6FEEB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2389-FBA5-4B74-B741-865BDE55B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86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1738-4574-49CD-9E3F-88F960B5F573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08A4-1715-4546-BD7A-E63D2466C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551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E2270-64DE-4A87-B101-175049EB86F7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172C-D481-4E2F-8997-CB473A27A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1050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67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fld id="{85CDFF19-A80F-4FE3-876C-ECEAEC67F0BF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</a:rPr>
              <a:pPr algn="r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3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fld id="{B6ACE45E-3793-4E85-862C-0583894BE10E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</a:rPr>
              <a:pPr algn="r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9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9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3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49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00B7-0C89-4405-8E5B-8051AFB92AF7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B83FFD-2096-4896-A35A-EA20A7621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720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3E23-212E-4AF8-9771-B84C50F35F05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1375-9759-4A05-8DFA-B18F1B8C4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93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9B106-3B1A-4305-9DEB-2551D3EF22C7}" type="datetimeFigureOut">
              <a:rPr lang="en-US"/>
              <a:pPr>
                <a:defRPr/>
              </a:pPr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11EF-9CA4-496C-B5B5-047FB0F16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31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RLH_transit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5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CCA66D8A-C22B-402D-841F-571C0B0F175E}" type="datetimeFigureOut">
              <a:rPr lang="en-US"/>
              <a:pPr>
                <a:defRPr/>
              </a:pPr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 dirty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F32962-121E-4D84-88CA-E31D912EC941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64" name="Picture 2" descr="RLH_Title_v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een Light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een Light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een Light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een Ligh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een Ligh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een Ligh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een Ligh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een Light" pitchFamily="2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04875" y="3436938"/>
            <a:ext cx="6502400" cy="768350"/>
          </a:xfrm>
        </p:spPr>
        <p:txBody>
          <a:bodyPr/>
          <a:lstStyle/>
          <a:p>
            <a:r>
              <a:rPr lang="en-US" altLang="en-US" sz="3900" smtClean="0">
                <a:latin typeface="Helvetica" pitchFamily="2" charset="0"/>
                <a:ea typeface="Helvetica" pitchFamily="2" charset="0"/>
                <a:cs typeface="Helvetica" pitchFamily="2" charset="0"/>
              </a:rPr>
              <a:t>Women in the 1950s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582613" y="525463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000" smtClean="0">
                <a:latin typeface="Helvetica" pitchFamily="2" charset="0"/>
              </a:rPr>
              <a:t>WWII employment for women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666750" y="5556250"/>
            <a:ext cx="3962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700"/>
              <a:t>Women’s Auxiliary Corps laboratory technician conducts an experiment, Fort Jackson State Hospital, 1944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107" t="10476" r="3403" b="5714"/>
          <a:stretch/>
        </p:blipFill>
        <p:spPr>
          <a:xfrm>
            <a:off x="5278555" y="1744133"/>
            <a:ext cx="2928185" cy="3672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4781550" y="5608638"/>
            <a:ext cx="3962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700"/>
              <a:t>Aircraft engine technician and senior supervisor, Naval Air Base, 1942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720" r="8951" b="15637"/>
          <a:stretch/>
        </p:blipFill>
        <p:spPr>
          <a:xfrm>
            <a:off x="717974" y="1761069"/>
            <a:ext cx="3968138" cy="3625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>
                <a:latin typeface="Helvetica" pitchFamily="2" charset="0"/>
              </a:rPr>
              <a:t>Post-WWII employment</a:t>
            </a:r>
            <a:endParaRPr lang="en-US" altLang="en-US" smtClean="0">
              <a:latin typeface="Helvetica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884" t="19683" r="10333" b="3174"/>
          <a:stretch/>
        </p:blipFill>
        <p:spPr>
          <a:xfrm>
            <a:off x="1606726" y="1444829"/>
            <a:ext cx="5674607" cy="439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2100263" y="5905500"/>
            <a:ext cx="46402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700">
                <a:latin typeface="Helvetica" pitchFamily="2" charset="0"/>
              </a:rPr>
              <a:t>A secretary and her boss, an industrial designer, New York City, 1950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701675" y="52070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>
                <a:latin typeface="Helvetica" pitchFamily="2" charset="0"/>
              </a:rPr>
              <a:t>Social pressures</a:t>
            </a:r>
            <a:endParaRPr lang="en-US" altLang="en-US" smtClean="0">
              <a:latin typeface="Helvetic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3951"/>
          <a:stretch/>
        </p:blipFill>
        <p:spPr>
          <a:xfrm>
            <a:off x="931347" y="1406928"/>
            <a:ext cx="4332558" cy="4837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39738" y="6316663"/>
            <a:ext cx="5470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Helvetica" pitchFamily="2" charset="0"/>
              </a:rPr>
              <a:t>Kennedy wedding, Jacqueline throwing the bouquet, 1953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5435600" y="1947863"/>
            <a:ext cx="342106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3500" i="1">
                <a:latin typeface="Helvetica" pitchFamily="2" charset="0"/>
              </a:rPr>
              <a:t>Early marriage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500" i="1">
                <a:latin typeface="Helvetica" pitchFamily="2" charset="0"/>
              </a:rPr>
              <a:t>Childbearing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500" i="1">
                <a:latin typeface="Helvetica" pitchFamily="2" charset="0"/>
              </a:rPr>
              <a:t>Stay-at-home motherhood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500" i="1">
                <a:latin typeface="Helvetica" pitchFamily="2" charset="0"/>
              </a:rPr>
              <a:t>Nuclear family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itchFamily="2" charset="0"/>
              </a:rPr>
              <a:t>The Baby Boom</a:t>
            </a:r>
          </a:p>
        </p:txBody>
      </p:sp>
      <p:pic>
        <p:nvPicPr>
          <p:cNvPr id="4" name="Picture 4" descr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16100"/>
            <a:ext cx="71913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3314700" y="5626100"/>
            <a:ext cx="2438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_tradnl" altLang="en-US" sz="2600">
                <a:latin typeface="Helvetica" pitchFamily="2" charset="0"/>
              </a:rPr>
              <a:t>Year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538" y="2313432"/>
            <a:ext cx="584775" cy="173786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600" dirty="0" err="1">
                <a:latin typeface="+mn-lt"/>
                <a:ea typeface="+mn-ea"/>
              </a:rPr>
              <a:t>Births</a:t>
            </a:r>
            <a:endParaRPr lang="es-ES_tradnl" sz="2600" dirty="0">
              <a:latin typeface="+mn-lt"/>
              <a:ea typeface="+mn-ea"/>
            </a:endParaRPr>
          </a:p>
        </p:txBody>
      </p:sp>
      <p:sp>
        <p:nvSpPr>
          <p:cNvPr id="8" name="Left Brace 7"/>
          <p:cNvSpPr>
            <a:spLocks/>
          </p:cNvSpPr>
          <p:nvPr/>
        </p:nvSpPr>
        <p:spPr bwMode="auto">
          <a:xfrm rot="3357330">
            <a:off x="2520950" y="1089025"/>
            <a:ext cx="1025525" cy="2282825"/>
          </a:xfrm>
          <a:prstGeom prst="leftBrace">
            <a:avLst>
              <a:gd name="adj1" fmla="val 8327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>
                <a:latin typeface="Helvetica" pitchFamily="2" charset="0"/>
              </a:rPr>
              <a:t>Media portrayals of gender</a:t>
            </a:r>
            <a:endParaRPr lang="en-US" altLang="en-US" smtClean="0">
              <a:latin typeface="Helvetic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943" y="1445750"/>
            <a:ext cx="3539916" cy="4519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984250" y="6092825"/>
            <a:ext cx="6737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Helvetica" pitchFamily="2" charset="0"/>
              </a:rPr>
              <a:t>A photo of the Cleaver family </a:t>
            </a:r>
            <a:r>
              <a:rPr lang="en-US" altLang="en-US" sz="1500" i="1">
                <a:latin typeface="Helvetica" pitchFamily="2" charset="0"/>
              </a:rPr>
              <a:t>from Leave it to Beaver</a:t>
            </a:r>
            <a:r>
              <a:rPr lang="en-US" altLang="en-US" sz="1500">
                <a:latin typeface="Helvetica" pitchFamily="2" charset="0"/>
              </a:rPr>
              <a:t>, a popular TV show in the 1950s-60s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366713" y="536575"/>
            <a:ext cx="833755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200" smtClean="0">
                <a:latin typeface="Helvetica" pitchFamily="2" charset="0"/>
              </a:rPr>
              <a:t>Suburbia, home of the “happy housewife”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825500" y="5592763"/>
            <a:ext cx="384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Helvetica" pitchFamily="2" charset="0"/>
              </a:rPr>
              <a:t>Levittown track homes of the 1950s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6" y="1633181"/>
            <a:ext cx="4736115" cy="3802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5260975" y="1633538"/>
            <a:ext cx="3611563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3400" i="1">
                <a:latin typeface="Helvetica" pitchFamily="2" charset="0"/>
              </a:rPr>
              <a:t>G.I. Bill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400" i="1">
                <a:latin typeface="Helvetica" pitchFamily="2" charset="0"/>
              </a:rPr>
              <a:t>Mass-produced, affordable homes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400" i="1">
                <a:latin typeface="Helvetica" pitchFamily="2" charset="0"/>
              </a:rPr>
              <a:t>Great Migration and “white flight”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531813" y="503238"/>
            <a:ext cx="7883525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100" smtClean="0">
                <a:latin typeface="Helvetica" pitchFamily="2" charset="0"/>
              </a:rPr>
              <a:t>Household products marketed to women</a:t>
            </a:r>
          </a:p>
        </p:txBody>
      </p:sp>
      <p:pic>
        <p:nvPicPr>
          <p:cNvPr id="9" name="Picture 6" descr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2110581"/>
            <a:ext cx="4013200" cy="2918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8" descr="Picture 2"/>
          <p:cNvPicPr>
            <a:picLocks noChangeAspect="1" noChangeArrowheads="1"/>
          </p:cNvPicPr>
          <p:nvPr/>
        </p:nvPicPr>
        <p:blipFill rotWithShape="1">
          <a:blip r:embed="rId4"/>
          <a:srcRect l="2557" t="41069" r="48990" b="1782"/>
          <a:stretch/>
        </p:blipFill>
        <p:spPr bwMode="auto">
          <a:xfrm>
            <a:off x="406403" y="1490133"/>
            <a:ext cx="4017356" cy="433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430213" y="5892800"/>
            <a:ext cx="402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Helvetica" pitchFamily="2" charset="0"/>
              </a:rPr>
              <a:t>A 1950s ad for an electric iron</a:t>
            </a:r>
          </a:p>
        </p:txBody>
      </p:sp>
      <p:sp>
        <p:nvSpPr>
          <p:cNvPr id="29702" name="TextBox 3"/>
          <p:cNvSpPr txBox="1">
            <a:spLocks noChangeArrowheads="1"/>
          </p:cNvSpPr>
          <p:nvPr/>
        </p:nvSpPr>
        <p:spPr bwMode="auto">
          <a:xfrm>
            <a:off x="4876800" y="5316538"/>
            <a:ext cx="3573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Helvetica" pitchFamily="2" charset="0"/>
              </a:rPr>
              <a:t>A 1950s ad for a cleaning product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795338" y="1185863"/>
            <a:ext cx="7604125" cy="709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 smtClean="0">
                <a:latin typeface="Helvetica" pitchFamily="2" charset="0"/>
              </a:rPr>
              <a:t>Central Historical Question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923925" y="2506663"/>
            <a:ext cx="706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600" i="1">
                <a:solidFill>
                  <a:srgbClr val="FFFFFF"/>
                </a:solidFill>
                <a:latin typeface="Helvetica" pitchFamily="2" charset="0"/>
              </a:rPr>
              <a:t>Is the image of the happy 1950s housewife accurate?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stom 12">
      <a:majorFont>
        <a:latin typeface="Teen Light"/>
        <a:ea typeface=""/>
        <a:cs typeface=""/>
      </a:majorFont>
      <a:minorFont>
        <a:latin typeface="Teen Light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166</Words>
  <Application>Microsoft Office PowerPoint</Application>
  <PresentationFormat>On-screen Show (4:3)</PresentationFormat>
  <Paragraphs>34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ＭＳ Ｐゴシック</vt:lpstr>
      <vt:lpstr>Arial</vt:lpstr>
      <vt:lpstr>Calibri</vt:lpstr>
      <vt:lpstr>Georgia</vt:lpstr>
      <vt:lpstr>Helvetica</vt:lpstr>
      <vt:lpstr>Lucida Sans</vt:lpstr>
      <vt:lpstr>Teen Light</vt:lpstr>
      <vt:lpstr>Times</vt:lpstr>
      <vt:lpstr>Wingdings 2</vt:lpstr>
      <vt:lpstr>Title Slide</vt:lpstr>
      <vt:lpstr>Basic Slide</vt:lpstr>
      <vt:lpstr>Transition Slide</vt:lpstr>
      <vt:lpstr>Transition Slide #2</vt:lpstr>
      <vt:lpstr>End Slide</vt:lpstr>
      <vt:lpstr>Urban</vt:lpstr>
      <vt:lpstr>PowerPoint Presentation</vt:lpstr>
      <vt:lpstr>WWII employment for women</vt:lpstr>
      <vt:lpstr>Post-WWII employment</vt:lpstr>
      <vt:lpstr>Social pressures</vt:lpstr>
      <vt:lpstr>The Baby Boom</vt:lpstr>
      <vt:lpstr>Media portrayals of gender</vt:lpstr>
      <vt:lpstr>Suburbia, home of the “happy housewife”</vt:lpstr>
      <vt:lpstr>Household products marketed to women</vt:lpstr>
      <vt:lpstr>PowerPoint Presentation</vt:lpstr>
    </vt:vector>
  </TitlesOfParts>
  <Company>CRESST/CSE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Kate Gaskins</cp:lastModifiedBy>
  <cp:revision>186</cp:revision>
  <dcterms:created xsi:type="dcterms:W3CDTF">2012-10-30T21:52:11Z</dcterms:created>
  <dcterms:modified xsi:type="dcterms:W3CDTF">2020-03-02T13:25:46Z</dcterms:modified>
</cp:coreProperties>
</file>